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5" r:id="rId1"/>
  </p:sldMasterIdLst>
  <p:notesMasterIdLst>
    <p:notesMasterId r:id="rId152"/>
  </p:notesMasterIdLst>
  <p:handoutMasterIdLst>
    <p:handoutMasterId r:id="rId153"/>
  </p:handoutMasterIdLst>
  <p:sldIdLst>
    <p:sldId id="470" r:id="rId2"/>
    <p:sldId id="492" r:id="rId3"/>
    <p:sldId id="617" r:id="rId4"/>
    <p:sldId id="616" r:id="rId5"/>
    <p:sldId id="493" r:id="rId6"/>
    <p:sldId id="494" r:id="rId7"/>
    <p:sldId id="495" r:id="rId8"/>
    <p:sldId id="496" r:id="rId9"/>
    <p:sldId id="500" r:id="rId10"/>
    <p:sldId id="501" r:id="rId11"/>
    <p:sldId id="502" r:id="rId12"/>
    <p:sldId id="503" r:id="rId13"/>
    <p:sldId id="504" r:id="rId14"/>
    <p:sldId id="505" r:id="rId15"/>
    <p:sldId id="506" r:id="rId16"/>
    <p:sldId id="507" r:id="rId17"/>
    <p:sldId id="508" r:id="rId18"/>
    <p:sldId id="509" r:id="rId19"/>
    <p:sldId id="510" r:id="rId20"/>
    <p:sldId id="511" r:id="rId21"/>
    <p:sldId id="512" r:id="rId22"/>
    <p:sldId id="513" r:id="rId23"/>
    <p:sldId id="514" r:id="rId24"/>
    <p:sldId id="515" r:id="rId25"/>
    <p:sldId id="516" r:id="rId26"/>
    <p:sldId id="517" r:id="rId27"/>
    <p:sldId id="518" r:id="rId28"/>
    <p:sldId id="479" r:id="rId29"/>
    <p:sldId id="519" r:id="rId30"/>
    <p:sldId id="450" r:id="rId31"/>
    <p:sldId id="451" r:id="rId32"/>
    <p:sldId id="452" r:id="rId33"/>
    <p:sldId id="471" r:id="rId34"/>
    <p:sldId id="472" r:id="rId35"/>
    <p:sldId id="473" r:id="rId36"/>
    <p:sldId id="474" r:id="rId37"/>
    <p:sldId id="475" r:id="rId38"/>
    <p:sldId id="520" r:id="rId39"/>
    <p:sldId id="476" r:id="rId40"/>
    <p:sldId id="477" r:id="rId41"/>
    <p:sldId id="478" r:id="rId42"/>
    <p:sldId id="480" r:id="rId43"/>
    <p:sldId id="481" r:id="rId44"/>
    <p:sldId id="482" r:id="rId45"/>
    <p:sldId id="489" r:id="rId46"/>
    <p:sldId id="483" r:id="rId47"/>
    <p:sldId id="521" r:id="rId48"/>
    <p:sldId id="485" r:id="rId49"/>
    <p:sldId id="486" r:id="rId50"/>
    <p:sldId id="487" r:id="rId51"/>
    <p:sldId id="488" r:id="rId52"/>
    <p:sldId id="490" r:id="rId53"/>
    <p:sldId id="491" r:id="rId54"/>
    <p:sldId id="522" r:id="rId55"/>
    <p:sldId id="523" r:id="rId56"/>
    <p:sldId id="524" r:id="rId57"/>
    <p:sldId id="525" r:id="rId58"/>
    <p:sldId id="526" r:id="rId59"/>
    <p:sldId id="527" r:id="rId60"/>
    <p:sldId id="528" r:id="rId61"/>
    <p:sldId id="529" r:id="rId62"/>
    <p:sldId id="530" r:id="rId63"/>
    <p:sldId id="531" r:id="rId64"/>
    <p:sldId id="532" r:id="rId65"/>
    <p:sldId id="533" r:id="rId66"/>
    <p:sldId id="534" r:id="rId67"/>
    <p:sldId id="535" r:id="rId68"/>
    <p:sldId id="536" r:id="rId69"/>
    <p:sldId id="537" r:id="rId70"/>
    <p:sldId id="538" r:id="rId71"/>
    <p:sldId id="539" r:id="rId72"/>
    <p:sldId id="540" r:id="rId73"/>
    <p:sldId id="541" r:id="rId74"/>
    <p:sldId id="542" r:id="rId75"/>
    <p:sldId id="543" r:id="rId76"/>
    <p:sldId id="497" r:id="rId77"/>
    <p:sldId id="544" r:id="rId78"/>
    <p:sldId id="498" r:id="rId79"/>
    <p:sldId id="499" r:id="rId80"/>
    <p:sldId id="545" r:id="rId81"/>
    <p:sldId id="546" r:id="rId82"/>
    <p:sldId id="547" r:id="rId83"/>
    <p:sldId id="548" r:id="rId84"/>
    <p:sldId id="549" r:id="rId85"/>
    <p:sldId id="550" r:id="rId86"/>
    <p:sldId id="551" r:id="rId87"/>
    <p:sldId id="552" r:id="rId88"/>
    <p:sldId id="553" r:id="rId89"/>
    <p:sldId id="554" r:id="rId90"/>
    <p:sldId id="555" r:id="rId91"/>
    <p:sldId id="556" r:id="rId92"/>
    <p:sldId id="557" r:id="rId93"/>
    <p:sldId id="558" r:id="rId94"/>
    <p:sldId id="559" r:id="rId95"/>
    <p:sldId id="560" r:id="rId96"/>
    <p:sldId id="561" r:id="rId97"/>
    <p:sldId id="562" r:id="rId98"/>
    <p:sldId id="563" r:id="rId99"/>
    <p:sldId id="564" r:id="rId100"/>
    <p:sldId id="565" r:id="rId101"/>
    <p:sldId id="566" r:id="rId102"/>
    <p:sldId id="567" r:id="rId103"/>
    <p:sldId id="568" r:id="rId104"/>
    <p:sldId id="569" r:id="rId105"/>
    <p:sldId id="570" r:id="rId106"/>
    <p:sldId id="571" r:id="rId107"/>
    <p:sldId id="572" r:id="rId108"/>
    <p:sldId id="573" r:id="rId109"/>
    <p:sldId id="574" r:id="rId110"/>
    <p:sldId id="575" r:id="rId111"/>
    <p:sldId id="576" r:id="rId112"/>
    <p:sldId id="577" r:id="rId113"/>
    <p:sldId id="578" r:id="rId114"/>
    <p:sldId id="579" r:id="rId115"/>
    <p:sldId id="580" r:id="rId116"/>
    <p:sldId id="581" r:id="rId117"/>
    <p:sldId id="582" r:id="rId118"/>
    <p:sldId id="583" r:id="rId119"/>
    <p:sldId id="584" r:id="rId120"/>
    <p:sldId id="585" r:id="rId121"/>
    <p:sldId id="586" r:id="rId122"/>
    <p:sldId id="587" r:id="rId123"/>
    <p:sldId id="588" r:id="rId124"/>
    <p:sldId id="589" r:id="rId125"/>
    <p:sldId id="590" r:id="rId126"/>
    <p:sldId id="591" r:id="rId127"/>
    <p:sldId id="592" r:id="rId128"/>
    <p:sldId id="593" r:id="rId129"/>
    <p:sldId id="594" r:id="rId130"/>
    <p:sldId id="595" r:id="rId131"/>
    <p:sldId id="596" r:id="rId132"/>
    <p:sldId id="597" r:id="rId133"/>
    <p:sldId id="598" r:id="rId134"/>
    <p:sldId id="599" r:id="rId135"/>
    <p:sldId id="600" r:id="rId136"/>
    <p:sldId id="601" r:id="rId137"/>
    <p:sldId id="602" r:id="rId138"/>
    <p:sldId id="603" r:id="rId139"/>
    <p:sldId id="604" r:id="rId140"/>
    <p:sldId id="605" r:id="rId141"/>
    <p:sldId id="606" r:id="rId142"/>
    <p:sldId id="607" r:id="rId143"/>
    <p:sldId id="608" r:id="rId144"/>
    <p:sldId id="609" r:id="rId145"/>
    <p:sldId id="610" r:id="rId146"/>
    <p:sldId id="611" r:id="rId147"/>
    <p:sldId id="612" r:id="rId148"/>
    <p:sldId id="613" r:id="rId149"/>
    <p:sldId id="614" r:id="rId150"/>
    <p:sldId id="615" r:id="rId151"/>
  </p:sldIdLst>
  <p:sldSz cx="10440988" cy="6858000"/>
  <p:notesSz cx="6856413" cy="9083675"/>
  <p:defaultTextStyle>
    <a:defPPr>
      <a:defRPr lang="es-ES"/>
    </a:defPPr>
    <a:lvl1pPr algn="l" rtl="0" fontAlgn="base">
      <a:spcBef>
        <a:spcPct val="0"/>
      </a:spcBef>
      <a:spcAft>
        <a:spcPct val="0"/>
      </a:spcAft>
      <a:defRPr kern="1200">
        <a:solidFill>
          <a:schemeClr val="tx1"/>
        </a:solidFill>
        <a:latin typeface="Comic Sans MS" pitchFamily="66" charset="0"/>
        <a:ea typeface="+mn-ea"/>
        <a:cs typeface="+mn-cs"/>
      </a:defRPr>
    </a:lvl1pPr>
    <a:lvl2pPr marL="457200" algn="l" rtl="0" fontAlgn="base">
      <a:spcBef>
        <a:spcPct val="0"/>
      </a:spcBef>
      <a:spcAft>
        <a:spcPct val="0"/>
      </a:spcAft>
      <a:defRPr kern="1200">
        <a:solidFill>
          <a:schemeClr val="tx1"/>
        </a:solidFill>
        <a:latin typeface="Comic Sans MS" pitchFamily="66" charset="0"/>
        <a:ea typeface="+mn-ea"/>
        <a:cs typeface="+mn-cs"/>
      </a:defRPr>
    </a:lvl2pPr>
    <a:lvl3pPr marL="914400" algn="l" rtl="0" fontAlgn="base">
      <a:spcBef>
        <a:spcPct val="0"/>
      </a:spcBef>
      <a:spcAft>
        <a:spcPct val="0"/>
      </a:spcAft>
      <a:defRPr kern="1200">
        <a:solidFill>
          <a:schemeClr val="tx1"/>
        </a:solidFill>
        <a:latin typeface="Comic Sans MS" pitchFamily="66" charset="0"/>
        <a:ea typeface="+mn-ea"/>
        <a:cs typeface="+mn-cs"/>
      </a:defRPr>
    </a:lvl3pPr>
    <a:lvl4pPr marL="1371600" algn="l" rtl="0" fontAlgn="base">
      <a:spcBef>
        <a:spcPct val="0"/>
      </a:spcBef>
      <a:spcAft>
        <a:spcPct val="0"/>
      </a:spcAft>
      <a:defRPr kern="1200">
        <a:solidFill>
          <a:schemeClr val="tx1"/>
        </a:solidFill>
        <a:latin typeface="Comic Sans MS" pitchFamily="66" charset="0"/>
        <a:ea typeface="+mn-ea"/>
        <a:cs typeface="+mn-cs"/>
      </a:defRPr>
    </a:lvl4pPr>
    <a:lvl5pPr marL="1828800" algn="l" rtl="0" fontAlgn="base">
      <a:spcBef>
        <a:spcPct val="0"/>
      </a:spcBef>
      <a:spcAft>
        <a:spcPct val="0"/>
      </a:spcAft>
      <a:defRPr kern="1200">
        <a:solidFill>
          <a:schemeClr val="tx1"/>
        </a:solidFill>
        <a:latin typeface="Comic Sans MS" pitchFamily="66" charset="0"/>
        <a:ea typeface="+mn-ea"/>
        <a:cs typeface="+mn-cs"/>
      </a:defRPr>
    </a:lvl5pPr>
    <a:lvl6pPr marL="2286000" algn="l" defTabSz="914400" rtl="0" eaLnBrk="1" latinLnBrk="0" hangingPunct="1">
      <a:defRPr kern="1200">
        <a:solidFill>
          <a:schemeClr val="tx1"/>
        </a:solidFill>
        <a:latin typeface="Comic Sans MS" pitchFamily="66" charset="0"/>
        <a:ea typeface="+mn-ea"/>
        <a:cs typeface="+mn-cs"/>
      </a:defRPr>
    </a:lvl6pPr>
    <a:lvl7pPr marL="2743200" algn="l" defTabSz="914400" rtl="0" eaLnBrk="1" latinLnBrk="0" hangingPunct="1">
      <a:defRPr kern="1200">
        <a:solidFill>
          <a:schemeClr val="tx1"/>
        </a:solidFill>
        <a:latin typeface="Comic Sans MS" pitchFamily="66" charset="0"/>
        <a:ea typeface="+mn-ea"/>
        <a:cs typeface="+mn-cs"/>
      </a:defRPr>
    </a:lvl7pPr>
    <a:lvl8pPr marL="3200400" algn="l" defTabSz="914400" rtl="0" eaLnBrk="1" latinLnBrk="0" hangingPunct="1">
      <a:defRPr kern="1200">
        <a:solidFill>
          <a:schemeClr val="tx1"/>
        </a:solidFill>
        <a:latin typeface="Comic Sans MS" pitchFamily="66" charset="0"/>
        <a:ea typeface="+mn-ea"/>
        <a:cs typeface="+mn-cs"/>
      </a:defRPr>
    </a:lvl8pPr>
    <a:lvl9pPr marL="3657600" algn="l" defTabSz="914400" rtl="0" eaLnBrk="1" latinLnBrk="0" hangingPunct="1">
      <a:defRPr kern="1200">
        <a:solidFill>
          <a:schemeClr val="tx1"/>
        </a:solidFill>
        <a:latin typeface="Comic Sans MS" pitchFamily="66" charset="0"/>
        <a:ea typeface="+mn-ea"/>
        <a:cs typeface="+mn-cs"/>
      </a:defRPr>
    </a:lvl9pPr>
  </p:defaultTextStyle>
  <p:extLst>
    <p:ext uri="{EFAFB233-063F-42B5-8137-9DF3F51BA10A}">
      <p15:sldGuideLst xmlns:p15="http://schemas.microsoft.com/office/powerpoint/2012/main">
        <p15:guide id="1" orient="horz" pos="2352" userDrawn="1">
          <p15:clr>
            <a:srgbClr val="A4A3A4"/>
          </p15:clr>
        </p15:guide>
        <p15:guide id="2" pos="3289" userDrawn="1">
          <p15:clr>
            <a:srgbClr val="A4A3A4"/>
          </p15:clr>
        </p15:guide>
      </p15:sldGuideLst>
    </p:ext>
    <p:ext uri="{2D200454-40CA-4A62-9FC3-DE9A4176ACB9}">
      <p15:notesGuideLst xmlns:p15="http://schemas.microsoft.com/office/powerpoint/2012/main">
        <p15:guide id="1" orient="horz" pos="286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00"/>
    <a:srgbClr val="00FF00"/>
    <a:srgbClr val="000000"/>
    <a:srgbClr val="FF33CC"/>
    <a:srgbClr val="E2FE16"/>
    <a:srgbClr val="969696"/>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397" autoAdjust="0"/>
    <p:restoredTop sz="93919" autoAdjust="0"/>
  </p:normalViewPr>
  <p:slideViewPr>
    <p:cSldViewPr>
      <p:cViewPr varScale="1">
        <p:scale>
          <a:sx n="69" d="100"/>
          <a:sy n="69" d="100"/>
        </p:scale>
        <p:origin x="1256" y="44"/>
      </p:cViewPr>
      <p:guideLst>
        <p:guide orient="horz" pos="2352"/>
        <p:guide pos="328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1988"/>
    </p:cViewPr>
  </p:sorterViewPr>
  <p:notesViewPr>
    <p:cSldViewPr>
      <p:cViewPr>
        <p:scale>
          <a:sx n="82" d="100"/>
          <a:sy n="82" d="100"/>
        </p:scale>
        <p:origin x="-1164" y="1116"/>
      </p:cViewPr>
      <p:guideLst>
        <p:guide orient="horz" pos="286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handoutMaster" Target="handoutMasters/handout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presProps" Target="pres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0" y="0"/>
            <a:ext cx="2971800" cy="454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s-ES"/>
          </a:p>
        </p:txBody>
      </p:sp>
      <p:sp>
        <p:nvSpPr>
          <p:cNvPr id="77827" name="Rectangle 3"/>
          <p:cNvSpPr>
            <a:spLocks noGrp="1" noChangeArrowheads="1"/>
          </p:cNvSpPr>
          <p:nvPr>
            <p:ph type="dt" sz="quarter" idx="1"/>
          </p:nvPr>
        </p:nvSpPr>
        <p:spPr bwMode="auto">
          <a:xfrm>
            <a:off x="3883025" y="0"/>
            <a:ext cx="2971800" cy="454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s-ES"/>
          </a:p>
        </p:txBody>
      </p:sp>
      <p:sp>
        <p:nvSpPr>
          <p:cNvPr id="77828" name="Rectangle 4"/>
          <p:cNvSpPr>
            <a:spLocks noGrp="1" noChangeArrowheads="1"/>
          </p:cNvSpPr>
          <p:nvPr>
            <p:ph type="ftr" sz="quarter" idx="2"/>
          </p:nvPr>
        </p:nvSpPr>
        <p:spPr bwMode="auto">
          <a:xfrm>
            <a:off x="0" y="8628063"/>
            <a:ext cx="2971800" cy="4540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s-ES"/>
          </a:p>
        </p:txBody>
      </p:sp>
      <p:sp>
        <p:nvSpPr>
          <p:cNvPr id="77829" name="Rectangle 5"/>
          <p:cNvSpPr>
            <a:spLocks noGrp="1" noChangeArrowheads="1"/>
          </p:cNvSpPr>
          <p:nvPr>
            <p:ph type="sldNum" sz="quarter" idx="3"/>
          </p:nvPr>
        </p:nvSpPr>
        <p:spPr bwMode="auto">
          <a:xfrm>
            <a:off x="3883025" y="8628063"/>
            <a:ext cx="2971800" cy="4540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0ED5DF3C-F76C-47E0-8584-87E6DBFF8E72}" type="slidenum">
              <a:rPr lang="es-ES"/>
              <a:pPr>
                <a:defRPr/>
              </a:pPr>
              <a:t>‹Nº›</a:t>
            </a:fld>
            <a:endParaRPr lang="es-ES"/>
          </a:p>
        </p:txBody>
      </p:sp>
    </p:spTree>
    <p:extLst>
      <p:ext uri="{BB962C8B-B14F-4D97-AF65-F5344CB8AC3E}">
        <p14:creationId xmlns:p14="http://schemas.microsoft.com/office/powerpoint/2010/main" val="5656690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bwMode="auto">
          <a:xfrm>
            <a:off x="0" y="0"/>
            <a:ext cx="2990850" cy="504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Verdana" pitchFamily="34" charset="0"/>
              </a:defRPr>
            </a:lvl1pPr>
          </a:lstStyle>
          <a:p>
            <a:pPr>
              <a:defRPr/>
            </a:pPr>
            <a:endParaRPr lang="es-ES"/>
          </a:p>
        </p:txBody>
      </p:sp>
      <p:sp>
        <p:nvSpPr>
          <p:cNvPr id="132099" name="Rectangle 3"/>
          <p:cNvSpPr>
            <a:spLocks noGrp="1" noChangeArrowheads="1"/>
          </p:cNvSpPr>
          <p:nvPr>
            <p:ph type="dt" idx="1"/>
          </p:nvPr>
        </p:nvSpPr>
        <p:spPr bwMode="auto">
          <a:xfrm>
            <a:off x="3911600" y="0"/>
            <a:ext cx="2932113" cy="504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Verdana" pitchFamily="34" charset="0"/>
              </a:defRPr>
            </a:lvl1pPr>
          </a:lstStyle>
          <a:p>
            <a:pPr>
              <a:defRPr/>
            </a:pPr>
            <a:endParaRPr lang="es-ES"/>
          </a:p>
        </p:txBody>
      </p:sp>
      <p:sp>
        <p:nvSpPr>
          <p:cNvPr id="17412" name="Rectangle 4"/>
          <p:cNvSpPr>
            <a:spLocks noGrp="1" noRot="1" noChangeAspect="1" noChangeArrowheads="1" noTextEdit="1"/>
          </p:cNvSpPr>
          <p:nvPr>
            <p:ph type="sldImg" idx="2"/>
          </p:nvPr>
        </p:nvSpPr>
        <p:spPr bwMode="auto">
          <a:xfrm>
            <a:off x="809625" y="706438"/>
            <a:ext cx="5224463" cy="3432175"/>
          </a:xfrm>
          <a:prstGeom prst="rect">
            <a:avLst/>
          </a:prstGeom>
          <a:noFill/>
          <a:ln w="9525">
            <a:solidFill>
              <a:srgbClr val="000000"/>
            </a:solidFill>
            <a:miter lim="800000"/>
            <a:headEnd/>
            <a:tailEnd/>
          </a:ln>
        </p:spPr>
      </p:sp>
      <p:sp>
        <p:nvSpPr>
          <p:cNvPr id="132101" name="Rectangle 5"/>
          <p:cNvSpPr>
            <a:spLocks noGrp="1" noChangeArrowheads="1"/>
          </p:cNvSpPr>
          <p:nvPr>
            <p:ph type="body" sz="quarter" idx="3"/>
          </p:nvPr>
        </p:nvSpPr>
        <p:spPr bwMode="auto">
          <a:xfrm>
            <a:off x="920750" y="4340225"/>
            <a:ext cx="5003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132102" name="Rectangle 6"/>
          <p:cNvSpPr>
            <a:spLocks noGrp="1" noChangeArrowheads="1"/>
          </p:cNvSpPr>
          <p:nvPr>
            <p:ph type="ftr" sz="quarter" idx="4"/>
          </p:nvPr>
        </p:nvSpPr>
        <p:spPr bwMode="auto">
          <a:xfrm>
            <a:off x="0" y="8580438"/>
            <a:ext cx="2990850" cy="5048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Verdana" pitchFamily="34" charset="0"/>
              </a:defRPr>
            </a:lvl1pPr>
          </a:lstStyle>
          <a:p>
            <a:pPr>
              <a:defRPr/>
            </a:pPr>
            <a:endParaRPr lang="es-ES"/>
          </a:p>
        </p:txBody>
      </p:sp>
      <p:sp>
        <p:nvSpPr>
          <p:cNvPr id="132103" name="Rectangle 7"/>
          <p:cNvSpPr>
            <a:spLocks noGrp="1" noChangeArrowheads="1"/>
          </p:cNvSpPr>
          <p:nvPr>
            <p:ph type="sldNum" sz="quarter" idx="5"/>
          </p:nvPr>
        </p:nvSpPr>
        <p:spPr bwMode="auto">
          <a:xfrm>
            <a:off x="3911600" y="8580438"/>
            <a:ext cx="2932113" cy="5048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Verdana" pitchFamily="34" charset="0"/>
              </a:defRPr>
            </a:lvl1pPr>
          </a:lstStyle>
          <a:p>
            <a:pPr>
              <a:defRPr/>
            </a:pPr>
            <a:fld id="{2EFD2AFA-3818-4CEF-B7DB-4BFBC1BB08A8}" type="slidenum">
              <a:rPr lang="es-ES"/>
              <a:pPr>
                <a:defRPr/>
              </a:pPr>
              <a:t>‹Nº›</a:t>
            </a:fld>
            <a:endParaRPr lang="es-ES"/>
          </a:p>
        </p:txBody>
      </p:sp>
    </p:spTree>
    <p:extLst>
      <p:ext uri="{BB962C8B-B14F-4D97-AF65-F5344CB8AC3E}">
        <p14:creationId xmlns:p14="http://schemas.microsoft.com/office/powerpoint/2010/main" val="12825778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pPr>
              <a:defRPr/>
            </a:pPr>
            <a:fld id="{2EFD2AFA-3818-4CEF-B7DB-4BFBC1BB08A8}" type="slidenum">
              <a:rPr lang="es-ES" smtClean="0"/>
              <a:pPr>
                <a:defRPr/>
              </a:pPr>
              <a:t>12</a:t>
            </a:fld>
            <a:endParaRPr lang="es-ES"/>
          </a:p>
        </p:txBody>
      </p:sp>
    </p:spTree>
    <p:extLst>
      <p:ext uri="{BB962C8B-B14F-4D97-AF65-F5344CB8AC3E}">
        <p14:creationId xmlns:p14="http://schemas.microsoft.com/office/powerpoint/2010/main" val="302644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pPr>
              <a:defRPr/>
            </a:pPr>
            <a:fld id="{2EFD2AFA-3818-4CEF-B7DB-4BFBC1BB08A8}" type="slidenum">
              <a:rPr lang="es-ES" smtClean="0"/>
              <a:pPr>
                <a:defRPr/>
              </a:pPr>
              <a:t>92</a:t>
            </a:fld>
            <a:endParaRPr lang="es-ES"/>
          </a:p>
        </p:txBody>
      </p:sp>
    </p:spTree>
    <p:extLst>
      <p:ext uri="{BB962C8B-B14F-4D97-AF65-F5344CB8AC3E}">
        <p14:creationId xmlns:p14="http://schemas.microsoft.com/office/powerpoint/2010/main" val="4192243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pPr>
              <a:defRPr/>
            </a:pPr>
            <a:fld id="{2EFD2AFA-3818-4CEF-B7DB-4BFBC1BB08A8}" type="slidenum">
              <a:rPr lang="es-ES" smtClean="0"/>
              <a:pPr>
                <a:defRPr/>
              </a:pPr>
              <a:t>107</a:t>
            </a:fld>
            <a:endParaRPr lang="es-ES"/>
          </a:p>
        </p:txBody>
      </p:sp>
    </p:spTree>
    <p:extLst>
      <p:ext uri="{BB962C8B-B14F-4D97-AF65-F5344CB8AC3E}">
        <p14:creationId xmlns:p14="http://schemas.microsoft.com/office/powerpoint/2010/main" val="3109945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pPr>
              <a:defRPr/>
            </a:pPr>
            <a:fld id="{2EFD2AFA-3818-4CEF-B7DB-4BFBC1BB08A8}" type="slidenum">
              <a:rPr lang="es-ES" smtClean="0"/>
              <a:pPr>
                <a:defRPr/>
              </a:pPr>
              <a:t>110</a:t>
            </a:fld>
            <a:endParaRPr lang="es-ES"/>
          </a:p>
        </p:txBody>
      </p:sp>
    </p:spTree>
    <p:extLst>
      <p:ext uri="{BB962C8B-B14F-4D97-AF65-F5344CB8AC3E}">
        <p14:creationId xmlns:p14="http://schemas.microsoft.com/office/powerpoint/2010/main" val="692002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pPr>
              <a:defRPr/>
            </a:pPr>
            <a:fld id="{2EFD2AFA-3818-4CEF-B7DB-4BFBC1BB08A8}" type="slidenum">
              <a:rPr lang="es-ES" smtClean="0"/>
              <a:pPr>
                <a:defRPr/>
              </a:pPr>
              <a:t>113</a:t>
            </a:fld>
            <a:endParaRPr lang="es-ES"/>
          </a:p>
        </p:txBody>
      </p:sp>
    </p:spTree>
    <p:extLst>
      <p:ext uri="{BB962C8B-B14F-4D97-AF65-F5344CB8AC3E}">
        <p14:creationId xmlns:p14="http://schemas.microsoft.com/office/powerpoint/2010/main" val="1117489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pPr>
              <a:defRPr/>
            </a:pPr>
            <a:fld id="{2EFD2AFA-3818-4CEF-B7DB-4BFBC1BB08A8}" type="slidenum">
              <a:rPr lang="es-ES" smtClean="0"/>
              <a:pPr>
                <a:defRPr/>
              </a:pPr>
              <a:t>115</a:t>
            </a:fld>
            <a:endParaRPr lang="es-ES"/>
          </a:p>
        </p:txBody>
      </p:sp>
    </p:spTree>
    <p:extLst>
      <p:ext uri="{BB962C8B-B14F-4D97-AF65-F5344CB8AC3E}">
        <p14:creationId xmlns:p14="http://schemas.microsoft.com/office/powerpoint/2010/main" val="255529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pPr>
              <a:defRPr/>
            </a:pPr>
            <a:fld id="{2EFD2AFA-3818-4CEF-B7DB-4BFBC1BB08A8}" type="slidenum">
              <a:rPr lang="es-ES" smtClean="0"/>
              <a:pPr>
                <a:defRPr/>
              </a:pPr>
              <a:t>124</a:t>
            </a:fld>
            <a:endParaRPr lang="es-ES"/>
          </a:p>
        </p:txBody>
      </p:sp>
    </p:spTree>
    <p:extLst>
      <p:ext uri="{BB962C8B-B14F-4D97-AF65-F5344CB8AC3E}">
        <p14:creationId xmlns:p14="http://schemas.microsoft.com/office/powerpoint/2010/main" val="1372027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pPr>
              <a:defRPr/>
            </a:pPr>
            <a:fld id="{2EFD2AFA-3818-4CEF-B7DB-4BFBC1BB08A8}" type="slidenum">
              <a:rPr lang="es-ES" smtClean="0"/>
              <a:pPr>
                <a:defRPr/>
              </a:pPr>
              <a:t>129</a:t>
            </a:fld>
            <a:endParaRPr lang="es-ES"/>
          </a:p>
        </p:txBody>
      </p:sp>
    </p:spTree>
    <p:extLst>
      <p:ext uri="{BB962C8B-B14F-4D97-AF65-F5344CB8AC3E}">
        <p14:creationId xmlns:p14="http://schemas.microsoft.com/office/powerpoint/2010/main" val="3511352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pPr>
              <a:defRPr/>
            </a:pPr>
            <a:fld id="{2EFD2AFA-3818-4CEF-B7DB-4BFBC1BB08A8}" type="slidenum">
              <a:rPr lang="es-ES" smtClean="0"/>
              <a:pPr>
                <a:defRPr/>
              </a:pPr>
              <a:t>135</a:t>
            </a:fld>
            <a:endParaRPr lang="es-ES"/>
          </a:p>
        </p:txBody>
      </p:sp>
    </p:spTree>
    <p:extLst>
      <p:ext uri="{BB962C8B-B14F-4D97-AF65-F5344CB8AC3E}">
        <p14:creationId xmlns:p14="http://schemas.microsoft.com/office/powerpoint/2010/main" val="788612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pPr>
              <a:defRPr/>
            </a:pPr>
            <a:fld id="{2EFD2AFA-3818-4CEF-B7DB-4BFBC1BB08A8}" type="slidenum">
              <a:rPr lang="es-ES" smtClean="0"/>
              <a:pPr>
                <a:defRPr/>
              </a:pPr>
              <a:t>144</a:t>
            </a:fld>
            <a:endParaRPr lang="es-ES"/>
          </a:p>
        </p:txBody>
      </p:sp>
    </p:spTree>
    <p:extLst>
      <p:ext uri="{BB962C8B-B14F-4D97-AF65-F5344CB8AC3E}">
        <p14:creationId xmlns:p14="http://schemas.microsoft.com/office/powerpoint/2010/main" val="1740383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pPr>
              <a:defRPr/>
            </a:pPr>
            <a:fld id="{2EFD2AFA-3818-4CEF-B7DB-4BFBC1BB08A8}" type="slidenum">
              <a:rPr lang="es-ES" smtClean="0"/>
              <a:pPr>
                <a:defRPr/>
              </a:pPr>
              <a:t>28</a:t>
            </a:fld>
            <a:endParaRPr lang="es-ES"/>
          </a:p>
        </p:txBody>
      </p:sp>
    </p:spTree>
    <p:extLst>
      <p:ext uri="{BB962C8B-B14F-4D97-AF65-F5344CB8AC3E}">
        <p14:creationId xmlns:p14="http://schemas.microsoft.com/office/powerpoint/2010/main" val="4192243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pPr>
              <a:defRPr/>
            </a:pPr>
            <a:fld id="{2EFD2AFA-3818-4CEF-B7DB-4BFBC1BB08A8}" type="slidenum">
              <a:rPr lang="es-ES" smtClean="0"/>
              <a:pPr>
                <a:defRPr/>
              </a:pPr>
              <a:t>41</a:t>
            </a:fld>
            <a:endParaRPr lang="es-ES"/>
          </a:p>
        </p:txBody>
      </p:sp>
    </p:spTree>
    <p:extLst>
      <p:ext uri="{BB962C8B-B14F-4D97-AF65-F5344CB8AC3E}">
        <p14:creationId xmlns:p14="http://schemas.microsoft.com/office/powerpoint/2010/main" val="1064501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pPr>
              <a:defRPr/>
            </a:pPr>
            <a:fld id="{2EFD2AFA-3818-4CEF-B7DB-4BFBC1BB08A8}" type="slidenum">
              <a:rPr lang="es-ES" smtClean="0"/>
              <a:pPr>
                <a:defRPr/>
              </a:pPr>
              <a:t>45</a:t>
            </a:fld>
            <a:endParaRPr lang="es-ES"/>
          </a:p>
        </p:txBody>
      </p:sp>
    </p:spTree>
    <p:extLst>
      <p:ext uri="{BB962C8B-B14F-4D97-AF65-F5344CB8AC3E}">
        <p14:creationId xmlns:p14="http://schemas.microsoft.com/office/powerpoint/2010/main" val="2179430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pPr>
              <a:defRPr/>
            </a:pPr>
            <a:fld id="{2EFD2AFA-3818-4CEF-B7DB-4BFBC1BB08A8}" type="slidenum">
              <a:rPr lang="es-ES" smtClean="0"/>
              <a:pPr>
                <a:defRPr/>
              </a:pPr>
              <a:t>53</a:t>
            </a:fld>
            <a:endParaRPr lang="es-ES"/>
          </a:p>
        </p:txBody>
      </p:sp>
    </p:spTree>
    <p:extLst>
      <p:ext uri="{BB962C8B-B14F-4D97-AF65-F5344CB8AC3E}">
        <p14:creationId xmlns:p14="http://schemas.microsoft.com/office/powerpoint/2010/main" val="3152422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pPr>
              <a:defRPr/>
            </a:pPr>
            <a:fld id="{2EFD2AFA-3818-4CEF-B7DB-4BFBC1BB08A8}" type="slidenum">
              <a:rPr lang="es-ES" smtClean="0"/>
              <a:pPr>
                <a:defRPr/>
              </a:pPr>
              <a:t>54</a:t>
            </a:fld>
            <a:endParaRPr lang="es-ES"/>
          </a:p>
        </p:txBody>
      </p:sp>
    </p:spTree>
    <p:extLst>
      <p:ext uri="{BB962C8B-B14F-4D97-AF65-F5344CB8AC3E}">
        <p14:creationId xmlns:p14="http://schemas.microsoft.com/office/powerpoint/2010/main" val="4192243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pPr>
              <a:defRPr/>
            </a:pPr>
            <a:fld id="{2EFD2AFA-3818-4CEF-B7DB-4BFBC1BB08A8}" type="slidenum">
              <a:rPr lang="es-ES" smtClean="0"/>
              <a:pPr>
                <a:defRPr/>
              </a:pPr>
              <a:t>59</a:t>
            </a:fld>
            <a:endParaRPr lang="es-ES"/>
          </a:p>
        </p:txBody>
      </p:sp>
    </p:spTree>
    <p:extLst>
      <p:ext uri="{BB962C8B-B14F-4D97-AF65-F5344CB8AC3E}">
        <p14:creationId xmlns:p14="http://schemas.microsoft.com/office/powerpoint/2010/main" val="3562081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pPr>
              <a:defRPr/>
            </a:pPr>
            <a:fld id="{2EFD2AFA-3818-4CEF-B7DB-4BFBC1BB08A8}" type="slidenum">
              <a:rPr lang="es-ES" smtClean="0"/>
              <a:pPr>
                <a:defRPr/>
              </a:pPr>
              <a:t>63</a:t>
            </a:fld>
            <a:endParaRPr lang="es-ES"/>
          </a:p>
        </p:txBody>
      </p:sp>
    </p:spTree>
    <p:extLst>
      <p:ext uri="{BB962C8B-B14F-4D97-AF65-F5344CB8AC3E}">
        <p14:creationId xmlns:p14="http://schemas.microsoft.com/office/powerpoint/2010/main" val="476064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pPr>
              <a:defRPr/>
            </a:pPr>
            <a:fld id="{2EFD2AFA-3818-4CEF-B7DB-4BFBC1BB08A8}" type="slidenum">
              <a:rPr lang="es-ES" smtClean="0"/>
              <a:pPr>
                <a:defRPr/>
              </a:pPr>
              <a:t>87</a:t>
            </a:fld>
            <a:endParaRPr lang="es-ES"/>
          </a:p>
        </p:txBody>
      </p:sp>
    </p:spTree>
    <p:extLst>
      <p:ext uri="{BB962C8B-B14F-4D97-AF65-F5344CB8AC3E}">
        <p14:creationId xmlns:p14="http://schemas.microsoft.com/office/powerpoint/2010/main" val="3016471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783074" y="1122363"/>
            <a:ext cx="887484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305124" y="3602038"/>
            <a:ext cx="783074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0E830946-664B-4B72-9003-D365302B9855}" type="datetime1">
              <a:rPr lang="es-MX" smtClean="0">
                <a:solidFill>
                  <a:prstClr val="black">
                    <a:tint val="75000"/>
                  </a:prstClr>
                </a:solidFill>
              </a:rPr>
              <a:t>28/02/2023</a:t>
            </a:fld>
            <a:endParaRPr lang="es-MX" dirty="0">
              <a:solidFill>
                <a:prstClr val="black">
                  <a:tint val="75000"/>
                </a:prstClr>
              </a:solidFill>
            </a:endParaRPr>
          </a:p>
        </p:txBody>
      </p:sp>
      <p:sp>
        <p:nvSpPr>
          <p:cNvPr id="5" name="Footer Placeholder 4"/>
          <p:cNvSpPr>
            <a:spLocks noGrp="1"/>
          </p:cNvSpPr>
          <p:nvPr>
            <p:ph type="ftr" sz="quarter" idx="11"/>
          </p:nvPr>
        </p:nvSpPr>
        <p:spPr/>
        <p:txBody>
          <a:bodyPr/>
          <a:lstStyle>
            <a:lvl1pPr>
              <a:defRPr lang="es-MX" sz="1200" b="1" kern="1200" dirty="0" smtClean="0">
                <a:solidFill>
                  <a:srgbClr val="002060"/>
                </a:solidFill>
                <a:latin typeface="Century Gothic" pitchFamily="34" charset="0"/>
                <a:ea typeface="+mn-ea"/>
                <a:cs typeface="Aharoni" pitchFamily="2" charset="-79"/>
              </a:defRPr>
            </a:lvl1pPr>
          </a:lstStyle>
          <a:p>
            <a:r>
              <a:rPr lang="es-MX" dirty="0"/>
              <a:t>M. C. ANTONIO DANIEL MARTÍNEZ DIBENE</a:t>
            </a:r>
            <a:endParaRPr lang="es-MX" sz="1200" dirty="0"/>
          </a:p>
        </p:txBody>
      </p:sp>
      <p:sp>
        <p:nvSpPr>
          <p:cNvPr id="6" name="Slide Number Placeholder 5"/>
          <p:cNvSpPr>
            <a:spLocks noGrp="1"/>
          </p:cNvSpPr>
          <p:nvPr>
            <p:ph type="sldNum" sz="quarter" idx="12"/>
          </p:nvPr>
        </p:nvSpPr>
        <p:spPr/>
        <p:txBody>
          <a:bodyPr/>
          <a:lstStyle>
            <a:lvl1pPr>
              <a:defRPr lang="es-MX" sz="1600" b="1" kern="1200" smtClean="0">
                <a:solidFill>
                  <a:srgbClr val="002060"/>
                </a:solidFill>
                <a:latin typeface="Century Gothic" pitchFamily="34" charset="0"/>
                <a:ea typeface="+mn-ea"/>
                <a:cs typeface="Aharoni" pitchFamily="2" charset="-79"/>
              </a:defRPr>
            </a:lvl1pPr>
          </a:lstStyle>
          <a:p>
            <a:fld id="{A20D5B2E-A39C-4A67-9A03-2664C49F1C64}" type="slidenum">
              <a:rPr lang="es-MX" smtClean="0"/>
              <a:pPr/>
              <a:t>‹Nº›</a:t>
            </a:fld>
            <a:r>
              <a:rPr lang="es-MX" dirty="0"/>
              <a:t>/150</a:t>
            </a:r>
            <a:endParaRPr lang="es-MX" sz="1600" b="1" kern="1200" dirty="0">
              <a:solidFill>
                <a:srgbClr val="002060"/>
              </a:solidFill>
              <a:latin typeface="Century Gothic" pitchFamily="34" charset="0"/>
              <a:ea typeface="+mn-ea"/>
              <a:cs typeface="Aharoni" pitchFamily="2" charset="-79"/>
            </a:endParaRPr>
          </a:p>
        </p:txBody>
      </p:sp>
    </p:spTree>
    <p:extLst>
      <p:ext uri="{BB962C8B-B14F-4D97-AF65-F5344CB8AC3E}">
        <p14:creationId xmlns:p14="http://schemas.microsoft.com/office/powerpoint/2010/main" val="2965131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B25B70C-D1D8-4DCD-A65E-F5A8AB5DD6E1}" type="datetime1">
              <a:rPr lang="es-MX" smtClean="0">
                <a:solidFill>
                  <a:prstClr val="black">
                    <a:tint val="75000"/>
                  </a:prstClr>
                </a:solidFill>
              </a:rPr>
              <a:t>28/02/2023</a:t>
            </a:fld>
            <a:endParaRPr lang="es-MX" dirty="0">
              <a:solidFill>
                <a:prstClr val="black">
                  <a:tint val="75000"/>
                </a:prstClr>
              </a:solidFill>
            </a:endParaRPr>
          </a:p>
        </p:txBody>
      </p:sp>
      <p:sp>
        <p:nvSpPr>
          <p:cNvPr id="5" name="Footer Placeholder 4"/>
          <p:cNvSpPr>
            <a:spLocks noGrp="1"/>
          </p:cNvSpPr>
          <p:nvPr>
            <p:ph type="ftr" sz="quarter" idx="11"/>
          </p:nvPr>
        </p:nvSpPr>
        <p:spPr/>
        <p:txBody>
          <a:bodyPr/>
          <a:lstStyle/>
          <a:p>
            <a:pPr algn="ctr">
              <a:spcBef>
                <a:spcPct val="0"/>
              </a:spcBef>
              <a:defRPr/>
            </a:pPr>
            <a:r>
              <a:rPr lang="es-MX" sz="1200" b="1" dirty="0">
                <a:solidFill>
                  <a:srgbClr val="1F497D"/>
                </a:solidFill>
                <a:effectLst>
                  <a:outerShdw blurRad="38100" dist="38100" dir="2700000" algn="tl">
                    <a:srgbClr val="000000">
                      <a:alpha val="43137"/>
                    </a:srgbClr>
                  </a:outerShdw>
                </a:effectLst>
                <a:latin typeface="Century Gothic" pitchFamily="34" charset="0"/>
              </a:rPr>
              <a:t>M. C. ANTONIO DANIEL MARTÍNEZ DIBENE</a:t>
            </a:r>
          </a:p>
        </p:txBody>
      </p:sp>
      <p:sp>
        <p:nvSpPr>
          <p:cNvPr id="6" name="Slide Number Placeholder 5"/>
          <p:cNvSpPr>
            <a:spLocks noGrp="1"/>
          </p:cNvSpPr>
          <p:nvPr>
            <p:ph type="sldNum" sz="quarter" idx="12"/>
          </p:nvPr>
        </p:nvSpPr>
        <p:spPr/>
        <p:txBody>
          <a:bodyPr/>
          <a:lstStyle>
            <a:lvl1pPr>
              <a:defRPr lang="es-MX" sz="1400" b="1" kern="1200" smtClean="0">
                <a:solidFill>
                  <a:srgbClr val="1F497D"/>
                </a:solidFill>
                <a:effectLst>
                  <a:outerShdw blurRad="38100" dist="38100" dir="2700000" algn="tl">
                    <a:srgbClr val="000000">
                      <a:alpha val="43137"/>
                    </a:srgbClr>
                  </a:outerShdw>
                </a:effectLst>
                <a:latin typeface="Century Gothic" pitchFamily="34" charset="0"/>
                <a:ea typeface="+mn-ea"/>
                <a:cs typeface="+mn-cs"/>
              </a:defRPr>
            </a:lvl1pPr>
          </a:lstStyle>
          <a:p>
            <a:fld id="{A20D5B2E-A39C-4A67-9A03-2664C49F1C64}" type="slidenum">
              <a:rPr lang="es-MX" smtClean="0"/>
              <a:pPr/>
              <a:t>‹Nº›</a:t>
            </a:fld>
            <a:r>
              <a:rPr lang="es-MX" dirty="0"/>
              <a:t>/150</a:t>
            </a:r>
            <a:endParaRPr lang="es-MX" sz="1400" dirty="0"/>
          </a:p>
        </p:txBody>
      </p:sp>
      <p:pic>
        <p:nvPicPr>
          <p:cNvPr id="7" name="Imagen 14">
            <a:extLst>
              <a:ext uri="{FF2B5EF4-FFF2-40B4-BE49-F238E27FC236}">
                <a16:creationId xmlns:a16="http://schemas.microsoft.com/office/drawing/2014/main" id="{BA8019CD-568E-4683-9925-B55B3E509925}"/>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20239" y="67038"/>
            <a:ext cx="1208770" cy="1208770"/>
          </a:xfrm>
          <a:prstGeom prst="rect">
            <a:avLst/>
          </a:prstGeom>
        </p:spPr>
      </p:pic>
      <p:pic>
        <p:nvPicPr>
          <p:cNvPr id="8" name="Imagen 15">
            <a:extLst>
              <a:ext uri="{FF2B5EF4-FFF2-40B4-BE49-F238E27FC236}">
                <a16:creationId xmlns:a16="http://schemas.microsoft.com/office/drawing/2014/main" id="{DCB1FF45-E6CD-45B1-9046-C8565FEE80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4561" y="25759"/>
            <a:ext cx="1342285" cy="1250049"/>
          </a:xfrm>
          <a:prstGeom prst="rect">
            <a:avLst/>
          </a:prstGeom>
        </p:spPr>
      </p:pic>
    </p:spTree>
    <p:extLst>
      <p:ext uri="{BB962C8B-B14F-4D97-AF65-F5344CB8AC3E}">
        <p14:creationId xmlns:p14="http://schemas.microsoft.com/office/powerpoint/2010/main" val="864886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71833" y="365125"/>
            <a:ext cx="2251338"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717818" y="365125"/>
            <a:ext cx="6623502"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F47ECF9-7EF9-4D1A-9B92-39AD01D174EF}" type="datetime1">
              <a:rPr lang="es-MX" smtClean="0">
                <a:solidFill>
                  <a:prstClr val="black">
                    <a:tint val="75000"/>
                  </a:prstClr>
                </a:solidFill>
              </a:rPr>
              <a:t>28/02/2023</a:t>
            </a:fld>
            <a:endParaRPr lang="es-MX" dirty="0">
              <a:solidFill>
                <a:prstClr val="black">
                  <a:tint val="75000"/>
                </a:prstClr>
              </a:solidFill>
            </a:endParaRPr>
          </a:p>
        </p:txBody>
      </p:sp>
      <p:sp>
        <p:nvSpPr>
          <p:cNvPr id="5" name="Footer Placeholder 4"/>
          <p:cNvSpPr>
            <a:spLocks noGrp="1"/>
          </p:cNvSpPr>
          <p:nvPr>
            <p:ph type="ftr" sz="quarter" idx="11"/>
          </p:nvPr>
        </p:nvSpPr>
        <p:spPr/>
        <p:txBody>
          <a:bodyPr/>
          <a:lstStyle/>
          <a:p>
            <a:pPr algn="ctr">
              <a:spcBef>
                <a:spcPct val="0"/>
              </a:spcBef>
              <a:defRPr/>
            </a:pPr>
            <a:r>
              <a:rPr lang="es-MX" sz="1200" b="1" dirty="0">
                <a:solidFill>
                  <a:srgbClr val="1F497D"/>
                </a:solidFill>
                <a:effectLst>
                  <a:outerShdw blurRad="38100" dist="38100" dir="2700000" algn="tl">
                    <a:srgbClr val="000000">
                      <a:alpha val="43137"/>
                    </a:srgbClr>
                  </a:outerShdw>
                </a:effectLst>
                <a:latin typeface="Century Gothic" pitchFamily="34" charset="0"/>
              </a:rPr>
              <a:t>M. C. ANTONIO DANIEL MARTÍNEZ DIBENE</a:t>
            </a:r>
          </a:p>
        </p:txBody>
      </p:sp>
      <p:sp>
        <p:nvSpPr>
          <p:cNvPr id="6" name="Slide Number Placeholder 5"/>
          <p:cNvSpPr>
            <a:spLocks noGrp="1"/>
          </p:cNvSpPr>
          <p:nvPr>
            <p:ph type="sldNum" sz="quarter" idx="12"/>
          </p:nvPr>
        </p:nvSpPr>
        <p:spPr>
          <a:xfrm>
            <a:off x="7341342" y="6356352"/>
            <a:ext cx="2349222" cy="365125"/>
          </a:xfrm>
        </p:spPr>
        <p:txBody>
          <a:bodyPr/>
          <a:lstStyle>
            <a:lvl1pPr>
              <a:defRPr lang="es-MX" sz="1400" b="1" kern="1200" smtClean="0">
                <a:solidFill>
                  <a:srgbClr val="1F497D"/>
                </a:solidFill>
                <a:effectLst>
                  <a:outerShdw blurRad="38100" dist="38100" dir="2700000" algn="tl">
                    <a:srgbClr val="000000">
                      <a:alpha val="43137"/>
                    </a:srgbClr>
                  </a:outerShdw>
                </a:effectLst>
                <a:latin typeface="Century Gothic" pitchFamily="34" charset="0"/>
                <a:ea typeface="+mn-ea"/>
                <a:cs typeface="+mn-cs"/>
              </a:defRPr>
            </a:lvl1pPr>
          </a:lstStyle>
          <a:p>
            <a:fld id="{A20D5B2E-A39C-4A67-9A03-2664C49F1C64}" type="slidenum">
              <a:rPr lang="es-MX" smtClean="0"/>
              <a:pPr/>
              <a:t>‹Nº›</a:t>
            </a:fld>
            <a:r>
              <a:rPr lang="es-MX" dirty="0"/>
              <a:t>/150</a:t>
            </a:r>
          </a:p>
        </p:txBody>
      </p:sp>
      <p:pic>
        <p:nvPicPr>
          <p:cNvPr id="7" name="Imagen 14">
            <a:extLst>
              <a:ext uri="{FF2B5EF4-FFF2-40B4-BE49-F238E27FC236}">
                <a16:creationId xmlns:a16="http://schemas.microsoft.com/office/drawing/2014/main" id="{28D5C07F-E569-4AB3-AD06-75EE2334A913}"/>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20239" y="67038"/>
            <a:ext cx="1208770" cy="1208770"/>
          </a:xfrm>
          <a:prstGeom prst="rect">
            <a:avLst/>
          </a:prstGeom>
        </p:spPr>
      </p:pic>
      <p:pic>
        <p:nvPicPr>
          <p:cNvPr id="8" name="Imagen 15">
            <a:extLst>
              <a:ext uri="{FF2B5EF4-FFF2-40B4-BE49-F238E27FC236}">
                <a16:creationId xmlns:a16="http://schemas.microsoft.com/office/drawing/2014/main" id="{6C7905B5-F33F-43E2-9D45-4F3A7D5F9D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4561" y="25759"/>
            <a:ext cx="1342285" cy="1250049"/>
          </a:xfrm>
          <a:prstGeom prst="rect">
            <a:avLst/>
          </a:prstGeom>
        </p:spPr>
      </p:pic>
    </p:spTree>
    <p:extLst>
      <p:ext uri="{BB962C8B-B14F-4D97-AF65-F5344CB8AC3E}">
        <p14:creationId xmlns:p14="http://schemas.microsoft.com/office/powerpoint/2010/main" val="360226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08E0A0D-2A77-48EA-85E1-195A5475349D}" type="datetime1">
              <a:rPr lang="es-MX" smtClean="0">
                <a:solidFill>
                  <a:prstClr val="black">
                    <a:tint val="75000"/>
                  </a:prstClr>
                </a:solidFill>
              </a:rPr>
              <a:t>28/02/2023</a:t>
            </a:fld>
            <a:endParaRPr lang="es-MX" dirty="0">
              <a:solidFill>
                <a:prstClr val="black">
                  <a:tint val="75000"/>
                </a:prstClr>
              </a:solidFill>
            </a:endParaRPr>
          </a:p>
        </p:txBody>
      </p:sp>
      <p:sp>
        <p:nvSpPr>
          <p:cNvPr id="5" name="Footer Placeholder 4"/>
          <p:cNvSpPr>
            <a:spLocks noGrp="1"/>
          </p:cNvSpPr>
          <p:nvPr>
            <p:ph type="ftr" sz="quarter" idx="11"/>
          </p:nvPr>
        </p:nvSpPr>
        <p:spPr/>
        <p:txBody>
          <a:bodyPr/>
          <a:lstStyle/>
          <a:p>
            <a:pPr algn="ctr">
              <a:spcBef>
                <a:spcPct val="0"/>
              </a:spcBef>
              <a:defRPr/>
            </a:pPr>
            <a:r>
              <a:rPr lang="es-MX" sz="1200" b="1" dirty="0">
                <a:solidFill>
                  <a:srgbClr val="1F497D"/>
                </a:solidFill>
                <a:effectLst>
                  <a:outerShdw blurRad="38100" dist="38100" dir="2700000" algn="tl">
                    <a:srgbClr val="000000">
                      <a:alpha val="43137"/>
                    </a:srgbClr>
                  </a:outerShdw>
                </a:effectLst>
                <a:latin typeface="Century Gothic" pitchFamily="34" charset="0"/>
              </a:rPr>
              <a:t>M. C. ANTONIO DANIEL MARTÍNEZ DIBENE</a:t>
            </a:r>
          </a:p>
        </p:txBody>
      </p:sp>
      <p:sp>
        <p:nvSpPr>
          <p:cNvPr id="6" name="Slide Number Placeholder 5"/>
          <p:cNvSpPr>
            <a:spLocks noGrp="1"/>
          </p:cNvSpPr>
          <p:nvPr>
            <p:ph type="sldNum" sz="quarter" idx="12"/>
          </p:nvPr>
        </p:nvSpPr>
        <p:spPr/>
        <p:txBody>
          <a:bodyPr/>
          <a:lstStyle>
            <a:lvl1pPr>
              <a:defRPr lang="es-MX" sz="1400" b="1" kern="1200" smtClean="0">
                <a:solidFill>
                  <a:srgbClr val="1F497D"/>
                </a:solidFill>
                <a:effectLst>
                  <a:outerShdw blurRad="38100" dist="38100" dir="2700000" algn="tl">
                    <a:srgbClr val="000000">
                      <a:alpha val="43137"/>
                    </a:srgbClr>
                  </a:outerShdw>
                </a:effectLst>
                <a:latin typeface="Century Gothic" pitchFamily="34" charset="0"/>
                <a:ea typeface="+mn-ea"/>
                <a:cs typeface="+mn-cs"/>
              </a:defRPr>
            </a:lvl1pPr>
          </a:lstStyle>
          <a:p>
            <a:fld id="{A20D5B2E-A39C-4A67-9A03-2664C49F1C64}" type="slidenum">
              <a:rPr lang="es-MX" smtClean="0"/>
              <a:pPr/>
              <a:t>‹Nº›</a:t>
            </a:fld>
            <a:r>
              <a:rPr lang="es-MX" dirty="0"/>
              <a:t>/150</a:t>
            </a:r>
          </a:p>
        </p:txBody>
      </p:sp>
      <p:pic>
        <p:nvPicPr>
          <p:cNvPr id="7" name="Imagen 14">
            <a:extLst>
              <a:ext uri="{FF2B5EF4-FFF2-40B4-BE49-F238E27FC236}">
                <a16:creationId xmlns:a16="http://schemas.microsoft.com/office/drawing/2014/main" id="{95EABAFC-1CD0-425B-9837-96B8C68FB627}"/>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20239" y="67038"/>
            <a:ext cx="1208770" cy="1208770"/>
          </a:xfrm>
          <a:prstGeom prst="rect">
            <a:avLst/>
          </a:prstGeom>
        </p:spPr>
      </p:pic>
      <p:pic>
        <p:nvPicPr>
          <p:cNvPr id="8" name="Imagen 15">
            <a:extLst>
              <a:ext uri="{FF2B5EF4-FFF2-40B4-BE49-F238E27FC236}">
                <a16:creationId xmlns:a16="http://schemas.microsoft.com/office/drawing/2014/main" id="{D594EAE6-607C-4361-97C6-DDADBF99659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4561" y="25759"/>
            <a:ext cx="1342285" cy="1250049"/>
          </a:xfrm>
          <a:prstGeom prst="rect">
            <a:avLst/>
          </a:prstGeom>
        </p:spPr>
      </p:pic>
    </p:spTree>
    <p:extLst>
      <p:ext uri="{BB962C8B-B14F-4D97-AF65-F5344CB8AC3E}">
        <p14:creationId xmlns:p14="http://schemas.microsoft.com/office/powerpoint/2010/main" val="1874866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12381" y="1709740"/>
            <a:ext cx="9005352"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712381" y="4589465"/>
            <a:ext cx="9005352"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CF496718-8DF7-41EA-83C3-E442A5A45C02}" type="datetime1">
              <a:rPr lang="es-MX" smtClean="0">
                <a:solidFill>
                  <a:prstClr val="black">
                    <a:tint val="75000"/>
                  </a:prstClr>
                </a:solidFill>
              </a:rPr>
              <a:t>28/02/2023</a:t>
            </a:fld>
            <a:endParaRPr lang="es-MX" dirty="0">
              <a:solidFill>
                <a:prstClr val="black">
                  <a:tint val="75000"/>
                </a:prstClr>
              </a:solidFill>
            </a:endParaRPr>
          </a:p>
        </p:txBody>
      </p:sp>
      <p:sp>
        <p:nvSpPr>
          <p:cNvPr id="5" name="Footer Placeholder 4"/>
          <p:cNvSpPr>
            <a:spLocks noGrp="1"/>
          </p:cNvSpPr>
          <p:nvPr>
            <p:ph type="ftr" sz="quarter" idx="11"/>
          </p:nvPr>
        </p:nvSpPr>
        <p:spPr/>
        <p:txBody>
          <a:bodyPr/>
          <a:lstStyle/>
          <a:p>
            <a:pPr algn="ctr">
              <a:spcBef>
                <a:spcPct val="0"/>
              </a:spcBef>
              <a:defRPr/>
            </a:pPr>
            <a:r>
              <a:rPr lang="es-MX" sz="1200" b="1" dirty="0">
                <a:solidFill>
                  <a:srgbClr val="1F497D"/>
                </a:solidFill>
                <a:effectLst>
                  <a:outerShdw blurRad="38100" dist="38100" dir="2700000" algn="tl">
                    <a:srgbClr val="000000">
                      <a:alpha val="43137"/>
                    </a:srgbClr>
                  </a:outerShdw>
                </a:effectLst>
                <a:latin typeface="Century Gothic" pitchFamily="34" charset="0"/>
              </a:rPr>
              <a:t>M. C. ANTONIO DANIEL MARTÍNEZ DIBENE</a:t>
            </a:r>
          </a:p>
        </p:txBody>
      </p:sp>
      <p:sp>
        <p:nvSpPr>
          <p:cNvPr id="6" name="Slide Number Placeholder 5"/>
          <p:cNvSpPr>
            <a:spLocks noGrp="1"/>
          </p:cNvSpPr>
          <p:nvPr>
            <p:ph type="sldNum" sz="quarter" idx="12"/>
          </p:nvPr>
        </p:nvSpPr>
        <p:spPr/>
        <p:txBody>
          <a:bodyPr/>
          <a:lstStyle>
            <a:lvl1pPr>
              <a:defRPr lang="es-MX" sz="1400" b="1" kern="1200" smtClean="0">
                <a:solidFill>
                  <a:srgbClr val="1F497D"/>
                </a:solidFill>
                <a:effectLst>
                  <a:outerShdw blurRad="38100" dist="38100" dir="2700000" algn="tl">
                    <a:srgbClr val="000000">
                      <a:alpha val="43137"/>
                    </a:srgbClr>
                  </a:outerShdw>
                </a:effectLst>
                <a:latin typeface="Century Gothic" pitchFamily="34" charset="0"/>
                <a:ea typeface="+mn-ea"/>
                <a:cs typeface="+mn-cs"/>
              </a:defRPr>
            </a:lvl1pPr>
          </a:lstStyle>
          <a:p>
            <a:fld id="{A20D5B2E-A39C-4A67-9A03-2664C49F1C64}" type="slidenum">
              <a:rPr lang="es-MX" smtClean="0"/>
              <a:pPr/>
              <a:t>‹Nº›</a:t>
            </a:fld>
            <a:r>
              <a:rPr lang="es-MX" dirty="0"/>
              <a:t>/150</a:t>
            </a:r>
            <a:endParaRPr lang="es-MX" sz="1400" dirty="0"/>
          </a:p>
        </p:txBody>
      </p:sp>
      <p:pic>
        <p:nvPicPr>
          <p:cNvPr id="7" name="Imagen 14">
            <a:extLst>
              <a:ext uri="{FF2B5EF4-FFF2-40B4-BE49-F238E27FC236}">
                <a16:creationId xmlns:a16="http://schemas.microsoft.com/office/drawing/2014/main" id="{554C7C8D-03F4-4EE9-8029-365132E612C8}"/>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20239" y="67038"/>
            <a:ext cx="1208770" cy="1208770"/>
          </a:xfrm>
          <a:prstGeom prst="rect">
            <a:avLst/>
          </a:prstGeom>
        </p:spPr>
      </p:pic>
      <p:pic>
        <p:nvPicPr>
          <p:cNvPr id="8" name="Imagen 15">
            <a:extLst>
              <a:ext uri="{FF2B5EF4-FFF2-40B4-BE49-F238E27FC236}">
                <a16:creationId xmlns:a16="http://schemas.microsoft.com/office/drawing/2014/main" id="{60C0ACAD-C32E-4F17-972A-E6C15F15705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4561" y="25759"/>
            <a:ext cx="1342285" cy="1250049"/>
          </a:xfrm>
          <a:prstGeom prst="rect">
            <a:avLst/>
          </a:prstGeom>
        </p:spPr>
      </p:pic>
    </p:spTree>
    <p:extLst>
      <p:ext uri="{BB962C8B-B14F-4D97-AF65-F5344CB8AC3E}">
        <p14:creationId xmlns:p14="http://schemas.microsoft.com/office/powerpoint/2010/main" val="1485255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717818" y="1825625"/>
            <a:ext cx="443742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285750" y="1825625"/>
            <a:ext cx="443742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19575A8A-A99E-49DD-8A67-DB4B82C4DBC7}" type="datetime1">
              <a:rPr lang="es-MX" smtClean="0">
                <a:solidFill>
                  <a:prstClr val="black">
                    <a:tint val="75000"/>
                  </a:prstClr>
                </a:solidFill>
              </a:rPr>
              <a:t>28/02/2023</a:t>
            </a:fld>
            <a:endParaRPr lang="es-MX" dirty="0">
              <a:solidFill>
                <a:prstClr val="black">
                  <a:tint val="75000"/>
                </a:prstClr>
              </a:solidFill>
            </a:endParaRPr>
          </a:p>
        </p:txBody>
      </p:sp>
      <p:sp>
        <p:nvSpPr>
          <p:cNvPr id="6" name="Footer Placeholder 5"/>
          <p:cNvSpPr>
            <a:spLocks noGrp="1"/>
          </p:cNvSpPr>
          <p:nvPr>
            <p:ph type="ftr" sz="quarter" idx="11"/>
          </p:nvPr>
        </p:nvSpPr>
        <p:spPr/>
        <p:txBody>
          <a:bodyPr/>
          <a:lstStyle/>
          <a:p>
            <a:pPr algn="ctr">
              <a:spcBef>
                <a:spcPct val="0"/>
              </a:spcBef>
              <a:defRPr/>
            </a:pPr>
            <a:r>
              <a:rPr lang="es-MX" sz="1200" b="1" dirty="0">
                <a:solidFill>
                  <a:srgbClr val="1F497D"/>
                </a:solidFill>
                <a:effectLst>
                  <a:outerShdw blurRad="38100" dist="38100" dir="2700000" algn="tl">
                    <a:srgbClr val="000000">
                      <a:alpha val="43137"/>
                    </a:srgbClr>
                  </a:outerShdw>
                </a:effectLst>
                <a:latin typeface="Century Gothic" pitchFamily="34" charset="0"/>
              </a:rPr>
              <a:t>M. C. ANTONIO DANIEL MARTÍNEZ DIBENE</a:t>
            </a:r>
          </a:p>
        </p:txBody>
      </p:sp>
      <p:sp>
        <p:nvSpPr>
          <p:cNvPr id="7" name="Slide Number Placeholder 6"/>
          <p:cNvSpPr>
            <a:spLocks noGrp="1"/>
          </p:cNvSpPr>
          <p:nvPr>
            <p:ph type="sldNum" sz="quarter" idx="12"/>
          </p:nvPr>
        </p:nvSpPr>
        <p:spPr/>
        <p:txBody>
          <a:bodyPr/>
          <a:lstStyle>
            <a:lvl1pPr>
              <a:defRPr lang="es-MX" sz="1400" b="1" kern="1200" smtClean="0">
                <a:solidFill>
                  <a:srgbClr val="1F497D"/>
                </a:solidFill>
                <a:effectLst>
                  <a:outerShdw blurRad="38100" dist="38100" dir="2700000" algn="tl">
                    <a:srgbClr val="000000">
                      <a:alpha val="43137"/>
                    </a:srgbClr>
                  </a:outerShdw>
                </a:effectLst>
                <a:latin typeface="Century Gothic" pitchFamily="34" charset="0"/>
                <a:ea typeface="+mn-ea"/>
                <a:cs typeface="+mn-cs"/>
              </a:defRPr>
            </a:lvl1pPr>
          </a:lstStyle>
          <a:p>
            <a:fld id="{A20D5B2E-A39C-4A67-9A03-2664C49F1C64}" type="slidenum">
              <a:rPr lang="es-MX" smtClean="0"/>
              <a:pPr/>
              <a:t>‹Nº›</a:t>
            </a:fld>
            <a:r>
              <a:rPr lang="es-MX" dirty="0"/>
              <a:t>/150</a:t>
            </a:r>
          </a:p>
        </p:txBody>
      </p:sp>
      <p:pic>
        <p:nvPicPr>
          <p:cNvPr id="8" name="Imagen 14">
            <a:extLst>
              <a:ext uri="{FF2B5EF4-FFF2-40B4-BE49-F238E27FC236}">
                <a16:creationId xmlns:a16="http://schemas.microsoft.com/office/drawing/2014/main" id="{F168B872-1C37-4FA8-8028-69CA51BAF8BD}"/>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20239" y="67038"/>
            <a:ext cx="1208770" cy="1208770"/>
          </a:xfrm>
          <a:prstGeom prst="rect">
            <a:avLst/>
          </a:prstGeom>
        </p:spPr>
      </p:pic>
      <p:pic>
        <p:nvPicPr>
          <p:cNvPr id="9" name="Imagen 15">
            <a:extLst>
              <a:ext uri="{FF2B5EF4-FFF2-40B4-BE49-F238E27FC236}">
                <a16:creationId xmlns:a16="http://schemas.microsoft.com/office/drawing/2014/main" id="{886586B0-E68C-441B-AEA7-BF9599B311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4561" y="25759"/>
            <a:ext cx="1342285" cy="1250049"/>
          </a:xfrm>
          <a:prstGeom prst="rect">
            <a:avLst/>
          </a:prstGeom>
        </p:spPr>
      </p:pic>
    </p:spTree>
    <p:extLst>
      <p:ext uri="{BB962C8B-B14F-4D97-AF65-F5344CB8AC3E}">
        <p14:creationId xmlns:p14="http://schemas.microsoft.com/office/powerpoint/2010/main" val="2445786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719178" y="365127"/>
            <a:ext cx="9005352"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719179" y="1681163"/>
            <a:ext cx="441702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719179" y="2505075"/>
            <a:ext cx="441702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285751" y="1681163"/>
            <a:ext cx="443878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5285751" y="2505075"/>
            <a:ext cx="4438780"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3F7928E-65B4-4D1B-B266-C7C838E51D21}" type="datetime1">
              <a:rPr lang="es-MX" smtClean="0">
                <a:solidFill>
                  <a:prstClr val="black">
                    <a:tint val="75000"/>
                  </a:prstClr>
                </a:solidFill>
              </a:rPr>
              <a:t>28/02/2023</a:t>
            </a:fld>
            <a:endParaRPr lang="es-MX" dirty="0">
              <a:solidFill>
                <a:prstClr val="black">
                  <a:tint val="75000"/>
                </a:prstClr>
              </a:solidFill>
            </a:endParaRPr>
          </a:p>
        </p:txBody>
      </p:sp>
      <p:sp>
        <p:nvSpPr>
          <p:cNvPr id="8" name="Footer Placeholder 7"/>
          <p:cNvSpPr>
            <a:spLocks noGrp="1"/>
          </p:cNvSpPr>
          <p:nvPr>
            <p:ph type="ftr" sz="quarter" idx="11"/>
          </p:nvPr>
        </p:nvSpPr>
        <p:spPr/>
        <p:txBody>
          <a:bodyPr/>
          <a:lstStyle/>
          <a:p>
            <a:pPr algn="ctr">
              <a:spcBef>
                <a:spcPct val="0"/>
              </a:spcBef>
              <a:defRPr/>
            </a:pPr>
            <a:r>
              <a:rPr lang="es-MX" sz="1200" b="1" dirty="0">
                <a:solidFill>
                  <a:srgbClr val="1F497D"/>
                </a:solidFill>
                <a:effectLst>
                  <a:outerShdw blurRad="38100" dist="38100" dir="2700000" algn="tl">
                    <a:srgbClr val="000000">
                      <a:alpha val="43137"/>
                    </a:srgbClr>
                  </a:outerShdw>
                </a:effectLst>
                <a:latin typeface="Century Gothic" pitchFamily="34" charset="0"/>
              </a:rPr>
              <a:t>M. C. ANTONIO DANIEL MARTÍNEZ DIBENE</a:t>
            </a:r>
          </a:p>
        </p:txBody>
      </p:sp>
      <p:sp>
        <p:nvSpPr>
          <p:cNvPr id="9" name="Slide Number Placeholder 8"/>
          <p:cNvSpPr>
            <a:spLocks noGrp="1"/>
          </p:cNvSpPr>
          <p:nvPr>
            <p:ph type="sldNum" sz="quarter" idx="12"/>
          </p:nvPr>
        </p:nvSpPr>
        <p:spPr/>
        <p:txBody>
          <a:bodyPr/>
          <a:lstStyle>
            <a:lvl1pPr>
              <a:defRPr lang="es-MX" sz="1400" b="1" kern="1200" smtClean="0">
                <a:solidFill>
                  <a:srgbClr val="1F497D"/>
                </a:solidFill>
                <a:effectLst>
                  <a:outerShdw blurRad="38100" dist="38100" dir="2700000" algn="tl">
                    <a:srgbClr val="000000">
                      <a:alpha val="43137"/>
                    </a:srgbClr>
                  </a:outerShdw>
                </a:effectLst>
                <a:latin typeface="Century Gothic" pitchFamily="34" charset="0"/>
                <a:ea typeface="+mn-ea"/>
                <a:cs typeface="+mn-cs"/>
              </a:defRPr>
            </a:lvl1pPr>
          </a:lstStyle>
          <a:p>
            <a:fld id="{7B9BE44C-35C6-4484-9F8C-73DD43F795BB}" type="slidenum">
              <a:rPr lang="es-MX" smtClean="0"/>
              <a:pPr/>
              <a:t>‹Nº›</a:t>
            </a:fld>
            <a:r>
              <a:rPr lang="es-MX" dirty="0"/>
              <a:t>/150</a:t>
            </a:r>
          </a:p>
        </p:txBody>
      </p:sp>
      <p:pic>
        <p:nvPicPr>
          <p:cNvPr id="10" name="Imagen 14">
            <a:extLst>
              <a:ext uri="{FF2B5EF4-FFF2-40B4-BE49-F238E27FC236}">
                <a16:creationId xmlns:a16="http://schemas.microsoft.com/office/drawing/2014/main" id="{0EAD2E09-CBB8-40C3-9141-F62ED8817BCA}"/>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20239" y="67038"/>
            <a:ext cx="1208770" cy="1208770"/>
          </a:xfrm>
          <a:prstGeom prst="rect">
            <a:avLst/>
          </a:prstGeom>
        </p:spPr>
      </p:pic>
      <p:pic>
        <p:nvPicPr>
          <p:cNvPr id="11" name="Imagen 15">
            <a:extLst>
              <a:ext uri="{FF2B5EF4-FFF2-40B4-BE49-F238E27FC236}">
                <a16:creationId xmlns:a16="http://schemas.microsoft.com/office/drawing/2014/main" id="{476F05F2-94E7-497F-A8BA-7B402A8A2A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4561" y="25759"/>
            <a:ext cx="1342285" cy="1250049"/>
          </a:xfrm>
          <a:prstGeom prst="rect">
            <a:avLst/>
          </a:prstGeom>
        </p:spPr>
      </p:pic>
    </p:spTree>
    <p:extLst>
      <p:ext uri="{BB962C8B-B14F-4D97-AF65-F5344CB8AC3E}">
        <p14:creationId xmlns:p14="http://schemas.microsoft.com/office/powerpoint/2010/main" val="2259329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0A5557E2-676A-4BB7-9BF4-CA466420DD6B}" type="datetime1">
              <a:rPr lang="es-MX" smtClean="0">
                <a:solidFill>
                  <a:prstClr val="black">
                    <a:tint val="75000"/>
                  </a:prstClr>
                </a:solidFill>
              </a:rPr>
              <a:t>28/02/2023</a:t>
            </a:fld>
            <a:endParaRPr lang="es-MX" dirty="0">
              <a:solidFill>
                <a:prstClr val="black">
                  <a:tint val="75000"/>
                </a:prstClr>
              </a:solidFill>
            </a:endParaRPr>
          </a:p>
        </p:txBody>
      </p:sp>
      <p:sp>
        <p:nvSpPr>
          <p:cNvPr id="4" name="Footer Placeholder 3"/>
          <p:cNvSpPr>
            <a:spLocks noGrp="1"/>
          </p:cNvSpPr>
          <p:nvPr>
            <p:ph type="ftr" sz="quarter" idx="11"/>
          </p:nvPr>
        </p:nvSpPr>
        <p:spPr/>
        <p:txBody>
          <a:bodyPr/>
          <a:lstStyle/>
          <a:p>
            <a:pPr algn="ctr">
              <a:spcBef>
                <a:spcPct val="0"/>
              </a:spcBef>
              <a:defRPr/>
            </a:pPr>
            <a:r>
              <a:rPr lang="es-MX" sz="1200" b="1" dirty="0">
                <a:solidFill>
                  <a:srgbClr val="1F497D"/>
                </a:solidFill>
                <a:effectLst>
                  <a:outerShdw blurRad="38100" dist="38100" dir="2700000" algn="tl">
                    <a:srgbClr val="000000">
                      <a:alpha val="43137"/>
                    </a:srgbClr>
                  </a:outerShdw>
                </a:effectLst>
                <a:latin typeface="Century Gothic" pitchFamily="34" charset="0"/>
              </a:rPr>
              <a:t>M. C. ANTONIO DANIEL MARTÍNEZ DIBENE</a:t>
            </a:r>
          </a:p>
        </p:txBody>
      </p:sp>
      <p:sp>
        <p:nvSpPr>
          <p:cNvPr id="5" name="Slide Number Placeholder 4"/>
          <p:cNvSpPr>
            <a:spLocks noGrp="1"/>
          </p:cNvSpPr>
          <p:nvPr>
            <p:ph type="sldNum" sz="quarter" idx="12"/>
          </p:nvPr>
        </p:nvSpPr>
        <p:spPr/>
        <p:txBody>
          <a:bodyPr/>
          <a:lstStyle>
            <a:lvl1pPr>
              <a:defRPr lang="es-MX" sz="1400" b="1" kern="1200" smtClean="0">
                <a:solidFill>
                  <a:srgbClr val="1F497D"/>
                </a:solidFill>
                <a:effectLst>
                  <a:outerShdw blurRad="38100" dist="38100" dir="2700000" algn="tl">
                    <a:srgbClr val="000000">
                      <a:alpha val="43137"/>
                    </a:srgbClr>
                  </a:outerShdw>
                </a:effectLst>
                <a:latin typeface="Century Gothic" pitchFamily="34" charset="0"/>
                <a:ea typeface="+mn-ea"/>
                <a:cs typeface="+mn-cs"/>
              </a:defRPr>
            </a:lvl1pPr>
          </a:lstStyle>
          <a:p>
            <a:fld id="{A20D5B2E-A39C-4A67-9A03-2664C49F1C64}" type="slidenum">
              <a:rPr lang="es-MX" smtClean="0"/>
              <a:pPr/>
              <a:t>‹Nº›</a:t>
            </a:fld>
            <a:r>
              <a:rPr lang="es-MX" dirty="0"/>
              <a:t>/150</a:t>
            </a:r>
            <a:endParaRPr lang="es-MX" sz="1400" dirty="0"/>
          </a:p>
        </p:txBody>
      </p:sp>
      <p:pic>
        <p:nvPicPr>
          <p:cNvPr id="6" name="Imagen 14">
            <a:extLst>
              <a:ext uri="{FF2B5EF4-FFF2-40B4-BE49-F238E27FC236}">
                <a16:creationId xmlns:a16="http://schemas.microsoft.com/office/drawing/2014/main" id="{7BE72FDD-DCC6-4067-AF16-B4EA5D2B2901}"/>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20239" y="67038"/>
            <a:ext cx="1208770" cy="1208770"/>
          </a:xfrm>
          <a:prstGeom prst="rect">
            <a:avLst/>
          </a:prstGeom>
        </p:spPr>
      </p:pic>
      <p:pic>
        <p:nvPicPr>
          <p:cNvPr id="7" name="Imagen 15">
            <a:extLst>
              <a:ext uri="{FF2B5EF4-FFF2-40B4-BE49-F238E27FC236}">
                <a16:creationId xmlns:a16="http://schemas.microsoft.com/office/drawing/2014/main" id="{738B5284-68AA-433C-9B4E-0E207C068E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4561" y="25759"/>
            <a:ext cx="1342285" cy="1250049"/>
          </a:xfrm>
          <a:prstGeom prst="rect">
            <a:avLst/>
          </a:prstGeom>
        </p:spPr>
      </p:pic>
    </p:spTree>
    <p:extLst>
      <p:ext uri="{BB962C8B-B14F-4D97-AF65-F5344CB8AC3E}">
        <p14:creationId xmlns:p14="http://schemas.microsoft.com/office/powerpoint/2010/main" val="2795311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D0F4A1-630D-41B9-95B3-64F6EC1E2472}" type="datetime1">
              <a:rPr lang="es-MX" smtClean="0">
                <a:solidFill>
                  <a:prstClr val="black">
                    <a:tint val="75000"/>
                  </a:prstClr>
                </a:solidFill>
              </a:rPr>
              <a:t>28/02/2023</a:t>
            </a:fld>
            <a:endParaRPr lang="es-MX" dirty="0">
              <a:solidFill>
                <a:prstClr val="black">
                  <a:tint val="75000"/>
                </a:prstClr>
              </a:solidFill>
            </a:endParaRPr>
          </a:p>
        </p:txBody>
      </p:sp>
      <p:sp>
        <p:nvSpPr>
          <p:cNvPr id="3" name="Footer Placeholder 2"/>
          <p:cNvSpPr>
            <a:spLocks noGrp="1"/>
          </p:cNvSpPr>
          <p:nvPr>
            <p:ph type="ftr" sz="quarter" idx="11"/>
          </p:nvPr>
        </p:nvSpPr>
        <p:spPr/>
        <p:txBody>
          <a:bodyPr/>
          <a:lstStyle/>
          <a:p>
            <a:pPr algn="ctr">
              <a:spcBef>
                <a:spcPct val="0"/>
              </a:spcBef>
              <a:defRPr/>
            </a:pPr>
            <a:r>
              <a:rPr lang="es-MX" sz="1200" b="1" dirty="0">
                <a:solidFill>
                  <a:srgbClr val="1F497D"/>
                </a:solidFill>
                <a:effectLst>
                  <a:outerShdw blurRad="38100" dist="38100" dir="2700000" algn="tl">
                    <a:srgbClr val="000000">
                      <a:alpha val="43137"/>
                    </a:srgbClr>
                  </a:outerShdw>
                </a:effectLst>
                <a:latin typeface="Century Gothic" pitchFamily="34" charset="0"/>
              </a:rPr>
              <a:t>M. C. ANTONIO DANIEL MARTÍNEZ DIBENE</a:t>
            </a:r>
          </a:p>
        </p:txBody>
      </p:sp>
      <p:sp>
        <p:nvSpPr>
          <p:cNvPr id="4" name="Slide Number Placeholder 3"/>
          <p:cNvSpPr>
            <a:spLocks noGrp="1"/>
          </p:cNvSpPr>
          <p:nvPr>
            <p:ph type="sldNum" sz="quarter" idx="12"/>
          </p:nvPr>
        </p:nvSpPr>
        <p:spPr/>
        <p:txBody>
          <a:bodyPr/>
          <a:lstStyle>
            <a:lvl1pPr>
              <a:defRPr lang="es-MX" sz="1400" b="1" kern="1200" smtClean="0">
                <a:solidFill>
                  <a:srgbClr val="1F497D"/>
                </a:solidFill>
                <a:effectLst>
                  <a:outerShdw blurRad="38100" dist="38100" dir="2700000" algn="tl">
                    <a:srgbClr val="000000">
                      <a:alpha val="43137"/>
                    </a:srgbClr>
                  </a:outerShdw>
                </a:effectLst>
                <a:latin typeface="Century Gothic" pitchFamily="34" charset="0"/>
                <a:ea typeface="+mn-ea"/>
                <a:cs typeface="+mn-cs"/>
              </a:defRPr>
            </a:lvl1pPr>
          </a:lstStyle>
          <a:p>
            <a:fld id="{A20D5B2E-A39C-4A67-9A03-2664C49F1C64}" type="slidenum">
              <a:rPr lang="es-MX" smtClean="0"/>
              <a:pPr/>
              <a:t>‹Nº›</a:t>
            </a:fld>
            <a:r>
              <a:rPr lang="es-MX" dirty="0"/>
              <a:t>/150</a:t>
            </a:r>
          </a:p>
        </p:txBody>
      </p:sp>
      <p:pic>
        <p:nvPicPr>
          <p:cNvPr id="5" name="Imagen 14">
            <a:extLst>
              <a:ext uri="{FF2B5EF4-FFF2-40B4-BE49-F238E27FC236}">
                <a16:creationId xmlns:a16="http://schemas.microsoft.com/office/drawing/2014/main" id="{ADD2EFCA-EDE7-4C31-8257-FA4E5E7A95D1}"/>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20239" y="67038"/>
            <a:ext cx="1208770" cy="1208770"/>
          </a:xfrm>
          <a:prstGeom prst="rect">
            <a:avLst/>
          </a:prstGeom>
        </p:spPr>
      </p:pic>
      <p:pic>
        <p:nvPicPr>
          <p:cNvPr id="6" name="Imagen 15">
            <a:extLst>
              <a:ext uri="{FF2B5EF4-FFF2-40B4-BE49-F238E27FC236}">
                <a16:creationId xmlns:a16="http://schemas.microsoft.com/office/drawing/2014/main" id="{3226BA4F-0E79-443C-8CAF-CFE69359F4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4561" y="25759"/>
            <a:ext cx="1342285" cy="1250049"/>
          </a:xfrm>
          <a:prstGeom prst="rect">
            <a:avLst/>
          </a:prstGeom>
        </p:spPr>
      </p:pic>
    </p:spTree>
    <p:extLst>
      <p:ext uri="{BB962C8B-B14F-4D97-AF65-F5344CB8AC3E}">
        <p14:creationId xmlns:p14="http://schemas.microsoft.com/office/powerpoint/2010/main" val="1853017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19178" y="457200"/>
            <a:ext cx="3367490"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438780" y="987427"/>
            <a:ext cx="52857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719178" y="2057400"/>
            <a:ext cx="336749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149E1BBC-CD05-4519-B789-77EEA570B0D7}" type="datetime1">
              <a:rPr lang="es-MX" smtClean="0">
                <a:solidFill>
                  <a:prstClr val="black">
                    <a:tint val="75000"/>
                  </a:prstClr>
                </a:solidFill>
              </a:rPr>
              <a:t>28/02/2023</a:t>
            </a:fld>
            <a:endParaRPr lang="es-MX" dirty="0">
              <a:solidFill>
                <a:prstClr val="black">
                  <a:tint val="75000"/>
                </a:prstClr>
              </a:solidFill>
            </a:endParaRPr>
          </a:p>
        </p:txBody>
      </p:sp>
      <p:sp>
        <p:nvSpPr>
          <p:cNvPr id="6" name="Footer Placeholder 5"/>
          <p:cNvSpPr>
            <a:spLocks noGrp="1"/>
          </p:cNvSpPr>
          <p:nvPr>
            <p:ph type="ftr" sz="quarter" idx="11"/>
          </p:nvPr>
        </p:nvSpPr>
        <p:spPr/>
        <p:txBody>
          <a:bodyPr/>
          <a:lstStyle/>
          <a:p>
            <a:pPr algn="ctr">
              <a:spcBef>
                <a:spcPct val="0"/>
              </a:spcBef>
              <a:defRPr/>
            </a:pPr>
            <a:r>
              <a:rPr lang="es-MX" sz="1200" b="1" dirty="0">
                <a:solidFill>
                  <a:srgbClr val="1F497D"/>
                </a:solidFill>
                <a:effectLst>
                  <a:outerShdw blurRad="38100" dist="38100" dir="2700000" algn="tl">
                    <a:srgbClr val="000000">
                      <a:alpha val="43137"/>
                    </a:srgbClr>
                  </a:outerShdw>
                </a:effectLst>
                <a:latin typeface="Century Gothic" pitchFamily="34" charset="0"/>
              </a:rPr>
              <a:t>M. C. ANTONIO DANIEL MARTÍNEZ DIBENE</a:t>
            </a:r>
          </a:p>
        </p:txBody>
      </p:sp>
      <p:sp>
        <p:nvSpPr>
          <p:cNvPr id="7" name="Slide Number Placeholder 6"/>
          <p:cNvSpPr>
            <a:spLocks noGrp="1"/>
          </p:cNvSpPr>
          <p:nvPr>
            <p:ph type="sldNum" sz="quarter" idx="12"/>
          </p:nvPr>
        </p:nvSpPr>
        <p:spPr/>
        <p:txBody>
          <a:bodyPr/>
          <a:lstStyle>
            <a:lvl1pPr>
              <a:defRPr lang="es-MX" sz="1400" b="1" kern="1200" smtClean="0">
                <a:solidFill>
                  <a:srgbClr val="1F497D"/>
                </a:solidFill>
                <a:effectLst>
                  <a:outerShdw blurRad="38100" dist="38100" dir="2700000" algn="tl">
                    <a:srgbClr val="000000">
                      <a:alpha val="43137"/>
                    </a:srgbClr>
                  </a:outerShdw>
                </a:effectLst>
                <a:latin typeface="Century Gothic" pitchFamily="34" charset="0"/>
                <a:ea typeface="+mn-ea"/>
                <a:cs typeface="+mn-cs"/>
              </a:defRPr>
            </a:lvl1pPr>
          </a:lstStyle>
          <a:p>
            <a:fld id="{A20D5B2E-A39C-4A67-9A03-2664C49F1C64}" type="slidenum">
              <a:rPr lang="es-MX" smtClean="0"/>
              <a:pPr/>
              <a:t>‹Nº›</a:t>
            </a:fld>
            <a:r>
              <a:rPr lang="es-MX" dirty="0"/>
              <a:t>/150</a:t>
            </a:r>
            <a:endParaRPr lang="es-MX" sz="1600" dirty="0"/>
          </a:p>
        </p:txBody>
      </p:sp>
      <p:pic>
        <p:nvPicPr>
          <p:cNvPr id="8" name="Imagen 14">
            <a:extLst>
              <a:ext uri="{FF2B5EF4-FFF2-40B4-BE49-F238E27FC236}">
                <a16:creationId xmlns:a16="http://schemas.microsoft.com/office/drawing/2014/main" id="{1F7B4A97-F31F-4929-8F17-FBC65C3F9822}"/>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20239" y="67038"/>
            <a:ext cx="1208770" cy="1208770"/>
          </a:xfrm>
          <a:prstGeom prst="rect">
            <a:avLst/>
          </a:prstGeom>
        </p:spPr>
      </p:pic>
      <p:pic>
        <p:nvPicPr>
          <p:cNvPr id="9" name="Imagen 15">
            <a:extLst>
              <a:ext uri="{FF2B5EF4-FFF2-40B4-BE49-F238E27FC236}">
                <a16:creationId xmlns:a16="http://schemas.microsoft.com/office/drawing/2014/main" id="{420E1232-11FB-4F7D-874C-85AA427472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4561" y="25759"/>
            <a:ext cx="1342285" cy="1250049"/>
          </a:xfrm>
          <a:prstGeom prst="rect">
            <a:avLst/>
          </a:prstGeom>
        </p:spPr>
      </p:pic>
    </p:spTree>
    <p:extLst>
      <p:ext uri="{BB962C8B-B14F-4D97-AF65-F5344CB8AC3E}">
        <p14:creationId xmlns:p14="http://schemas.microsoft.com/office/powerpoint/2010/main" val="2900858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19178" y="457200"/>
            <a:ext cx="3367490"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4438780" y="987427"/>
            <a:ext cx="52857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719178" y="2057400"/>
            <a:ext cx="336749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9B5BD949-CA22-4892-8A51-A3CF57F3BC77}" type="datetime1">
              <a:rPr lang="es-MX" smtClean="0">
                <a:solidFill>
                  <a:prstClr val="black">
                    <a:tint val="75000"/>
                  </a:prstClr>
                </a:solidFill>
              </a:rPr>
              <a:t>28/02/2023</a:t>
            </a:fld>
            <a:endParaRPr lang="es-MX" dirty="0">
              <a:solidFill>
                <a:prstClr val="black">
                  <a:tint val="75000"/>
                </a:prstClr>
              </a:solidFill>
            </a:endParaRPr>
          </a:p>
        </p:txBody>
      </p:sp>
      <p:sp>
        <p:nvSpPr>
          <p:cNvPr id="6" name="Footer Placeholder 5"/>
          <p:cNvSpPr>
            <a:spLocks noGrp="1"/>
          </p:cNvSpPr>
          <p:nvPr>
            <p:ph type="ftr" sz="quarter" idx="11"/>
          </p:nvPr>
        </p:nvSpPr>
        <p:spPr/>
        <p:txBody>
          <a:bodyPr/>
          <a:lstStyle/>
          <a:p>
            <a:pPr algn="ctr">
              <a:spcBef>
                <a:spcPct val="0"/>
              </a:spcBef>
              <a:defRPr/>
            </a:pPr>
            <a:r>
              <a:rPr lang="es-MX" sz="1200" b="1" dirty="0">
                <a:solidFill>
                  <a:srgbClr val="1F497D"/>
                </a:solidFill>
                <a:effectLst>
                  <a:outerShdw blurRad="38100" dist="38100" dir="2700000" algn="tl">
                    <a:srgbClr val="000000">
                      <a:alpha val="43137"/>
                    </a:srgbClr>
                  </a:outerShdw>
                </a:effectLst>
                <a:latin typeface="Century Gothic" pitchFamily="34" charset="0"/>
              </a:rPr>
              <a:t>M. C. ANTONIO DANIEL MARTÍNEZ DIBENE</a:t>
            </a:r>
          </a:p>
        </p:txBody>
      </p:sp>
      <p:sp>
        <p:nvSpPr>
          <p:cNvPr id="7" name="Slide Number Placeholder 6"/>
          <p:cNvSpPr>
            <a:spLocks noGrp="1"/>
          </p:cNvSpPr>
          <p:nvPr>
            <p:ph type="sldNum" sz="quarter" idx="12"/>
          </p:nvPr>
        </p:nvSpPr>
        <p:spPr/>
        <p:txBody>
          <a:bodyPr/>
          <a:lstStyle>
            <a:lvl1pPr>
              <a:defRPr lang="es-MX" sz="1400" b="1" kern="1200" smtClean="0">
                <a:solidFill>
                  <a:srgbClr val="1F497D"/>
                </a:solidFill>
                <a:effectLst>
                  <a:outerShdw blurRad="38100" dist="38100" dir="2700000" algn="tl">
                    <a:srgbClr val="000000">
                      <a:alpha val="43137"/>
                    </a:srgbClr>
                  </a:outerShdw>
                </a:effectLst>
                <a:latin typeface="Century Gothic" pitchFamily="34" charset="0"/>
                <a:ea typeface="+mn-ea"/>
                <a:cs typeface="+mn-cs"/>
              </a:defRPr>
            </a:lvl1pPr>
          </a:lstStyle>
          <a:p>
            <a:fld id="{A20D5B2E-A39C-4A67-9A03-2664C49F1C64}" type="slidenum">
              <a:rPr lang="es-MX" smtClean="0"/>
              <a:pPr/>
              <a:t>‹Nº›</a:t>
            </a:fld>
            <a:r>
              <a:rPr lang="es-MX" dirty="0"/>
              <a:t>/150</a:t>
            </a:r>
          </a:p>
        </p:txBody>
      </p:sp>
      <p:pic>
        <p:nvPicPr>
          <p:cNvPr id="8" name="Imagen 14">
            <a:extLst>
              <a:ext uri="{FF2B5EF4-FFF2-40B4-BE49-F238E27FC236}">
                <a16:creationId xmlns:a16="http://schemas.microsoft.com/office/drawing/2014/main" id="{B1A2E74C-5C0A-4B0C-93CC-ACD7F715BB75}"/>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20239" y="67038"/>
            <a:ext cx="1208770" cy="1208770"/>
          </a:xfrm>
          <a:prstGeom prst="rect">
            <a:avLst/>
          </a:prstGeom>
        </p:spPr>
      </p:pic>
      <p:pic>
        <p:nvPicPr>
          <p:cNvPr id="9" name="Imagen 15">
            <a:extLst>
              <a:ext uri="{FF2B5EF4-FFF2-40B4-BE49-F238E27FC236}">
                <a16:creationId xmlns:a16="http://schemas.microsoft.com/office/drawing/2014/main" id="{0D3E49F0-6EDF-4EEA-AA26-BF97EA04604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4561" y="25759"/>
            <a:ext cx="1342285" cy="1250049"/>
          </a:xfrm>
          <a:prstGeom prst="rect">
            <a:avLst/>
          </a:prstGeom>
        </p:spPr>
      </p:pic>
    </p:spTree>
    <p:extLst>
      <p:ext uri="{BB962C8B-B14F-4D97-AF65-F5344CB8AC3E}">
        <p14:creationId xmlns:p14="http://schemas.microsoft.com/office/powerpoint/2010/main" val="1027827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2D050"/>
            </a:gs>
            <a:gs pos="50000">
              <a:srgbClr val="92D050"/>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17818" y="365127"/>
            <a:ext cx="9005352"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717818" y="1825625"/>
            <a:ext cx="9005352" cy="4351338"/>
          </a:xfrm>
          <a:prstGeom prst="rect">
            <a:avLst/>
          </a:prstGeom>
        </p:spPr>
        <p:txBody>
          <a:bodyPr vert="horz" lIns="91440" tIns="45720" rIns="91440" bIns="45720" rtlCol="0">
            <a:norm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2"/>
          </p:nvPr>
        </p:nvSpPr>
        <p:spPr>
          <a:xfrm>
            <a:off x="717818" y="6356352"/>
            <a:ext cx="2349222"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05E7E32-01F5-4368-8078-5657DE6EC8B3}" type="datetime1">
              <a:rPr lang="es-MX" smtClean="0">
                <a:solidFill>
                  <a:prstClr val="black">
                    <a:tint val="75000"/>
                  </a:prstClr>
                </a:solidFill>
                <a:latin typeface="Calibri"/>
              </a:rPr>
              <a:t>28/02/2023</a:t>
            </a:fld>
            <a:endParaRPr lang="es-MX" dirty="0">
              <a:solidFill>
                <a:prstClr val="black">
                  <a:tint val="75000"/>
                </a:prstClr>
              </a:solidFill>
              <a:latin typeface="Calibri"/>
            </a:endParaRPr>
          </a:p>
        </p:txBody>
      </p:sp>
      <p:sp>
        <p:nvSpPr>
          <p:cNvPr id="5" name="Footer Placeholder 4"/>
          <p:cNvSpPr>
            <a:spLocks noGrp="1"/>
          </p:cNvSpPr>
          <p:nvPr>
            <p:ph type="ftr" sz="quarter" idx="3"/>
          </p:nvPr>
        </p:nvSpPr>
        <p:spPr>
          <a:xfrm>
            <a:off x="3458578" y="6356352"/>
            <a:ext cx="3523833" cy="365125"/>
          </a:xfrm>
          <a:prstGeom prst="rect">
            <a:avLst/>
          </a:prstGeom>
        </p:spPr>
        <p:txBody>
          <a:bodyPr vert="horz" lIns="91440" tIns="45720" rIns="91440" bIns="45720" rtlCol="0" anchor="ctr"/>
          <a:lstStyle>
            <a:lvl1pPr algn="ctr">
              <a:defRPr lang="es-MX" sz="1200" b="1" kern="1200" dirty="0" smtClean="0">
                <a:solidFill>
                  <a:srgbClr val="002060"/>
                </a:solidFill>
                <a:latin typeface="Century Gothic" pitchFamily="34" charset="0"/>
                <a:ea typeface="+mn-ea"/>
                <a:cs typeface="Aharoni" pitchFamily="2" charset="-79"/>
              </a:defRPr>
            </a:lvl1pPr>
          </a:lstStyle>
          <a:p>
            <a:pPr fontAlgn="auto">
              <a:spcBef>
                <a:spcPts val="0"/>
              </a:spcBef>
              <a:spcAft>
                <a:spcPts val="0"/>
              </a:spcAft>
            </a:pPr>
            <a:r>
              <a:rPr lang="es-MX" dirty="0"/>
              <a:t>M. C. ANTONIO DANIEL MARTÍNEZ DIBENE</a:t>
            </a:r>
            <a:endParaRPr lang="es-MX" sz="1200" dirty="0"/>
          </a:p>
        </p:txBody>
      </p:sp>
      <p:sp>
        <p:nvSpPr>
          <p:cNvPr id="6" name="Slide Number Placeholder 5"/>
          <p:cNvSpPr>
            <a:spLocks noGrp="1"/>
          </p:cNvSpPr>
          <p:nvPr>
            <p:ph type="sldNum" sz="quarter" idx="4"/>
          </p:nvPr>
        </p:nvSpPr>
        <p:spPr>
          <a:xfrm>
            <a:off x="7373948" y="6356352"/>
            <a:ext cx="2349222" cy="365125"/>
          </a:xfrm>
          <a:prstGeom prst="rect">
            <a:avLst/>
          </a:prstGeom>
        </p:spPr>
        <p:txBody>
          <a:bodyPr vert="horz" lIns="91440" tIns="45720" rIns="91440" bIns="45720" rtlCol="0" anchor="ctr"/>
          <a:lstStyle>
            <a:lvl1pPr algn="r">
              <a:defRPr lang="es-MX" sz="1600" b="1" kern="1200" smtClean="0">
                <a:solidFill>
                  <a:srgbClr val="002060"/>
                </a:solidFill>
                <a:latin typeface="Century Gothic" pitchFamily="34" charset="0"/>
                <a:ea typeface="+mn-ea"/>
                <a:cs typeface="Aharoni" pitchFamily="2" charset="-79"/>
              </a:defRPr>
            </a:lvl1pPr>
          </a:lstStyle>
          <a:p>
            <a:pPr fontAlgn="auto">
              <a:spcBef>
                <a:spcPts val="0"/>
              </a:spcBef>
              <a:spcAft>
                <a:spcPts val="0"/>
              </a:spcAft>
            </a:pPr>
            <a:fld id="{A20D5B2E-A39C-4A67-9A03-2664C49F1C64}" type="slidenum">
              <a:rPr lang="es-MX" smtClean="0"/>
              <a:pPr fontAlgn="auto">
                <a:spcBef>
                  <a:spcPts val="0"/>
                </a:spcBef>
                <a:spcAft>
                  <a:spcPts val="0"/>
                </a:spcAft>
              </a:pPr>
              <a:t>‹Nº›</a:t>
            </a:fld>
            <a:r>
              <a:rPr lang="es-MX" dirty="0"/>
              <a:t>/150</a:t>
            </a:r>
            <a:endParaRPr lang="es-MX" sz="1600" b="1" kern="1200" dirty="0">
              <a:solidFill>
                <a:srgbClr val="002060"/>
              </a:solidFill>
              <a:latin typeface="Century Gothic" pitchFamily="34" charset="0"/>
              <a:ea typeface="+mn-ea"/>
              <a:cs typeface="Aharoni" pitchFamily="2" charset="-79"/>
            </a:endParaRPr>
          </a:p>
        </p:txBody>
      </p:sp>
    </p:spTree>
    <p:extLst>
      <p:ext uri="{BB962C8B-B14F-4D97-AF65-F5344CB8AC3E}">
        <p14:creationId xmlns:p14="http://schemas.microsoft.com/office/powerpoint/2010/main" val="1912927331"/>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28.xml"/><Relationship Id="rId7" Type="http://schemas.openxmlformats.org/officeDocument/2006/relationships/image" Target="../media/image1.jpeg"/><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slide" Target="slide114.xml"/><Relationship Id="rId5" Type="http://schemas.openxmlformats.org/officeDocument/2006/relationships/slide" Target="slide92.xml"/><Relationship Id="rId4" Type="http://schemas.openxmlformats.org/officeDocument/2006/relationships/slide" Target="slide54.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1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750.png"/><Relationship Id="rId1" Type="http://schemas.openxmlformats.org/officeDocument/2006/relationships/slideLayout" Target="../slideLayouts/slideLayout2.xml"/><Relationship Id="rId6" Type="http://schemas.openxmlformats.org/officeDocument/2006/relationships/image" Target="../media/image201.png"/><Relationship Id="rId5" Type="http://schemas.openxmlformats.org/officeDocument/2006/relationships/image" Target="../media/image190.png"/><Relationship Id="rId4" Type="http://schemas.openxmlformats.org/officeDocument/2006/relationships/image" Target="../media/image18.png"/></Relationships>
</file>

<file path=ppt/slides/_rels/slide11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Principal.pptx" TargetMode="External"/><Relationship Id="rId5" Type="http://schemas.openxmlformats.org/officeDocument/2006/relationships/image" Target="../media/image23.png"/><Relationship Id="rId4" Type="http://schemas.openxmlformats.org/officeDocument/2006/relationships/image" Target="../media/image220.png"/></Relationships>
</file>

<file path=ppt/slides/_rels/slide114.xml.rels><?xml version="1.0" encoding="UTF-8" standalone="yes"?>
<Relationships xmlns="http://schemas.openxmlformats.org/package/2006/relationships"><Relationship Id="rId2" Type="http://schemas.openxmlformats.org/officeDocument/2006/relationships/slide" Target="slide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1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8" Type="http://schemas.openxmlformats.org/officeDocument/2006/relationships/image" Target="../media/image140.png"/><Relationship Id="rId7"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21.png"/></Relationships>
</file>

<file path=ppt/slides/_rels/slide129.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50.png"/><Relationship Id="rId7" Type="http://schemas.openxmlformats.org/officeDocument/2006/relationships/image" Target="../media/image16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8" Type="http://schemas.openxmlformats.org/officeDocument/2006/relationships/image" Target="../media/image260.png"/><Relationship Id="rId7" Type="http://schemas.openxmlformats.org/officeDocument/2006/relationships/image" Target="../media/image25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40.png"/><Relationship Id="rId9" Type="http://schemas.openxmlformats.org/officeDocument/2006/relationships/image" Target="../media/image270.png"/></Relationships>
</file>

<file path=ppt/slides/_rels/slide136.xml.rels><?xml version="1.0" encoding="UTF-8" standalone="yes"?>
<Relationships xmlns="http://schemas.openxmlformats.org/package/2006/relationships"><Relationship Id="rId8" Type="http://schemas.openxmlformats.org/officeDocument/2006/relationships/image" Target="../media/image310.png"/><Relationship Id="rId7" Type="http://schemas.openxmlformats.org/officeDocument/2006/relationships/image" Target="../media/image300.png"/><Relationship Id="rId1" Type="http://schemas.openxmlformats.org/officeDocument/2006/relationships/slideLayout" Target="../slideLayouts/slideLayout2.xml"/><Relationship Id="rId6" Type="http://schemas.openxmlformats.org/officeDocument/2006/relationships/image" Target="../media/image290.png"/><Relationship Id="rId5" Type="http://schemas.openxmlformats.org/officeDocument/2006/relationships/image" Target="../media/image280.png"/><Relationship Id="rId9" Type="http://schemas.openxmlformats.org/officeDocument/2006/relationships/image" Target="../media/image320.png"/></Relationships>
</file>

<file path=ppt/slides/_rels/slide137.xml.rels><?xml version="1.0" encoding="UTF-8" standalone="yes"?>
<Relationships xmlns="http://schemas.openxmlformats.org/package/2006/relationships"><Relationship Id="rId7"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340.png"/><Relationship Id="rId5" Type="http://schemas.openxmlformats.org/officeDocument/2006/relationships/image" Target="../media/image330.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5" Type="http://schemas.openxmlformats.org/officeDocument/2006/relationships/image" Target="../media/image360.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14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Principal.pptx" TargetMode="Externa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5" Type="http://schemas.openxmlformats.org/officeDocument/2006/relationships/image" Target="../media/image200.png"/></Relationships>
</file>

<file path=ppt/slides/_rels/slide149.xml.rels><?xml version="1.0" encoding="UTF-8" standalone="yes"?>
<Relationships xmlns="http://schemas.openxmlformats.org/package/2006/relationships"><Relationship Id="rId3" Type="http://schemas.openxmlformats.org/officeDocument/2006/relationships/hyperlink" Target="Principal.pptx" TargetMode="External"/><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Principal.pptx" TargetMode="Externa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 Target="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image" Target="NUL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NUL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NUL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image" Target="NUL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NULL"/><Relationship Id="rId4" Type="http://schemas.openxmlformats.org/officeDocument/2006/relationships/image" Target="NUL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NULL"/><Relationship Id="rId9" Type="http://schemas.openxmlformats.org/officeDocument/2006/relationships/hyperlink" Target="Principal.pptx" TargetMode="External"/></Relationships>
</file>

<file path=ppt/slides/_rels/slide5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NULL"/></Relationships>
</file>

<file path=ppt/slides/_rels/slide5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5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NUL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NUL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NULL"/></Relationships>
</file>

<file path=ppt/slides/_rels/slide64.xml.rels><?xml version="1.0" encoding="UTF-8" standalone="yes"?>
<Relationships xmlns="http://schemas.openxmlformats.org/package/2006/relationships"><Relationship Id="rId7" Type="http://schemas.openxmlformats.org/officeDocument/2006/relationships/image" Target="NULL"/><Relationship Id="rId2" Type="http://schemas.openxmlformats.org/officeDocument/2006/relationships/image" Target="../media/image390.png"/><Relationship Id="rId1" Type="http://schemas.openxmlformats.org/officeDocument/2006/relationships/slideLayout" Target="../slideLayouts/slideLayout2.xml"/><Relationship Id="rId6" Type="http://schemas.openxmlformats.org/officeDocument/2006/relationships/image" Target="NULL"/></Relationships>
</file>

<file path=ppt/slides/_rels/slide6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image" Target="NULL"/></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5" Type="http://schemas.openxmlformats.org/officeDocument/2006/relationships/image" Target="../media/image400.png"/><Relationship Id="rId4" Type="http://schemas.openxmlformats.org/officeDocument/2006/relationships/image" Target="NULL"/></Relationships>
</file>

<file path=ppt/slides/_rels/slide6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NULL"/><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png"/><Relationship Id="rId7" Type="http://schemas.openxmlformats.org/officeDocument/2006/relationships/image" Target="../media/image60.pn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3.png"/><Relationship Id="rId9" Type="http://schemas.openxmlformats.org/officeDocument/2006/relationships/image" Target="../media/image64.png"/></Relationships>
</file>

<file path=ppt/slides/_rels/slide8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image" Target="NUL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image" Target="../media/image53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3" Type="http://schemas.openxmlformats.org/officeDocument/2006/relationships/image" Target="../media/image580.png"/><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image" Target="../media/image590.png"/></Relationships>
</file>

<file path=ppt/slides/_rels/slide91.xml.rels><?xml version="1.0" encoding="UTF-8" standalone="yes"?>
<Relationships xmlns="http://schemas.openxmlformats.org/package/2006/relationships"><Relationship Id="rId3" Type="http://schemas.openxmlformats.org/officeDocument/2006/relationships/hyperlink" Target="Principal.pptx" TargetMode="External"/><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1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1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10.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6" Type="http://schemas.openxmlformats.org/officeDocument/2006/relationships/image" Target="../media/image910.png"/><Relationship Id="rId5" Type="http://schemas.openxmlformats.org/officeDocument/2006/relationships/image" Target="../media/image700.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2" name="6 CuadroTexto"/>
          <p:cNvSpPr txBox="1"/>
          <p:nvPr/>
        </p:nvSpPr>
        <p:spPr>
          <a:xfrm>
            <a:off x="1728109" y="293892"/>
            <a:ext cx="6984775" cy="400110"/>
          </a:xfrm>
          <a:prstGeom prst="rect">
            <a:avLst/>
          </a:prstGeom>
          <a:noFill/>
        </p:spPr>
        <p:txBody>
          <a:bodyPr wrap="square" rtlCol="0">
            <a:spAutoFit/>
          </a:bodyPr>
          <a:lstStyle/>
          <a:p>
            <a:pPr algn="ctr" fontAlgn="auto">
              <a:spcBef>
                <a:spcPts val="0"/>
              </a:spcBef>
              <a:spcAft>
                <a:spcPts val="0"/>
              </a:spcAft>
            </a:pP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DISEÑO DE ELEMENTOS DE ACERO</a:t>
            </a:r>
          </a:p>
        </p:txBody>
      </p:sp>
      <p:sp>
        <p:nvSpPr>
          <p:cNvPr id="11" name="1 CuadroTexto"/>
          <p:cNvSpPr txBox="1"/>
          <p:nvPr/>
        </p:nvSpPr>
        <p:spPr>
          <a:xfrm>
            <a:off x="1060637" y="3017203"/>
            <a:ext cx="7488832" cy="2554545"/>
          </a:xfrm>
          <a:prstGeom prst="rect">
            <a:avLst/>
          </a:prstGeom>
          <a:noFill/>
        </p:spPr>
        <p:txBody>
          <a:bodyPr wrap="square" rtlCol="0">
            <a:spAutoFit/>
          </a:bodyPr>
          <a:lstStyle/>
          <a:p>
            <a:r>
              <a:rPr lang="es-MX" sz="3200" b="1" dirty="0">
                <a:ln w="9525">
                  <a:solidFill>
                    <a:prstClr val="white">
                      <a:lumMod val="50000"/>
                    </a:prstClr>
                  </a:solidFill>
                </a:ln>
                <a:solidFill>
                  <a:srgbClr val="0000FF"/>
                </a:solidFill>
                <a:effectLst>
                  <a:innerShdw blurRad="69850" dist="43180" dir="5400000">
                    <a:srgbClr val="000000">
                      <a:alpha val="65000"/>
                    </a:srgbClr>
                  </a:innerShdw>
                </a:effectLst>
                <a:latin typeface="+mn-lt"/>
                <a:hlinkClick r:id="rId2" action="ppaction://hlinksldjump"/>
              </a:rPr>
              <a:t>2.0 Introducción</a:t>
            </a:r>
            <a:endParaRPr lang="es-MX" sz="3200" b="1" dirty="0">
              <a:ln w="9525">
                <a:solidFill>
                  <a:prstClr val="white">
                    <a:lumMod val="50000"/>
                  </a:prstClr>
                </a:solidFill>
              </a:ln>
              <a:solidFill>
                <a:srgbClr val="0000FF"/>
              </a:solidFill>
              <a:effectLst>
                <a:innerShdw blurRad="69850" dist="43180" dir="5400000">
                  <a:srgbClr val="000000">
                    <a:alpha val="65000"/>
                  </a:srgbClr>
                </a:innerShdw>
              </a:effectLst>
              <a:latin typeface="+mn-lt"/>
              <a:hlinkClick r:id="rId3" action="ppaction://hlinksldjump"/>
            </a:endParaRPr>
          </a:p>
          <a:p>
            <a:r>
              <a:rPr lang="es-MX" sz="3200" b="1" dirty="0">
                <a:ln w="9525">
                  <a:solidFill>
                    <a:prstClr val="white">
                      <a:lumMod val="50000"/>
                    </a:prstClr>
                  </a:solidFill>
                </a:ln>
                <a:solidFill>
                  <a:srgbClr val="0000FF"/>
                </a:solidFill>
                <a:effectLst>
                  <a:innerShdw blurRad="69850" dist="43180" dir="5400000">
                    <a:srgbClr val="000000">
                      <a:alpha val="65000"/>
                    </a:srgbClr>
                  </a:innerShdw>
                </a:effectLst>
                <a:latin typeface="+mn-lt"/>
                <a:hlinkClick r:id="rId3" action="ppaction://hlinksldjump"/>
              </a:rPr>
              <a:t>2.1 Área neta efectiva.</a:t>
            </a:r>
            <a:r>
              <a:rPr lang="es-MX" sz="3200" b="1" dirty="0">
                <a:ln w="9525">
                  <a:solidFill>
                    <a:prstClr val="white">
                      <a:lumMod val="50000"/>
                    </a:prstClr>
                  </a:solidFill>
                </a:ln>
                <a:solidFill>
                  <a:srgbClr val="0000FF"/>
                </a:solidFill>
                <a:effectLst>
                  <a:innerShdw blurRad="69850" dist="43180" dir="5400000">
                    <a:srgbClr val="000000">
                      <a:alpha val="65000"/>
                    </a:srgbClr>
                  </a:innerShdw>
                </a:effectLst>
                <a:latin typeface="+mn-lt"/>
              </a:rPr>
              <a:t> </a:t>
            </a:r>
          </a:p>
          <a:p>
            <a:r>
              <a:rPr lang="es-MX" sz="3200" b="1" dirty="0">
                <a:ln w="9525">
                  <a:solidFill>
                    <a:prstClr val="white">
                      <a:lumMod val="50000"/>
                    </a:prstClr>
                  </a:solidFill>
                </a:ln>
                <a:solidFill>
                  <a:srgbClr val="0000FF"/>
                </a:solidFill>
                <a:effectLst>
                  <a:innerShdw blurRad="69850" dist="43180" dir="5400000">
                    <a:srgbClr val="000000">
                      <a:alpha val="65000"/>
                    </a:srgbClr>
                  </a:innerShdw>
                </a:effectLst>
                <a:latin typeface="+mn-lt"/>
                <a:hlinkClick r:id="rId4" action="ppaction://hlinksldjump"/>
              </a:rPr>
              <a:t>2.2 Diseño de elementos a tensión.</a:t>
            </a:r>
            <a:endParaRPr lang="es-MX" sz="3200" b="1" dirty="0">
              <a:ln w="9525">
                <a:solidFill>
                  <a:prstClr val="white">
                    <a:lumMod val="50000"/>
                  </a:prstClr>
                </a:solidFill>
              </a:ln>
              <a:solidFill>
                <a:srgbClr val="0000FF"/>
              </a:solidFill>
              <a:effectLst>
                <a:innerShdw blurRad="69850" dist="43180" dir="5400000">
                  <a:srgbClr val="000000">
                    <a:alpha val="65000"/>
                  </a:srgbClr>
                </a:innerShdw>
              </a:effectLst>
              <a:latin typeface="+mn-lt"/>
            </a:endParaRPr>
          </a:p>
          <a:p>
            <a:r>
              <a:rPr lang="es-MX" sz="3200" b="1" dirty="0">
                <a:ln w="9525">
                  <a:solidFill>
                    <a:prstClr val="white">
                      <a:lumMod val="50000"/>
                    </a:prstClr>
                  </a:solidFill>
                </a:ln>
                <a:solidFill>
                  <a:srgbClr val="0000FF"/>
                </a:solidFill>
                <a:effectLst>
                  <a:innerShdw blurRad="69850" dist="43180" dir="5400000">
                    <a:srgbClr val="000000">
                      <a:alpha val="65000"/>
                    </a:srgbClr>
                  </a:innerShdw>
                </a:effectLst>
                <a:latin typeface="+mn-lt"/>
                <a:hlinkClick r:id="rId5" action="ppaction://hlinksldjump"/>
              </a:rPr>
              <a:t>2.3 Longitud efectiva de pandeo.</a:t>
            </a:r>
            <a:endParaRPr lang="es-MX" sz="3200" b="1" dirty="0">
              <a:ln w="9525">
                <a:solidFill>
                  <a:prstClr val="white">
                    <a:lumMod val="50000"/>
                  </a:prstClr>
                </a:solidFill>
              </a:ln>
              <a:solidFill>
                <a:srgbClr val="0000FF"/>
              </a:solidFill>
              <a:effectLst>
                <a:innerShdw blurRad="69850" dist="43180" dir="5400000">
                  <a:srgbClr val="000000">
                    <a:alpha val="65000"/>
                  </a:srgbClr>
                </a:innerShdw>
              </a:effectLst>
              <a:latin typeface="+mn-lt"/>
            </a:endParaRPr>
          </a:p>
          <a:p>
            <a:r>
              <a:rPr lang="es-MX" sz="3200" b="1" dirty="0">
                <a:ln w="9525">
                  <a:solidFill>
                    <a:prstClr val="white">
                      <a:lumMod val="50000"/>
                    </a:prstClr>
                  </a:solidFill>
                </a:ln>
                <a:solidFill>
                  <a:srgbClr val="0000FF"/>
                </a:solidFill>
                <a:effectLst>
                  <a:innerShdw blurRad="69850" dist="43180" dir="5400000">
                    <a:srgbClr val="000000">
                      <a:alpha val="65000"/>
                    </a:srgbClr>
                  </a:innerShdw>
                </a:effectLst>
                <a:latin typeface="+mn-lt"/>
                <a:hlinkClick r:id="rId6" action="ppaction://hlinksldjump"/>
              </a:rPr>
              <a:t>2.4 Diseño de elementos a compresión.</a:t>
            </a:r>
            <a:endParaRPr lang="es-MX" sz="3200" b="1" dirty="0">
              <a:ln w="9525">
                <a:solidFill>
                  <a:prstClr val="white">
                    <a:lumMod val="50000"/>
                  </a:prstClr>
                </a:solidFill>
              </a:ln>
              <a:solidFill>
                <a:srgbClr val="0000FF"/>
              </a:solidFill>
              <a:effectLst>
                <a:innerShdw blurRad="69850" dist="43180" dir="5400000">
                  <a:srgbClr val="000000">
                    <a:alpha val="65000"/>
                  </a:srgbClr>
                </a:innerShdw>
              </a:effectLst>
              <a:latin typeface="+mn-lt"/>
            </a:endParaRPr>
          </a:p>
        </p:txBody>
      </p:sp>
      <p:pic>
        <p:nvPicPr>
          <p:cNvPr id="8" name="Imagen 14"/>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20239" y="67038"/>
            <a:ext cx="1208770" cy="1208770"/>
          </a:xfrm>
          <a:prstGeom prst="rect">
            <a:avLst/>
          </a:prstGeom>
        </p:spPr>
      </p:pic>
      <p:pic>
        <p:nvPicPr>
          <p:cNvPr id="9" name="Imagen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4561" y="25759"/>
            <a:ext cx="1342285" cy="1250049"/>
          </a:xfrm>
          <a:prstGeom prst="rect">
            <a:avLst/>
          </a:prstGeom>
        </p:spPr>
      </p:pic>
      <p:sp>
        <p:nvSpPr>
          <p:cNvPr id="3" name="Marcador de pie de página 2">
            <a:extLst>
              <a:ext uri="{FF2B5EF4-FFF2-40B4-BE49-F238E27FC236}">
                <a16:creationId xmlns:a16="http://schemas.microsoft.com/office/drawing/2014/main" id="{1CC6F5FB-55E8-4CE6-A313-C6149CAC3002}"/>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14" name="9 CuadroTexto">
            <a:extLst>
              <a:ext uri="{FF2B5EF4-FFF2-40B4-BE49-F238E27FC236}">
                <a16:creationId xmlns:a16="http://schemas.microsoft.com/office/drawing/2014/main" id="{2C27B9DE-400B-4421-BDDB-D34BE978B7F8}"/>
              </a:ext>
            </a:extLst>
          </p:cNvPr>
          <p:cNvSpPr txBox="1"/>
          <p:nvPr/>
        </p:nvSpPr>
        <p:spPr>
          <a:xfrm>
            <a:off x="1016328" y="1438619"/>
            <a:ext cx="8408331" cy="1323439"/>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4000" b="1" dirty="0">
                <a:ln w="11430"/>
                <a:solidFill>
                  <a:prstClr val="white"/>
                </a:solidFill>
                <a:effectLst>
                  <a:outerShdw blurRad="80000" dist="40000" dir="5040000" algn="tl">
                    <a:srgbClr val="000000">
                      <a:alpha val="30000"/>
                    </a:srgbClr>
                  </a:outerShdw>
                </a:effectLst>
              </a:rPr>
              <a:t>UNIDAD 2. ELEMENTOS A TENSIÓN Y COMPRESIÓN</a:t>
            </a:r>
          </a:p>
        </p:txBody>
      </p:sp>
      <p:sp>
        <p:nvSpPr>
          <p:cNvPr id="5" name="Marcador de número de diapositiva 4">
            <a:extLst>
              <a:ext uri="{FF2B5EF4-FFF2-40B4-BE49-F238E27FC236}">
                <a16:creationId xmlns:a16="http://schemas.microsoft.com/office/drawing/2014/main" id="{5F6DA6ED-485A-4B39-AA5E-1BC34CEF2DF6}"/>
              </a:ext>
            </a:extLst>
          </p:cNvPr>
          <p:cNvSpPr>
            <a:spLocks noGrp="1"/>
          </p:cNvSpPr>
          <p:nvPr>
            <p:ph type="sldNum" sz="quarter" idx="12"/>
          </p:nvPr>
        </p:nvSpPr>
        <p:spPr/>
        <p:txBody>
          <a:bodyPr/>
          <a:lstStyle/>
          <a:p>
            <a:fld id="{A20D5B2E-A39C-4A67-9A03-2664C49F1C64}" type="slidenum">
              <a:rPr lang="es-MX" smtClean="0"/>
              <a:pPr/>
              <a:t>1</a:t>
            </a:fld>
            <a:r>
              <a:rPr lang="es-MX"/>
              <a:t>/150</a:t>
            </a:r>
            <a:endParaRPr lang="es-MX" dirty="0"/>
          </a:p>
        </p:txBody>
      </p:sp>
      <p:sp>
        <p:nvSpPr>
          <p:cNvPr id="15" name="CuadroTexto 14">
            <a:extLst>
              <a:ext uri="{FF2B5EF4-FFF2-40B4-BE49-F238E27FC236}">
                <a16:creationId xmlns:a16="http://schemas.microsoft.com/office/drawing/2014/main" id="{D943853B-8E9C-4EFD-A1A4-B63D695C5878}"/>
              </a:ext>
            </a:extLst>
          </p:cNvPr>
          <p:cNvSpPr txBox="1"/>
          <p:nvPr/>
        </p:nvSpPr>
        <p:spPr>
          <a:xfrm>
            <a:off x="2610458" y="649006"/>
            <a:ext cx="5220070" cy="369332"/>
          </a:xfrm>
          <a:prstGeom prst="rect">
            <a:avLst/>
          </a:prstGeom>
          <a:noFill/>
        </p:spPr>
        <p:txBody>
          <a:bodyPr wrap="square">
            <a:spAutoFit/>
          </a:bodyPr>
          <a:lstStyle/>
          <a:p>
            <a:pPr algn="ctr" fontAlgn="auto">
              <a:spcBef>
                <a:spcPts val="0"/>
              </a:spcBef>
              <a:spcAft>
                <a:spcPts val="0"/>
              </a:spcAft>
            </a:pPr>
            <a:r>
              <a:rPr lang="es-MX" altLang="es-MX" sz="18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mn-lt"/>
              </a:rPr>
              <a:t>ELEMENTOS A TENSIÓN Y COMPRESIÓN</a:t>
            </a:r>
          </a:p>
        </p:txBody>
      </p:sp>
    </p:spTree>
    <p:extLst>
      <p:ext uri="{BB962C8B-B14F-4D97-AF65-F5344CB8AC3E}">
        <p14:creationId xmlns:p14="http://schemas.microsoft.com/office/powerpoint/2010/main" val="1252824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INTRODUCCIÓN </a:t>
            </a:r>
          </a:p>
        </p:txBody>
      </p:sp>
      <p:sp>
        <p:nvSpPr>
          <p:cNvPr id="12"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2.1 ÁREA NETA EFECTIVA</a:t>
            </a:r>
          </a:p>
        </p:txBody>
      </p:sp>
      <p:pic>
        <p:nvPicPr>
          <p:cNvPr id="8" name="Picture 2"/>
          <p:cNvPicPr preferRelativeResize="0">
            <a:picLocks noChangeArrowheads="1"/>
          </p:cNvPicPr>
          <p:nvPr/>
        </p:nvPicPr>
        <p:blipFill rotWithShape="1">
          <a:blip r:embed="rId2" cstate="print">
            <a:extLst>
              <a:ext uri="{28A0092B-C50C-407E-A947-70E740481C1C}">
                <a14:useLocalDpi xmlns:a14="http://schemas.microsoft.com/office/drawing/2010/main" val="0"/>
              </a:ext>
            </a:extLst>
          </a:blip>
          <a:srcRect l="43689" t="25348" r="42170" b="22395"/>
          <a:stretch/>
        </p:blipFill>
        <p:spPr bwMode="auto">
          <a:xfrm>
            <a:off x="7288559" y="2168195"/>
            <a:ext cx="2520000"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rrowheads="1"/>
          </p:cNvPicPr>
          <p:nvPr/>
        </p:nvPicPr>
        <p:blipFill rotWithShape="1">
          <a:blip r:embed="rId3" cstate="print">
            <a:extLst>
              <a:ext uri="{28A0092B-C50C-407E-A947-70E740481C1C}">
                <a14:useLocalDpi xmlns:a14="http://schemas.microsoft.com/office/drawing/2010/main" val="0"/>
              </a:ext>
            </a:extLst>
          </a:blip>
          <a:srcRect l="38775" t="28819" r="39165" b="21875"/>
          <a:stretch/>
        </p:blipFill>
        <p:spPr bwMode="auto">
          <a:xfrm>
            <a:off x="3891785" y="2168195"/>
            <a:ext cx="2520000"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preferRelativeResize="0">
            <a:picLocks noChangeArrowheads="1"/>
          </p:cNvPicPr>
          <p:nvPr/>
        </p:nvPicPr>
        <p:blipFill rotWithShape="1">
          <a:blip r:embed="rId4" cstate="print">
            <a:extLst>
              <a:ext uri="{28A0092B-C50C-407E-A947-70E740481C1C}">
                <a14:useLocalDpi xmlns:a14="http://schemas.microsoft.com/office/drawing/2010/main" val="0"/>
              </a:ext>
            </a:extLst>
          </a:blip>
          <a:srcRect l="40043" t="29328" r="36982" b="22569"/>
          <a:stretch/>
        </p:blipFill>
        <p:spPr bwMode="auto">
          <a:xfrm>
            <a:off x="474560" y="2168195"/>
            <a:ext cx="2520000"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arcador de pie de página 1">
            <a:extLst>
              <a:ext uri="{FF2B5EF4-FFF2-40B4-BE49-F238E27FC236}">
                <a16:creationId xmlns:a16="http://schemas.microsoft.com/office/drawing/2014/main" id="{7C791107-A1A6-4E4B-A07B-4447496AF1A6}"/>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DB3F2EBA-0AD7-41A7-9DC4-8E35445B572C}"/>
              </a:ext>
            </a:extLst>
          </p:cNvPr>
          <p:cNvSpPr>
            <a:spLocks noGrp="1"/>
          </p:cNvSpPr>
          <p:nvPr>
            <p:ph type="sldNum" sz="quarter" idx="12"/>
          </p:nvPr>
        </p:nvSpPr>
        <p:spPr/>
        <p:txBody>
          <a:bodyPr/>
          <a:lstStyle/>
          <a:p>
            <a:fld id="{A20D5B2E-A39C-4A67-9A03-2664C49F1C64}" type="slidenum">
              <a:rPr lang="es-MX" smtClean="0"/>
              <a:pPr/>
              <a:t>10</a:t>
            </a:fld>
            <a:r>
              <a:rPr lang="es-MX"/>
              <a:t>/150</a:t>
            </a:r>
            <a:endParaRPr lang="es-MX" dirty="0"/>
          </a:p>
        </p:txBody>
      </p:sp>
    </p:spTree>
    <p:extLst>
      <p:ext uri="{BB962C8B-B14F-4D97-AF65-F5344CB8AC3E}">
        <p14:creationId xmlns:p14="http://schemas.microsoft.com/office/powerpoint/2010/main" val="339179757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FORMULA DE EULER</a:t>
            </a:r>
            <a:r>
              <a:rPr lang="es-MX" sz="2800" dirty="0"/>
              <a:t> (</a:t>
            </a:r>
            <a:r>
              <a:rPr lang="es-MX" sz="2800" dirty="0" err="1"/>
              <a:t>σ</a:t>
            </a:r>
            <a:r>
              <a:rPr lang="es-MX" sz="2800" baseline="-25000" dirty="0" err="1"/>
              <a:t>cr</a:t>
            </a:r>
            <a:r>
              <a:rPr lang="es-MX" sz="2800" dirty="0"/>
              <a:t> ≤ </a:t>
            </a:r>
            <a:r>
              <a:rPr lang="es-MX" sz="2800" dirty="0" err="1"/>
              <a:t>σ</a:t>
            </a:r>
            <a:r>
              <a:rPr lang="es-MX" sz="2800" baseline="-25000" dirty="0" err="1"/>
              <a:t>LP</a:t>
            </a:r>
            <a:r>
              <a:rPr lang="es-MX" sz="2800" dirty="0"/>
              <a:t>) </a:t>
            </a:r>
            <a:endParaRPr lang="es-ES" sz="2800" spc="50" dirty="0">
              <a:ln w="12700" cmpd="sng">
                <a:noFill/>
                <a:prstDash val="solid"/>
              </a:ln>
              <a:solidFill>
                <a:srgbClr val="F79646">
                  <a:tint val="1000"/>
                </a:srgbClr>
              </a:solidFill>
              <a:effectLst>
                <a:glow rad="53100">
                  <a:srgbClr val="F79646">
                    <a:satMod val="180000"/>
                    <a:alpha val="30000"/>
                  </a:srgbClr>
                </a:glow>
              </a:effectLst>
            </a:endParaRPr>
          </a:p>
        </p:txBody>
      </p:sp>
      <p:sp>
        <p:nvSpPr>
          <p:cNvPr id="9"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2.3 LONGITUD EFECTIVA DE PANDEO</a:t>
            </a:r>
          </a:p>
        </p:txBody>
      </p:sp>
      <p:sp>
        <p:nvSpPr>
          <p:cNvPr id="11" name="11 Rectángulo"/>
          <p:cNvSpPr/>
          <p:nvPr/>
        </p:nvSpPr>
        <p:spPr>
          <a:xfrm>
            <a:off x="474561" y="1970750"/>
            <a:ext cx="9354448" cy="1261884"/>
          </a:xfrm>
          <a:prstGeom prst="rect">
            <a:avLst/>
          </a:prstGeom>
        </p:spPr>
        <p:txBody>
          <a:bodyPr wrap="square">
            <a:spAutoFit/>
          </a:bodyPr>
          <a:lstStyle/>
          <a:p>
            <a:pPr algn="just"/>
            <a:r>
              <a:rPr lang="es-MX" sz="1900" b="1" dirty="0">
                <a:latin typeface="+mn-lt"/>
              </a:rPr>
              <a:t>Columnas con condiciones de extremo diferentes tienen longitudes efectivas completamente diferentes, por lo tanto K también adquiere distintos valores que ayudan a calcular dicha longitud. Los valores de K según sus condiciones de apoyo se pueden apreciar en la siguiente tabla: </a:t>
            </a:r>
          </a:p>
        </p:txBody>
      </p:sp>
      <p:sp>
        <p:nvSpPr>
          <p:cNvPr id="3" name="Marcador de pie de página 2">
            <a:extLst>
              <a:ext uri="{FF2B5EF4-FFF2-40B4-BE49-F238E27FC236}">
                <a16:creationId xmlns:a16="http://schemas.microsoft.com/office/drawing/2014/main" id="{B86DA545-6ED6-43D1-A4DB-1894FEEC9718}"/>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239B504D-96F3-4D5C-9078-2EB3FB3886C1}"/>
              </a:ext>
            </a:extLst>
          </p:cNvPr>
          <p:cNvSpPr>
            <a:spLocks noGrp="1"/>
          </p:cNvSpPr>
          <p:nvPr>
            <p:ph type="sldNum" sz="quarter" idx="12"/>
          </p:nvPr>
        </p:nvSpPr>
        <p:spPr/>
        <p:txBody>
          <a:bodyPr/>
          <a:lstStyle/>
          <a:p>
            <a:fld id="{A20D5B2E-A39C-4A67-9A03-2664C49F1C64}" type="slidenum">
              <a:rPr lang="es-MX" smtClean="0"/>
              <a:pPr/>
              <a:t>100</a:t>
            </a:fld>
            <a:r>
              <a:rPr lang="es-MX"/>
              <a:t>/150</a:t>
            </a:r>
            <a:endParaRPr lang="es-MX" dirty="0"/>
          </a:p>
        </p:txBody>
      </p:sp>
    </p:spTree>
    <p:extLst>
      <p:ext uri="{BB962C8B-B14F-4D97-AF65-F5344CB8AC3E}">
        <p14:creationId xmlns:p14="http://schemas.microsoft.com/office/powerpoint/2010/main" val="329984345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FORMULA DE EULER</a:t>
            </a:r>
            <a:r>
              <a:rPr lang="es-MX" sz="2800" dirty="0"/>
              <a:t> (</a:t>
            </a:r>
            <a:r>
              <a:rPr lang="es-MX" sz="2800" dirty="0" err="1"/>
              <a:t>σ</a:t>
            </a:r>
            <a:r>
              <a:rPr lang="es-MX" sz="2800" baseline="-25000" dirty="0" err="1"/>
              <a:t>cr</a:t>
            </a:r>
            <a:r>
              <a:rPr lang="es-MX" sz="2800" dirty="0"/>
              <a:t> ≤ </a:t>
            </a:r>
            <a:r>
              <a:rPr lang="es-MX" sz="2800" dirty="0" err="1"/>
              <a:t>σ</a:t>
            </a:r>
            <a:r>
              <a:rPr lang="es-MX" sz="2800" baseline="-25000" dirty="0" err="1"/>
              <a:t>LP</a:t>
            </a:r>
            <a:r>
              <a:rPr lang="es-MX" sz="2800" dirty="0"/>
              <a:t>) </a:t>
            </a:r>
            <a:endParaRPr lang="es-ES" sz="2800" spc="50" dirty="0">
              <a:ln w="12700" cmpd="sng">
                <a:noFill/>
                <a:prstDash val="solid"/>
              </a:ln>
              <a:solidFill>
                <a:srgbClr val="F79646">
                  <a:tint val="1000"/>
                </a:srgbClr>
              </a:solidFill>
              <a:effectLst>
                <a:glow rad="53100">
                  <a:srgbClr val="F79646">
                    <a:satMod val="180000"/>
                    <a:alpha val="30000"/>
                  </a:srgbClr>
                </a:glow>
              </a:effectLst>
            </a:endParaRPr>
          </a:p>
        </p:txBody>
      </p:sp>
      <p:sp>
        <p:nvSpPr>
          <p:cNvPr id="9"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2.3 LONGITUD EFECTIVA DE PANDEO</a:t>
            </a:r>
          </a:p>
        </p:txBody>
      </p:sp>
      <p:pic>
        <p:nvPicPr>
          <p:cNvPr id="3" name="Imagen 2"/>
          <p:cNvPicPr>
            <a:picLocks noChangeAspect="1"/>
          </p:cNvPicPr>
          <p:nvPr/>
        </p:nvPicPr>
        <p:blipFill>
          <a:blip r:embed="rId2"/>
          <a:stretch>
            <a:fillRect/>
          </a:stretch>
        </p:blipFill>
        <p:spPr>
          <a:xfrm>
            <a:off x="2608610" y="1946870"/>
            <a:ext cx="5086350" cy="4362450"/>
          </a:xfrm>
          <a:prstGeom prst="rect">
            <a:avLst/>
          </a:prstGeom>
        </p:spPr>
      </p:pic>
      <p:sp>
        <p:nvSpPr>
          <p:cNvPr id="4" name="Marcador de pie de página 3">
            <a:extLst>
              <a:ext uri="{FF2B5EF4-FFF2-40B4-BE49-F238E27FC236}">
                <a16:creationId xmlns:a16="http://schemas.microsoft.com/office/drawing/2014/main" id="{0C8FED5C-19BF-47AF-978C-1352C4FF5A2F}"/>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6" name="Marcador de número de diapositiva 5">
            <a:extLst>
              <a:ext uri="{FF2B5EF4-FFF2-40B4-BE49-F238E27FC236}">
                <a16:creationId xmlns:a16="http://schemas.microsoft.com/office/drawing/2014/main" id="{734B4D30-32B6-4868-97CC-A0DBCEED1FDB}"/>
              </a:ext>
            </a:extLst>
          </p:cNvPr>
          <p:cNvSpPr>
            <a:spLocks noGrp="1"/>
          </p:cNvSpPr>
          <p:nvPr>
            <p:ph type="sldNum" sz="quarter" idx="12"/>
          </p:nvPr>
        </p:nvSpPr>
        <p:spPr/>
        <p:txBody>
          <a:bodyPr/>
          <a:lstStyle/>
          <a:p>
            <a:fld id="{A20D5B2E-A39C-4A67-9A03-2664C49F1C64}" type="slidenum">
              <a:rPr lang="es-MX" smtClean="0"/>
              <a:pPr/>
              <a:t>101</a:t>
            </a:fld>
            <a:r>
              <a:rPr lang="es-MX"/>
              <a:t>/150</a:t>
            </a:r>
            <a:endParaRPr lang="es-MX" dirty="0"/>
          </a:p>
        </p:txBody>
      </p:sp>
    </p:spTree>
    <p:extLst>
      <p:ext uri="{BB962C8B-B14F-4D97-AF65-F5344CB8AC3E}">
        <p14:creationId xmlns:p14="http://schemas.microsoft.com/office/powerpoint/2010/main" val="28070675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TEORÍA DEL MODULO TANGENTE</a:t>
            </a:r>
            <a:r>
              <a:rPr lang="es-MX" sz="2800" dirty="0"/>
              <a:t> (</a:t>
            </a:r>
            <a:r>
              <a:rPr lang="es-MX" sz="2800" dirty="0" err="1"/>
              <a:t>σ</a:t>
            </a:r>
            <a:r>
              <a:rPr lang="es-MX" sz="2800" baseline="-25000" dirty="0" err="1"/>
              <a:t>cr</a:t>
            </a:r>
            <a:r>
              <a:rPr lang="es-MX" sz="2800" dirty="0"/>
              <a:t> &gt; </a:t>
            </a:r>
            <a:r>
              <a:rPr lang="es-MX" sz="2800" dirty="0" err="1"/>
              <a:t>σ</a:t>
            </a:r>
            <a:r>
              <a:rPr lang="es-MX" sz="2800" baseline="-25000" dirty="0" err="1"/>
              <a:t>LP</a:t>
            </a:r>
            <a:r>
              <a:rPr lang="es-MX" sz="2800" dirty="0"/>
              <a:t>) </a:t>
            </a:r>
            <a:endParaRPr lang="es-ES" sz="2800" spc="50" dirty="0">
              <a:ln w="12700" cmpd="sng">
                <a:noFill/>
                <a:prstDash val="solid"/>
              </a:ln>
              <a:solidFill>
                <a:srgbClr val="F79646">
                  <a:tint val="1000"/>
                </a:srgbClr>
              </a:solidFill>
              <a:effectLst>
                <a:glow rad="53100">
                  <a:srgbClr val="F79646">
                    <a:satMod val="180000"/>
                    <a:alpha val="30000"/>
                  </a:srgbClr>
                </a:glow>
              </a:effectLst>
            </a:endParaRPr>
          </a:p>
        </p:txBody>
      </p:sp>
      <p:sp>
        <p:nvSpPr>
          <p:cNvPr id="8" name="Rectangle 1"/>
          <p:cNvSpPr>
            <a:spLocks noChangeArrowheads="1"/>
          </p:cNvSpPr>
          <p:nvPr/>
        </p:nvSpPr>
        <p:spPr bwMode="auto">
          <a:xfrm>
            <a:off x="474561" y="1929798"/>
            <a:ext cx="9354448" cy="18466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MX" sz="1900" b="1" dirty="0">
                <a:latin typeface="+mn-lt"/>
              </a:rPr>
              <a:t>Se basa en la suposición de que cuando la columna tiene una relación de esbeltez tal que el esfuerzo crítico de pandeo es mayor que el límite de proporcionalidad, la deformación es controlada por el módulo de elasticidad tangente </a:t>
            </a:r>
            <a:r>
              <a:rPr lang="es-MX" sz="1900" b="1" dirty="0">
                <a:solidFill>
                  <a:srgbClr val="FF0000"/>
                </a:solidFill>
                <a:latin typeface="+mn-lt"/>
              </a:rPr>
              <a:t>E</a:t>
            </a:r>
            <a:r>
              <a:rPr lang="es-MX" sz="1900" b="1" baseline="-25000" dirty="0">
                <a:solidFill>
                  <a:srgbClr val="FF0000"/>
                </a:solidFill>
                <a:latin typeface="+mn-lt"/>
              </a:rPr>
              <a:t>t</a:t>
            </a:r>
            <a:r>
              <a:rPr lang="es-MX" sz="1900" b="1" dirty="0">
                <a:latin typeface="+mn-lt"/>
              </a:rPr>
              <a:t>, que es igual a la pendiente de la curva esfuerzo de compresión-deformación del material.</a:t>
            </a:r>
          </a:p>
          <a:p>
            <a:pPr algn="just"/>
            <a:endParaRPr lang="es-MX" sz="1900" b="1" dirty="0">
              <a:latin typeface="+mn-lt"/>
            </a:endParaRPr>
          </a:p>
          <a:p>
            <a:pPr algn="just"/>
            <a:r>
              <a:rPr lang="es-MX" sz="1900" b="1" dirty="0">
                <a:latin typeface="+mn-lt"/>
              </a:rPr>
              <a:t>Para una columna con extremos articulados, la carga y el esfuerzo crítico valen:</a:t>
            </a:r>
          </a:p>
        </p:txBody>
      </p:sp>
      <p:sp>
        <p:nvSpPr>
          <p:cNvPr id="9" name="Rectangle 7"/>
          <p:cNvSpPr>
            <a:spLocks noChangeArrowheads="1"/>
          </p:cNvSpPr>
          <p:nvPr/>
        </p:nvSpPr>
        <p:spPr bwMode="auto">
          <a:xfrm>
            <a:off x="1044031" y="3686869"/>
            <a:ext cx="8352928"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s-MX" b="1" dirty="0">
                <a:solidFill>
                  <a:srgbClr val="FF0000"/>
                </a:solidFill>
                <a:latin typeface="+mn-lt"/>
              </a:rPr>
              <a:t>P</a:t>
            </a:r>
            <a:r>
              <a:rPr lang="es-MX" b="1" baseline="-25000" dirty="0">
                <a:solidFill>
                  <a:srgbClr val="FF0000"/>
                </a:solidFill>
                <a:latin typeface="+mn-lt"/>
              </a:rPr>
              <a:t>t</a:t>
            </a:r>
            <a:r>
              <a:rPr lang="es-MX" b="1" dirty="0">
                <a:solidFill>
                  <a:srgbClr val="FF0000"/>
                </a:solidFill>
                <a:latin typeface="+mn-lt"/>
              </a:rPr>
              <a:t> = π²EtI/L²</a:t>
            </a:r>
          </a:p>
          <a:p>
            <a:pPr algn="ctr"/>
            <a:endParaRPr lang="es-MX" b="1" dirty="0">
              <a:solidFill>
                <a:srgbClr val="FF0000"/>
              </a:solidFill>
              <a:latin typeface="+mn-lt"/>
            </a:endParaRPr>
          </a:p>
          <a:p>
            <a:pPr algn="ctr"/>
            <a:r>
              <a:rPr lang="el-GR" b="1" dirty="0">
                <a:solidFill>
                  <a:srgbClr val="FF0000"/>
                </a:solidFill>
                <a:latin typeface="+mn-lt"/>
              </a:rPr>
              <a:t>σ</a:t>
            </a:r>
            <a:r>
              <a:rPr lang="es-MX" b="1" baseline="-25000" dirty="0">
                <a:solidFill>
                  <a:srgbClr val="FF0000"/>
                </a:solidFill>
                <a:latin typeface="+mn-lt"/>
              </a:rPr>
              <a:t>t</a:t>
            </a:r>
            <a:r>
              <a:rPr lang="es-MX" b="1" dirty="0">
                <a:solidFill>
                  <a:srgbClr val="FF0000"/>
                </a:solidFill>
                <a:latin typeface="+mn-lt"/>
              </a:rPr>
              <a:t> = π²Et/(L/r)²</a:t>
            </a:r>
          </a:p>
        </p:txBody>
      </p:sp>
      <p:sp>
        <p:nvSpPr>
          <p:cNvPr id="11" name="1 Rectángulo"/>
          <p:cNvSpPr/>
          <p:nvPr/>
        </p:nvSpPr>
        <p:spPr>
          <a:xfrm>
            <a:off x="474561" y="4610199"/>
            <a:ext cx="9354448" cy="1554272"/>
          </a:xfrm>
          <a:prstGeom prst="rect">
            <a:avLst/>
          </a:prstGeom>
        </p:spPr>
        <p:txBody>
          <a:bodyPr wrap="square">
            <a:spAutoFit/>
          </a:bodyPr>
          <a:lstStyle/>
          <a:p>
            <a:pPr algn="just"/>
            <a:r>
              <a:rPr lang="es-MX" sz="1900" b="1" dirty="0">
                <a:latin typeface="+mn-lt"/>
              </a:rPr>
              <a:t>Cuando la columna se flexiona, al iniciarse el pandeo, aparecen en sus secciones transversales momentos que incrementa los esfuerzos en el lado cóncavo y los disminuyen en el convexo.</a:t>
            </a:r>
          </a:p>
          <a:p>
            <a:pPr algn="just"/>
            <a:r>
              <a:rPr lang="es-MX" sz="1900" b="1" dirty="0">
                <a:latin typeface="+mn-lt"/>
              </a:rPr>
              <a:t>Como </a:t>
            </a:r>
            <a:r>
              <a:rPr lang="es-MX" sz="1900" b="1" dirty="0">
                <a:solidFill>
                  <a:srgbClr val="FF0000"/>
                </a:solidFill>
                <a:latin typeface="+mn-lt"/>
              </a:rPr>
              <a:t>Er</a:t>
            </a:r>
            <a:r>
              <a:rPr lang="es-MX" sz="1900" b="1" dirty="0">
                <a:latin typeface="+mn-lt"/>
              </a:rPr>
              <a:t> es siempre mayor que </a:t>
            </a:r>
            <a:r>
              <a:rPr lang="es-MX" sz="1900" b="1" dirty="0">
                <a:solidFill>
                  <a:srgbClr val="FF0000"/>
                </a:solidFill>
                <a:latin typeface="+mn-lt"/>
              </a:rPr>
              <a:t>E</a:t>
            </a:r>
            <a:r>
              <a:rPr lang="es-MX" sz="1900" b="1" baseline="-25000" dirty="0">
                <a:solidFill>
                  <a:srgbClr val="FF0000"/>
                </a:solidFill>
                <a:latin typeface="+mn-lt"/>
              </a:rPr>
              <a:t>t</a:t>
            </a:r>
            <a:r>
              <a:rPr lang="es-MX" sz="1900" b="1" dirty="0">
                <a:latin typeface="+mn-lt"/>
              </a:rPr>
              <a:t>, la teoría del modulo reducido proporciona cargas críticas algo más altas que la del modulo tangente.</a:t>
            </a:r>
          </a:p>
        </p:txBody>
      </p:sp>
      <p:sp>
        <p:nvSpPr>
          <p:cNvPr id="12"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2.3 LONGITUD EFECTIVA DE PANDEO</a:t>
            </a:r>
          </a:p>
        </p:txBody>
      </p:sp>
      <p:sp>
        <p:nvSpPr>
          <p:cNvPr id="3" name="Marcador de pie de página 2">
            <a:extLst>
              <a:ext uri="{FF2B5EF4-FFF2-40B4-BE49-F238E27FC236}">
                <a16:creationId xmlns:a16="http://schemas.microsoft.com/office/drawing/2014/main" id="{DA88F558-36F8-4B4E-B34D-CE2C71ACF64B}"/>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18D8A9CD-6D0E-4A8F-B965-9DE0C24CFC89}"/>
              </a:ext>
            </a:extLst>
          </p:cNvPr>
          <p:cNvSpPr>
            <a:spLocks noGrp="1"/>
          </p:cNvSpPr>
          <p:nvPr>
            <p:ph type="sldNum" sz="quarter" idx="12"/>
          </p:nvPr>
        </p:nvSpPr>
        <p:spPr/>
        <p:txBody>
          <a:bodyPr/>
          <a:lstStyle/>
          <a:p>
            <a:fld id="{A20D5B2E-A39C-4A67-9A03-2664C49F1C64}" type="slidenum">
              <a:rPr lang="es-MX" smtClean="0"/>
              <a:pPr/>
              <a:t>102</a:t>
            </a:fld>
            <a:r>
              <a:rPr lang="es-MX"/>
              <a:t>/150</a:t>
            </a:r>
            <a:endParaRPr lang="es-MX" dirty="0"/>
          </a:p>
        </p:txBody>
      </p:sp>
    </p:spTree>
    <p:extLst>
      <p:ext uri="{BB962C8B-B14F-4D97-AF65-F5344CB8AC3E}">
        <p14:creationId xmlns:p14="http://schemas.microsoft.com/office/powerpoint/2010/main" val="30849855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LA CONTRIBUCIÓN DE SHANLEY </a:t>
            </a:r>
            <a:r>
              <a:rPr lang="es-MX" sz="2800" dirty="0"/>
              <a:t>(</a:t>
            </a:r>
            <a:r>
              <a:rPr lang="es-MX" sz="2800" dirty="0" err="1"/>
              <a:t>σ</a:t>
            </a:r>
            <a:r>
              <a:rPr lang="es-MX" sz="2800" baseline="-25000" dirty="0" err="1"/>
              <a:t>cr</a:t>
            </a:r>
            <a:r>
              <a:rPr lang="es-MX" sz="2800" dirty="0"/>
              <a:t> &gt; </a:t>
            </a:r>
            <a:r>
              <a:rPr lang="es-MX" sz="2800" dirty="0" err="1"/>
              <a:t>σ</a:t>
            </a:r>
            <a:r>
              <a:rPr lang="es-MX" sz="2800" baseline="-25000" dirty="0" err="1"/>
              <a:t>LP</a:t>
            </a:r>
            <a:r>
              <a:rPr lang="es-MX" sz="2800" dirty="0"/>
              <a:t>) </a:t>
            </a:r>
            <a:endParaRPr lang="es-ES" sz="2800" spc="50" dirty="0">
              <a:ln w="12700" cmpd="sng">
                <a:noFill/>
                <a:prstDash val="solid"/>
              </a:ln>
              <a:solidFill>
                <a:srgbClr val="F79646">
                  <a:tint val="1000"/>
                </a:srgbClr>
              </a:solidFill>
              <a:effectLst>
                <a:glow rad="53100">
                  <a:srgbClr val="F79646">
                    <a:satMod val="180000"/>
                    <a:alpha val="30000"/>
                  </a:srgbClr>
                </a:glow>
              </a:effectLst>
            </a:endParaRPr>
          </a:p>
        </p:txBody>
      </p:sp>
      <p:sp>
        <p:nvSpPr>
          <p:cNvPr id="8" name="1 Rectángulo"/>
          <p:cNvSpPr/>
          <p:nvPr/>
        </p:nvSpPr>
        <p:spPr>
          <a:xfrm>
            <a:off x="474561" y="1964490"/>
            <a:ext cx="9342852" cy="1554272"/>
          </a:xfrm>
          <a:prstGeom prst="rect">
            <a:avLst/>
          </a:prstGeom>
        </p:spPr>
        <p:txBody>
          <a:bodyPr wrap="square">
            <a:spAutoFit/>
          </a:bodyPr>
          <a:lstStyle/>
          <a:p>
            <a:pPr algn="just"/>
            <a:r>
              <a:rPr lang="es-MX" sz="1900" b="1" dirty="0">
                <a:latin typeface="+mn-lt"/>
              </a:rPr>
              <a:t>Esta dice que la carga que corresponde al módulo tangente es un límite inferior de la resistencia de una columna; al alcanzarla, la barra recta se flexiona, mientras crece la fuerza que obra sobre ella. La predicha por el módulo reducido es el limite superior, pues la compresión máxima que resistiría la columna si permaneciera recta hasta entonces. La resistencia máxima se encuentra entre los limites correspondientes a las dos teorías.</a:t>
            </a:r>
          </a:p>
        </p:txBody>
      </p:sp>
      <p:sp>
        <p:nvSpPr>
          <p:cNvPr id="9"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2.3 LONGITUD EFECTIVA DE PANDEO</a:t>
            </a:r>
          </a:p>
        </p:txBody>
      </p:sp>
      <p:sp>
        <p:nvSpPr>
          <p:cNvPr id="3" name="Marcador de pie de página 2">
            <a:extLst>
              <a:ext uri="{FF2B5EF4-FFF2-40B4-BE49-F238E27FC236}">
                <a16:creationId xmlns:a16="http://schemas.microsoft.com/office/drawing/2014/main" id="{5D7ED7E9-5F43-4BE1-8973-DE613C082CFE}"/>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73DABEF8-E0D0-4331-8A54-EC79C6002D1F}"/>
              </a:ext>
            </a:extLst>
          </p:cNvPr>
          <p:cNvSpPr>
            <a:spLocks noGrp="1"/>
          </p:cNvSpPr>
          <p:nvPr>
            <p:ph type="sldNum" sz="quarter" idx="12"/>
          </p:nvPr>
        </p:nvSpPr>
        <p:spPr/>
        <p:txBody>
          <a:bodyPr/>
          <a:lstStyle/>
          <a:p>
            <a:fld id="{A20D5B2E-A39C-4A67-9A03-2664C49F1C64}" type="slidenum">
              <a:rPr lang="es-MX" smtClean="0"/>
              <a:pPr/>
              <a:t>103</a:t>
            </a:fld>
            <a:r>
              <a:rPr lang="es-MX"/>
              <a:t>/150</a:t>
            </a:r>
            <a:endParaRPr lang="es-MX" dirty="0"/>
          </a:p>
        </p:txBody>
      </p:sp>
    </p:spTree>
    <p:extLst>
      <p:ext uri="{BB962C8B-B14F-4D97-AF65-F5344CB8AC3E}">
        <p14:creationId xmlns:p14="http://schemas.microsoft.com/office/powerpoint/2010/main" val="17626889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CURVAS DE DISEÑO </a:t>
            </a:r>
            <a:r>
              <a:rPr lang="es-MX" sz="2800" dirty="0"/>
              <a:t>(</a:t>
            </a:r>
            <a:r>
              <a:rPr lang="es-MX" sz="2800" dirty="0" err="1"/>
              <a:t>σ</a:t>
            </a:r>
            <a:r>
              <a:rPr lang="es-MX" sz="2800" baseline="-25000" dirty="0" err="1"/>
              <a:t>cr</a:t>
            </a:r>
            <a:r>
              <a:rPr lang="es-MX" sz="2800" dirty="0"/>
              <a:t> &gt; </a:t>
            </a:r>
            <a:r>
              <a:rPr lang="es-MX" sz="2800" dirty="0" err="1"/>
              <a:t>σ</a:t>
            </a:r>
            <a:r>
              <a:rPr lang="es-MX" sz="2800" baseline="-25000" dirty="0" err="1"/>
              <a:t>LP</a:t>
            </a:r>
            <a:r>
              <a:rPr lang="es-MX" sz="2800" dirty="0"/>
              <a:t>)</a:t>
            </a:r>
            <a:r>
              <a:rPr lang="es-ES" sz="2800" spc="50" dirty="0">
                <a:ln w="12700" cmpd="sng">
                  <a:noFill/>
                  <a:prstDash val="solid"/>
                </a:ln>
                <a:solidFill>
                  <a:srgbClr val="F79646">
                    <a:tint val="1000"/>
                  </a:srgbClr>
                </a:solidFill>
                <a:effectLst>
                  <a:glow rad="53100">
                    <a:srgbClr val="F79646">
                      <a:satMod val="180000"/>
                      <a:alpha val="30000"/>
                    </a:srgbClr>
                  </a:glow>
                </a:effectLst>
              </a:rPr>
              <a:t> </a:t>
            </a:r>
          </a:p>
        </p:txBody>
      </p:sp>
      <p:sp>
        <p:nvSpPr>
          <p:cNvPr id="8" name="13 Rectángulo"/>
          <p:cNvSpPr/>
          <p:nvPr/>
        </p:nvSpPr>
        <p:spPr>
          <a:xfrm>
            <a:off x="484302" y="1970750"/>
            <a:ext cx="9344707" cy="1846659"/>
          </a:xfrm>
          <a:prstGeom prst="rect">
            <a:avLst/>
          </a:prstGeom>
        </p:spPr>
        <p:txBody>
          <a:bodyPr wrap="square">
            <a:spAutoFit/>
          </a:bodyPr>
          <a:lstStyle/>
          <a:p>
            <a:pPr algn="just"/>
            <a:r>
              <a:rPr lang="es-MX" sz="1900" b="1" dirty="0">
                <a:latin typeface="+mn-lt"/>
              </a:rPr>
              <a:t>La resistencia de las columnas y la forma de la curva que la relaciona con la esbeltez son función de factores geométricos (forma y tamaño de las secciones transversales) de factores que dependen del material (tipo de acero, magnitud y distribución de los esfuerzos residuales) y del proceso de fabricación (columnas laminadas en caliente, o formadas en frio). Todos estos factores se tienen en cuenta cuando la curva de diseño se determinara experimentalmente.</a:t>
            </a:r>
          </a:p>
        </p:txBody>
      </p:sp>
      <p:sp>
        <p:nvSpPr>
          <p:cNvPr id="9" name="1 Rectángulo"/>
          <p:cNvSpPr/>
          <p:nvPr/>
        </p:nvSpPr>
        <p:spPr>
          <a:xfrm>
            <a:off x="474561" y="3718110"/>
            <a:ext cx="9354447" cy="1846659"/>
          </a:xfrm>
          <a:prstGeom prst="rect">
            <a:avLst/>
          </a:prstGeom>
        </p:spPr>
        <p:txBody>
          <a:bodyPr wrap="square">
            <a:spAutoFit/>
          </a:bodyPr>
          <a:lstStyle/>
          <a:p>
            <a:pPr algn="just"/>
            <a:r>
              <a:rPr lang="es-MX" sz="1900" b="1" dirty="0">
                <a:latin typeface="+mn-lt"/>
              </a:rPr>
              <a:t>El número y la variedad de los factores que intervienen en el problema hacen que no sea conveniente utilizar una sola curva resistencia – esbeltez para todas las columnas, pues al hacerlo se penalizan las secciones más eficientes, o se diseñan las menos eficientes con una seguridad inadecuada. Para obtener un nivel de seguridad uniforme han de utilizarse varias curvas de diseños, que corresponden a grupos de columnas de características similares; se llega así al concepto de las curvas múltiples.</a:t>
            </a:r>
          </a:p>
        </p:txBody>
      </p:sp>
      <p:sp>
        <p:nvSpPr>
          <p:cNvPr id="11"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2.3 LONGITUD EFECTIVA DE PANDEO</a:t>
            </a:r>
          </a:p>
        </p:txBody>
      </p:sp>
      <p:sp>
        <p:nvSpPr>
          <p:cNvPr id="3" name="Marcador de pie de página 2">
            <a:extLst>
              <a:ext uri="{FF2B5EF4-FFF2-40B4-BE49-F238E27FC236}">
                <a16:creationId xmlns:a16="http://schemas.microsoft.com/office/drawing/2014/main" id="{E3DD8EC8-0D71-41E4-B3F5-6DAC0989BCA6}"/>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969AD389-5DE0-4E97-A6F8-8C8BEB98FF10}"/>
              </a:ext>
            </a:extLst>
          </p:cNvPr>
          <p:cNvSpPr>
            <a:spLocks noGrp="1"/>
          </p:cNvSpPr>
          <p:nvPr>
            <p:ph type="sldNum" sz="quarter" idx="12"/>
          </p:nvPr>
        </p:nvSpPr>
        <p:spPr/>
        <p:txBody>
          <a:bodyPr/>
          <a:lstStyle/>
          <a:p>
            <a:fld id="{A20D5B2E-A39C-4A67-9A03-2664C49F1C64}" type="slidenum">
              <a:rPr lang="es-MX" smtClean="0"/>
              <a:pPr/>
              <a:t>104</a:t>
            </a:fld>
            <a:r>
              <a:rPr lang="es-MX"/>
              <a:t>/150</a:t>
            </a:r>
            <a:endParaRPr lang="es-MX" dirty="0"/>
          </a:p>
        </p:txBody>
      </p:sp>
    </p:spTree>
    <p:extLst>
      <p:ext uri="{BB962C8B-B14F-4D97-AF65-F5344CB8AC3E}">
        <p14:creationId xmlns:p14="http://schemas.microsoft.com/office/powerpoint/2010/main" val="118862122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CURVAS DE DISEÑO</a:t>
            </a:r>
            <a:r>
              <a:rPr lang="es-MX" sz="2800" dirty="0"/>
              <a:t> (</a:t>
            </a:r>
            <a:r>
              <a:rPr lang="es-MX" sz="2800" dirty="0" err="1"/>
              <a:t>σ</a:t>
            </a:r>
            <a:r>
              <a:rPr lang="es-MX" sz="2800" baseline="-25000" dirty="0" err="1"/>
              <a:t>cr</a:t>
            </a:r>
            <a:r>
              <a:rPr lang="es-MX" sz="2800" dirty="0"/>
              <a:t> &gt; </a:t>
            </a:r>
            <a:r>
              <a:rPr lang="es-MX" sz="2800" dirty="0" err="1"/>
              <a:t>σ</a:t>
            </a:r>
            <a:r>
              <a:rPr lang="es-MX" sz="2800" baseline="-25000" dirty="0" err="1"/>
              <a:t>LP</a:t>
            </a:r>
            <a:r>
              <a:rPr lang="es-MX" sz="2800" dirty="0"/>
              <a:t>) </a:t>
            </a:r>
            <a:endParaRPr lang="es-ES" sz="2800" spc="50" dirty="0">
              <a:ln w="12700" cmpd="sng">
                <a:noFill/>
                <a:prstDash val="solid"/>
              </a:ln>
              <a:solidFill>
                <a:srgbClr val="F79646">
                  <a:tint val="1000"/>
                </a:srgbClr>
              </a:solidFill>
              <a:effectLst>
                <a:glow rad="53100">
                  <a:srgbClr val="F79646">
                    <a:satMod val="180000"/>
                    <a:alpha val="30000"/>
                  </a:srgbClr>
                </a:glow>
              </a:effectLst>
            </a:endParaRPr>
          </a:p>
        </p:txBody>
      </p:sp>
      <p:sp>
        <p:nvSpPr>
          <p:cNvPr id="8" name="1 Rectángulo"/>
          <p:cNvSpPr/>
          <p:nvPr/>
        </p:nvSpPr>
        <p:spPr>
          <a:xfrm>
            <a:off x="474561" y="1988840"/>
            <a:ext cx="9354448" cy="1754326"/>
          </a:xfrm>
          <a:prstGeom prst="rect">
            <a:avLst/>
          </a:prstGeom>
        </p:spPr>
        <p:txBody>
          <a:bodyPr wrap="square">
            <a:spAutoFit/>
          </a:bodyPr>
          <a:lstStyle/>
          <a:p>
            <a:pPr algn="just"/>
            <a:r>
              <a:rPr lang="es-MX" b="1" dirty="0">
                <a:latin typeface="+mn-lt"/>
                <a:cs typeface="Arial" pitchFamily="34" charset="0"/>
              </a:rPr>
              <a:t>Se han determinado analíticamente las curvas para columnas de diversos tipos; en su obtención se han tenido en cuenta la forma de la sección transversal, las propiedades mecánicas del acero, el procedimiento de fabricación, el tamaño de los perfiles, y el eje de flexión; además se han considerado esfuerzos residuales con valores y distribuciones medidos experimentalmente, y curvaturas iniciales definidas por la forma del eje de la columna y la deflexión máxima en el centro.</a:t>
            </a:r>
          </a:p>
        </p:txBody>
      </p:sp>
      <p:sp>
        <p:nvSpPr>
          <p:cNvPr id="9"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2.3 LONGITUD EFECTIVA DE PANDEO</a:t>
            </a:r>
          </a:p>
        </p:txBody>
      </p:sp>
      <p:sp>
        <p:nvSpPr>
          <p:cNvPr id="3" name="Marcador de pie de página 2">
            <a:extLst>
              <a:ext uri="{FF2B5EF4-FFF2-40B4-BE49-F238E27FC236}">
                <a16:creationId xmlns:a16="http://schemas.microsoft.com/office/drawing/2014/main" id="{EFF40A52-CF46-447A-8EE2-7870DEBFD13C}"/>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959F37ED-5C20-43E8-A9D9-6D4369EDC5A1}"/>
              </a:ext>
            </a:extLst>
          </p:cNvPr>
          <p:cNvSpPr>
            <a:spLocks noGrp="1"/>
          </p:cNvSpPr>
          <p:nvPr>
            <p:ph type="sldNum" sz="quarter" idx="12"/>
          </p:nvPr>
        </p:nvSpPr>
        <p:spPr/>
        <p:txBody>
          <a:bodyPr/>
          <a:lstStyle/>
          <a:p>
            <a:fld id="{A20D5B2E-A39C-4A67-9A03-2664C49F1C64}" type="slidenum">
              <a:rPr lang="es-MX" smtClean="0"/>
              <a:pPr/>
              <a:t>105</a:t>
            </a:fld>
            <a:r>
              <a:rPr lang="es-MX"/>
              <a:t>/150</a:t>
            </a:r>
            <a:endParaRPr lang="es-MX" dirty="0"/>
          </a:p>
        </p:txBody>
      </p:sp>
    </p:spTree>
    <p:extLst>
      <p:ext uri="{BB962C8B-B14F-4D97-AF65-F5344CB8AC3E}">
        <p14:creationId xmlns:p14="http://schemas.microsoft.com/office/powerpoint/2010/main" val="89006988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CURVAS DE DISEÑO</a:t>
            </a:r>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4737" y="2073058"/>
            <a:ext cx="6583822" cy="3818844"/>
          </a:xfrm>
          <a:prstGeom prst="rect">
            <a:avLst/>
          </a:prstGeom>
        </p:spPr>
      </p:pic>
      <p:sp>
        <p:nvSpPr>
          <p:cNvPr id="11"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2.3 LONGITUD EFECTIVA DE PANDEO</a:t>
            </a:r>
          </a:p>
        </p:txBody>
      </p:sp>
      <p:sp>
        <p:nvSpPr>
          <p:cNvPr id="3" name="Marcador de pie de página 2">
            <a:extLst>
              <a:ext uri="{FF2B5EF4-FFF2-40B4-BE49-F238E27FC236}">
                <a16:creationId xmlns:a16="http://schemas.microsoft.com/office/drawing/2014/main" id="{2C0E5152-512C-4543-8B4A-9A804A4B1326}"/>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C07C2214-5407-431F-913B-7A58E0B928C1}"/>
              </a:ext>
            </a:extLst>
          </p:cNvPr>
          <p:cNvSpPr>
            <a:spLocks noGrp="1"/>
          </p:cNvSpPr>
          <p:nvPr>
            <p:ph type="sldNum" sz="quarter" idx="12"/>
          </p:nvPr>
        </p:nvSpPr>
        <p:spPr/>
        <p:txBody>
          <a:bodyPr/>
          <a:lstStyle/>
          <a:p>
            <a:fld id="{A20D5B2E-A39C-4A67-9A03-2664C49F1C64}" type="slidenum">
              <a:rPr lang="es-MX" smtClean="0"/>
              <a:pPr/>
              <a:t>106</a:t>
            </a:fld>
            <a:r>
              <a:rPr lang="es-MX"/>
              <a:t>/150</a:t>
            </a:r>
            <a:endParaRPr lang="es-MX" dirty="0"/>
          </a:p>
        </p:txBody>
      </p:sp>
    </p:spTree>
    <p:extLst>
      <p:ext uri="{BB962C8B-B14F-4D97-AF65-F5344CB8AC3E}">
        <p14:creationId xmlns:p14="http://schemas.microsoft.com/office/powerpoint/2010/main" val="94692176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PANDEO TORSIONAL</a:t>
            </a:r>
          </a:p>
        </p:txBody>
      </p:sp>
      <p:sp>
        <p:nvSpPr>
          <p:cNvPr id="8" name="13 Rectángulo"/>
          <p:cNvSpPr/>
          <p:nvPr/>
        </p:nvSpPr>
        <p:spPr>
          <a:xfrm>
            <a:off x="474561" y="1970699"/>
            <a:ext cx="9354448" cy="1846659"/>
          </a:xfrm>
          <a:prstGeom prst="rect">
            <a:avLst/>
          </a:prstGeom>
        </p:spPr>
        <p:txBody>
          <a:bodyPr wrap="square">
            <a:spAutoFit/>
          </a:bodyPr>
          <a:lstStyle/>
          <a:p>
            <a:pPr algn="just"/>
            <a:r>
              <a:rPr lang="es-MX" sz="1900" b="1" dirty="0">
                <a:latin typeface="+mn-lt"/>
              </a:rPr>
              <a:t>La resistencia de las columnas y la forma de la curva que la relaciona con la esbeltez son función de factores geométricos (forma y tamaño de las secciones transversales) de factores que dependen del material (tipo de acero, magnitud y distribución de los esfuerzos residuales) y del proceso de fabricación (columnas laminadas en caliente, o formadas en frio). Todos estos factores se tienen en cuenta cuando la curva de diseño se determinara experimentalmente.</a:t>
            </a:r>
          </a:p>
        </p:txBody>
      </p:sp>
      <p:sp>
        <p:nvSpPr>
          <p:cNvPr id="9" name="1 Rectángulo"/>
          <p:cNvSpPr/>
          <p:nvPr/>
        </p:nvSpPr>
        <p:spPr>
          <a:xfrm>
            <a:off x="474561" y="3746548"/>
            <a:ext cx="9354448" cy="1846659"/>
          </a:xfrm>
          <a:prstGeom prst="rect">
            <a:avLst/>
          </a:prstGeom>
        </p:spPr>
        <p:txBody>
          <a:bodyPr wrap="square">
            <a:spAutoFit/>
          </a:bodyPr>
          <a:lstStyle/>
          <a:p>
            <a:pPr algn="just"/>
            <a:r>
              <a:rPr lang="es-MX" sz="1900" b="1" dirty="0">
                <a:latin typeface="+mn-lt"/>
              </a:rPr>
              <a:t>El número y la variedad de los factores que intervienen en el problema hacen que no sea conveniente utilizar una sola curva resistencia – esbeltez para todas las columnas, pues al hacerlo se penalizan las secciones mas eficientes, o se diseñan las menos eficientes con una seguridad inadecuada. Para obtener un nivel de seguridad uniforme han de utilizarse varias curvas de diseños, que corresponden a grupos de columnas de características similares; se llega así al concepto de las curvas múltiples.</a:t>
            </a:r>
          </a:p>
        </p:txBody>
      </p:sp>
      <p:sp>
        <p:nvSpPr>
          <p:cNvPr id="11"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2.3 LONGITUD EFECTIVA DE PANDEO</a:t>
            </a:r>
          </a:p>
        </p:txBody>
      </p:sp>
      <p:sp>
        <p:nvSpPr>
          <p:cNvPr id="3" name="Marcador de pie de página 2">
            <a:extLst>
              <a:ext uri="{FF2B5EF4-FFF2-40B4-BE49-F238E27FC236}">
                <a16:creationId xmlns:a16="http://schemas.microsoft.com/office/drawing/2014/main" id="{912FE1B2-64B3-45CD-AEDD-D8696C372732}"/>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7105F36B-DF56-4708-94E2-6AE1EA98E82E}"/>
              </a:ext>
            </a:extLst>
          </p:cNvPr>
          <p:cNvSpPr>
            <a:spLocks noGrp="1"/>
          </p:cNvSpPr>
          <p:nvPr>
            <p:ph type="sldNum" sz="quarter" idx="12"/>
          </p:nvPr>
        </p:nvSpPr>
        <p:spPr/>
        <p:txBody>
          <a:bodyPr/>
          <a:lstStyle/>
          <a:p>
            <a:fld id="{A20D5B2E-A39C-4A67-9A03-2664C49F1C64}" type="slidenum">
              <a:rPr lang="es-MX" smtClean="0"/>
              <a:pPr/>
              <a:t>107</a:t>
            </a:fld>
            <a:r>
              <a:rPr lang="es-MX"/>
              <a:t>/150</a:t>
            </a:r>
            <a:endParaRPr lang="es-MX" dirty="0"/>
          </a:p>
        </p:txBody>
      </p:sp>
    </p:spTree>
    <p:extLst>
      <p:ext uri="{BB962C8B-B14F-4D97-AF65-F5344CB8AC3E}">
        <p14:creationId xmlns:p14="http://schemas.microsoft.com/office/powerpoint/2010/main" val="94539086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PANDEO FLEXO-TORSIONAL</a:t>
            </a:r>
          </a:p>
        </p:txBody>
      </p:sp>
      <p:sp>
        <p:nvSpPr>
          <p:cNvPr id="8" name="1 Rectángulo"/>
          <p:cNvSpPr/>
          <p:nvPr/>
        </p:nvSpPr>
        <p:spPr>
          <a:xfrm>
            <a:off x="474561" y="1971267"/>
            <a:ext cx="9354448" cy="1846659"/>
          </a:xfrm>
          <a:prstGeom prst="rect">
            <a:avLst/>
          </a:prstGeom>
        </p:spPr>
        <p:txBody>
          <a:bodyPr wrap="square">
            <a:spAutoFit/>
          </a:bodyPr>
          <a:lstStyle/>
          <a:p>
            <a:pPr algn="just"/>
            <a:r>
              <a:rPr lang="es-MX" sz="1900" b="1" dirty="0">
                <a:latin typeface="+mn-lt"/>
                <a:cs typeface="Arial" pitchFamily="34" charset="0"/>
              </a:rPr>
              <a:t>Se han determinado analíticamente las curvas para columnas de diversos tipos; en su obtención se han tenido en cuenta la forma de la sección transversal, las propiedades mecánicas del acero, el procedimiento de fabricación, el tamaño de los perfiles, y el eje de flexión; además se han considerado esfuerzos residuales con valores y distribuciones medidos experimentalmente, y curvaturas iniciales definidas por la forma del eje de la columna y la de flexión máxima en el centro.</a:t>
            </a:r>
          </a:p>
        </p:txBody>
      </p:sp>
      <p:sp>
        <p:nvSpPr>
          <p:cNvPr id="9"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2.3 LONGITUD EFECTIVA DE PANDEO</a:t>
            </a:r>
          </a:p>
        </p:txBody>
      </p:sp>
      <p:sp>
        <p:nvSpPr>
          <p:cNvPr id="3" name="Marcador de pie de página 2">
            <a:extLst>
              <a:ext uri="{FF2B5EF4-FFF2-40B4-BE49-F238E27FC236}">
                <a16:creationId xmlns:a16="http://schemas.microsoft.com/office/drawing/2014/main" id="{6BE9D98C-BB1B-41E7-87BD-98536CA44098}"/>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2F24DDA0-D5A3-40A3-94B5-35FBD7DCC646}"/>
              </a:ext>
            </a:extLst>
          </p:cNvPr>
          <p:cNvSpPr>
            <a:spLocks noGrp="1"/>
          </p:cNvSpPr>
          <p:nvPr>
            <p:ph type="sldNum" sz="quarter" idx="12"/>
          </p:nvPr>
        </p:nvSpPr>
        <p:spPr/>
        <p:txBody>
          <a:bodyPr/>
          <a:lstStyle/>
          <a:p>
            <a:fld id="{A20D5B2E-A39C-4A67-9A03-2664C49F1C64}" type="slidenum">
              <a:rPr lang="es-MX" smtClean="0"/>
              <a:pPr/>
              <a:t>108</a:t>
            </a:fld>
            <a:r>
              <a:rPr lang="es-MX"/>
              <a:t>/150</a:t>
            </a:r>
            <a:endParaRPr lang="es-MX" dirty="0"/>
          </a:p>
        </p:txBody>
      </p:sp>
    </p:spTree>
    <p:extLst>
      <p:ext uri="{BB962C8B-B14F-4D97-AF65-F5344CB8AC3E}">
        <p14:creationId xmlns:p14="http://schemas.microsoft.com/office/powerpoint/2010/main" val="157732278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 1</a:t>
            </a:r>
          </a:p>
        </p:txBody>
      </p:sp>
      <p:sp>
        <p:nvSpPr>
          <p:cNvPr id="9"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2.3 LONGITUD EFECTIVA DE PANDEO</a:t>
            </a:r>
          </a:p>
        </p:txBody>
      </p:sp>
      <p:sp>
        <p:nvSpPr>
          <p:cNvPr id="2" name="Rectángulo 1"/>
          <p:cNvSpPr/>
          <p:nvPr/>
        </p:nvSpPr>
        <p:spPr>
          <a:xfrm>
            <a:off x="474562" y="1988840"/>
            <a:ext cx="9354447" cy="1554272"/>
          </a:xfrm>
          <a:prstGeom prst="rect">
            <a:avLst/>
          </a:prstGeom>
        </p:spPr>
        <p:txBody>
          <a:bodyPr wrap="square">
            <a:spAutoFit/>
          </a:bodyPr>
          <a:lstStyle/>
          <a:p>
            <a:pPr marL="342900" indent="-342900" algn="just">
              <a:buAutoNum type="alphaLcParenR"/>
            </a:pPr>
            <a:r>
              <a:rPr lang="es-MX" sz="1900" b="1" dirty="0">
                <a:latin typeface="+mn-lt"/>
              </a:rPr>
              <a:t>Una </a:t>
            </a:r>
            <a:r>
              <a:rPr lang="es-MX" sz="1900" b="1" dirty="0" smtClean="0">
                <a:latin typeface="+mn-lt"/>
              </a:rPr>
              <a:t>W10” X 22 </a:t>
            </a:r>
            <a:r>
              <a:rPr lang="es-MX" sz="1900" b="1" dirty="0">
                <a:latin typeface="+mn-lt"/>
              </a:rPr>
              <a:t>lb/ft, se </a:t>
            </a:r>
            <a:r>
              <a:rPr lang="es-MX" sz="1900" b="1" dirty="0" smtClean="0">
                <a:latin typeface="+mn-lt"/>
              </a:rPr>
              <a:t>utiliza </a:t>
            </a:r>
            <a:r>
              <a:rPr lang="es-MX" sz="1900" b="1" dirty="0">
                <a:latin typeface="+mn-lt"/>
              </a:rPr>
              <a:t>como columna </a:t>
            </a:r>
            <a:r>
              <a:rPr lang="es-MX" sz="1900" b="1" dirty="0" smtClean="0">
                <a:latin typeface="+mn-lt"/>
              </a:rPr>
              <a:t>articulada, K = 1, </a:t>
            </a:r>
            <a:r>
              <a:rPr lang="es-MX" sz="1900" b="1" dirty="0">
                <a:latin typeface="+mn-lt"/>
              </a:rPr>
              <a:t>en sus apoyos de 15 pies de altura. Usando la expresión de Euler, determine la carga crítica o de pandeo de la columna. Suponga que el acero tiene un límite proporcional de 36 </a:t>
            </a:r>
            <a:r>
              <a:rPr lang="es-MX" sz="1900" b="1" dirty="0" err="1">
                <a:latin typeface="+mn-lt"/>
              </a:rPr>
              <a:t>klb</a:t>
            </a:r>
            <a:r>
              <a:rPr lang="es-MX" sz="1900" b="1" dirty="0">
                <a:latin typeface="+mn-lt"/>
              </a:rPr>
              <a:t>/plg2. </a:t>
            </a:r>
          </a:p>
          <a:p>
            <a:pPr marL="342900" indent="-342900" algn="just">
              <a:buAutoNum type="alphaLcParenR"/>
            </a:pPr>
            <a:endParaRPr lang="es-MX" sz="1900" b="1" dirty="0">
              <a:latin typeface="+mn-lt"/>
            </a:endParaRPr>
          </a:p>
          <a:p>
            <a:pPr marL="342900" indent="-342900" algn="just">
              <a:buAutoNum type="alphaLcParenR"/>
            </a:pPr>
            <a:r>
              <a:rPr lang="es-MX" sz="1900" b="1" dirty="0">
                <a:latin typeface="+mn-lt"/>
              </a:rPr>
              <a:t>Repita la parte (a</a:t>
            </a:r>
            <a:r>
              <a:rPr lang="es-MX" sz="1900" b="1" dirty="0" smtClean="0">
                <a:latin typeface="+mn-lt"/>
              </a:rPr>
              <a:t>), </a:t>
            </a:r>
            <a:r>
              <a:rPr lang="es-MX" sz="1900" b="1" dirty="0">
                <a:latin typeface="+mn-lt"/>
              </a:rPr>
              <a:t>si la longitud se cambia a 8 pies.</a:t>
            </a:r>
          </a:p>
        </p:txBody>
      </p:sp>
      <p:sp>
        <p:nvSpPr>
          <p:cNvPr id="4" name="Marcador de pie de página 3">
            <a:extLst>
              <a:ext uri="{FF2B5EF4-FFF2-40B4-BE49-F238E27FC236}">
                <a16:creationId xmlns:a16="http://schemas.microsoft.com/office/drawing/2014/main" id="{5EADA267-F9C5-45DC-9FB8-43652CF9A086}"/>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6" name="Marcador de número de diapositiva 5">
            <a:extLst>
              <a:ext uri="{FF2B5EF4-FFF2-40B4-BE49-F238E27FC236}">
                <a16:creationId xmlns:a16="http://schemas.microsoft.com/office/drawing/2014/main" id="{B2FAAAD4-EC4C-4B28-88CE-03197736BA2E}"/>
              </a:ext>
            </a:extLst>
          </p:cNvPr>
          <p:cNvSpPr>
            <a:spLocks noGrp="1"/>
          </p:cNvSpPr>
          <p:nvPr>
            <p:ph type="sldNum" sz="quarter" idx="12"/>
          </p:nvPr>
        </p:nvSpPr>
        <p:spPr/>
        <p:txBody>
          <a:bodyPr/>
          <a:lstStyle/>
          <a:p>
            <a:fld id="{A20D5B2E-A39C-4A67-9A03-2664C49F1C64}" type="slidenum">
              <a:rPr lang="es-MX" smtClean="0"/>
              <a:pPr/>
              <a:t>109</a:t>
            </a:fld>
            <a:r>
              <a:rPr lang="es-MX"/>
              <a:t>/150</a:t>
            </a:r>
            <a:endParaRPr lang="es-MX" dirty="0"/>
          </a:p>
        </p:txBody>
      </p:sp>
    </p:spTree>
    <p:extLst>
      <p:ext uri="{BB962C8B-B14F-4D97-AF65-F5344CB8AC3E}">
        <p14:creationId xmlns:p14="http://schemas.microsoft.com/office/powerpoint/2010/main" val="4061618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INTRODUCCIÓN </a:t>
            </a:r>
          </a:p>
        </p:txBody>
      </p:sp>
      <p:sp>
        <p:nvSpPr>
          <p:cNvPr id="12"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2.1 ÁREA NETA EFECTIVA</a:t>
            </a:r>
          </a:p>
        </p:txBody>
      </p:sp>
      <p:sp>
        <p:nvSpPr>
          <p:cNvPr id="8" name="Text Box 5"/>
          <p:cNvSpPr txBox="1">
            <a:spLocks noChangeArrowheads="1"/>
          </p:cNvSpPr>
          <p:nvPr/>
        </p:nvSpPr>
        <p:spPr bwMode="auto">
          <a:xfrm>
            <a:off x="474561" y="2005488"/>
            <a:ext cx="4536182" cy="384721"/>
          </a:xfrm>
          <a:prstGeom prst="rect">
            <a:avLst/>
          </a:prstGeom>
          <a:noFill/>
          <a:ln w="9525">
            <a:noFill/>
            <a:miter lim="800000"/>
            <a:headEnd/>
            <a:tailEnd/>
          </a:ln>
        </p:spPr>
        <p:txBody>
          <a:bodyPr wrap="square">
            <a:spAutoFit/>
          </a:bodyPr>
          <a:lstStyle/>
          <a:p>
            <a:pPr algn="just">
              <a:defRPr/>
            </a:pPr>
            <a:r>
              <a:rPr lang="es-ES_tradnl" sz="1900" b="1" dirty="0">
                <a:solidFill>
                  <a:schemeClr val="accent1">
                    <a:lumMod val="50000"/>
                  </a:schemeClr>
                </a:solidFill>
                <a:latin typeface="+mn-lt"/>
              </a:rPr>
              <a:t>¿Existen otros usos?</a:t>
            </a:r>
            <a:endParaRPr lang="es-ES" sz="1900" b="1" dirty="0">
              <a:solidFill>
                <a:schemeClr val="accent1">
                  <a:lumMod val="50000"/>
                </a:schemeClr>
              </a:solidFill>
              <a:latin typeface="+mn-lt"/>
            </a:endParaRPr>
          </a:p>
        </p:txBody>
      </p:sp>
      <p:sp>
        <p:nvSpPr>
          <p:cNvPr id="9" name="16 Rectángulo"/>
          <p:cNvSpPr/>
          <p:nvPr/>
        </p:nvSpPr>
        <p:spPr>
          <a:xfrm>
            <a:off x="474561" y="2385250"/>
            <a:ext cx="5610028" cy="1554272"/>
          </a:xfrm>
          <a:prstGeom prst="rect">
            <a:avLst/>
          </a:prstGeom>
        </p:spPr>
        <p:txBody>
          <a:bodyPr wrap="square">
            <a:spAutoFit/>
          </a:bodyPr>
          <a:lstStyle/>
          <a:p>
            <a:pPr algn="just"/>
            <a:r>
              <a:rPr lang="es-MX" sz="1900" b="1" dirty="0">
                <a:latin typeface="+mn-lt"/>
              </a:rPr>
              <a:t>Las barras de tensión se emplean también en cuerdas, diagonales y montantes de armaduras para puentes, techos de bodegas y fábricas, y vigas de alma abierta en edificios urbanos, así como en torres de transmisión eléctrica (Figura 4).</a:t>
            </a:r>
          </a:p>
        </p:txBody>
      </p:sp>
      <p:sp>
        <p:nvSpPr>
          <p:cNvPr id="11" name="18 CuadroTexto"/>
          <p:cNvSpPr txBox="1"/>
          <p:nvPr/>
        </p:nvSpPr>
        <p:spPr>
          <a:xfrm>
            <a:off x="474560" y="4025536"/>
            <a:ext cx="5610029" cy="1554272"/>
          </a:xfrm>
          <a:prstGeom prst="rect">
            <a:avLst/>
          </a:prstGeom>
          <a:noFill/>
        </p:spPr>
        <p:txBody>
          <a:bodyPr wrap="square" rtlCol="0">
            <a:spAutoFit/>
          </a:bodyPr>
          <a:lstStyle/>
          <a:p>
            <a:pPr algn="just"/>
            <a:r>
              <a:rPr lang="es-MX" sz="1900" b="1" dirty="0">
                <a:latin typeface="+mn-lt"/>
                <a:cs typeface="Arial" pitchFamily="34" charset="0"/>
              </a:rPr>
              <a:t>También se usan elementos de tensión, con frecuencia cables, en puentes colgantes (Figura 5) y atirantados, y en cubiertas colgantes. Los miembros de tensión en estas estructuras pueden consistir de canales, secciones W ó S y placas.</a:t>
            </a:r>
          </a:p>
        </p:txBody>
      </p:sp>
      <p:pic>
        <p:nvPicPr>
          <p:cNvPr id="13" name="Picture 2" descr="http://elojocondientes.files.wordpress.com/2011/03/1293065078-torres-de-alta-tensio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374" r="22419"/>
          <a:stretch/>
        </p:blipFill>
        <p:spPr bwMode="auto">
          <a:xfrm>
            <a:off x="6596862" y="1872038"/>
            <a:ext cx="3312368" cy="19890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2" descr="http://www.kalipedia.com/kalipediamedia/ingenieria/media/200708/22/tecnologia/20070822klpingtcn_210.Ges.SC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0657" y="4177305"/>
            <a:ext cx="3168352" cy="18984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21 Rectángulo"/>
          <p:cNvSpPr/>
          <p:nvPr/>
        </p:nvSpPr>
        <p:spPr>
          <a:xfrm>
            <a:off x="6660658" y="3733148"/>
            <a:ext cx="3168352" cy="584775"/>
          </a:xfrm>
          <a:prstGeom prst="rect">
            <a:avLst/>
          </a:prstGeom>
        </p:spPr>
        <p:txBody>
          <a:bodyPr wrap="square">
            <a:spAutoFit/>
          </a:bodyPr>
          <a:lstStyle/>
          <a:p>
            <a:pPr algn="just"/>
            <a:r>
              <a:rPr lang="es-MX" sz="1600" b="1" dirty="0">
                <a:latin typeface="+mn-lt"/>
              </a:rPr>
              <a:t>Figura 4.- Torre de transmisión eléctrica.</a:t>
            </a:r>
          </a:p>
        </p:txBody>
      </p:sp>
      <p:sp>
        <p:nvSpPr>
          <p:cNvPr id="16" name="21 Rectángulo"/>
          <p:cNvSpPr/>
          <p:nvPr/>
        </p:nvSpPr>
        <p:spPr>
          <a:xfrm>
            <a:off x="6660658" y="6021288"/>
            <a:ext cx="3168352" cy="338554"/>
          </a:xfrm>
          <a:prstGeom prst="rect">
            <a:avLst/>
          </a:prstGeom>
        </p:spPr>
        <p:txBody>
          <a:bodyPr wrap="square">
            <a:spAutoFit/>
          </a:bodyPr>
          <a:lstStyle/>
          <a:p>
            <a:pPr algn="just"/>
            <a:r>
              <a:rPr lang="es-MX" sz="1600" b="1" dirty="0">
                <a:latin typeface="+mn-lt"/>
              </a:rPr>
              <a:t>Figura 5.- Puente colgante.</a:t>
            </a:r>
          </a:p>
        </p:txBody>
      </p:sp>
      <p:sp>
        <p:nvSpPr>
          <p:cNvPr id="2" name="Marcador de pie de página 1">
            <a:extLst>
              <a:ext uri="{FF2B5EF4-FFF2-40B4-BE49-F238E27FC236}">
                <a16:creationId xmlns:a16="http://schemas.microsoft.com/office/drawing/2014/main" id="{8E3C742B-CFD8-472B-8B54-E925571AD8FB}"/>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31A8BDA5-53D3-4578-905B-4FDF69A80530}"/>
              </a:ext>
            </a:extLst>
          </p:cNvPr>
          <p:cNvSpPr>
            <a:spLocks noGrp="1"/>
          </p:cNvSpPr>
          <p:nvPr>
            <p:ph type="sldNum" sz="quarter" idx="12"/>
          </p:nvPr>
        </p:nvSpPr>
        <p:spPr/>
        <p:txBody>
          <a:bodyPr/>
          <a:lstStyle/>
          <a:p>
            <a:fld id="{A20D5B2E-A39C-4A67-9A03-2664C49F1C64}" type="slidenum">
              <a:rPr lang="es-MX" smtClean="0"/>
              <a:pPr/>
              <a:t>11</a:t>
            </a:fld>
            <a:r>
              <a:rPr lang="es-MX"/>
              <a:t>/150</a:t>
            </a:r>
            <a:endParaRPr lang="es-MX" dirty="0"/>
          </a:p>
        </p:txBody>
      </p:sp>
    </p:spTree>
    <p:extLst>
      <p:ext uri="{BB962C8B-B14F-4D97-AF65-F5344CB8AC3E}">
        <p14:creationId xmlns:p14="http://schemas.microsoft.com/office/powerpoint/2010/main" val="125770958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 1</a:t>
            </a:r>
          </a:p>
        </p:txBody>
      </p:sp>
      <p:sp>
        <p:nvSpPr>
          <p:cNvPr id="9"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2.3 LONGITUD EFECTIVA DE PANDEO</a:t>
            </a:r>
          </a:p>
        </p:txBody>
      </p:sp>
      <p:pic>
        <p:nvPicPr>
          <p:cNvPr id="6" name="Imagen 5"/>
          <p:cNvPicPr>
            <a:picLocks noChangeAspect="1"/>
          </p:cNvPicPr>
          <p:nvPr/>
        </p:nvPicPr>
        <p:blipFill>
          <a:blip r:embed="rId3"/>
          <a:stretch>
            <a:fillRect/>
          </a:stretch>
        </p:blipFill>
        <p:spPr>
          <a:xfrm>
            <a:off x="2401094" y="2033587"/>
            <a:ext cx="5638800" cy="2790825"/>
          </a:xfrm>
          <a:prstGeom prst="rect">
            <a:avLst/>
          </a:prstGeom>
        </p:spPr>
      </p:pic>
      <p:pic>
        <p:nvPicPr>
          <p:cNvPr id="11" name="Imagen 10"/>
          <p:cNvPicPr>
            <a:picLocks noChangeAspect="1"/>
          </p:cNvPicPr>
          <p:nvPr/>
        </p:nvPicPr>
        <p:blipFill>
          <a:blip r:embed="rId4"/>
          <a:stretch>
            <a:fillRect/>
          </a:stretch>
        </p:blipFill>
        <p:spPr>
          <a:xfrm>
            <a:off x="2391557" y="4837413"/>
            <a:ext cx="5648338" cy="438151"/>
          </a:xfrm>
          <a:prstGeom prst="rect">
            <a:avLst/>
          </a:prstGeom>
        </p:spPr>
      </p:pic>
      <p:sp>
        <p:nvSpPr>
          <p:cNvPr id="14" name="Rectángulo 13"/>
          <p:cNvSpPr/>
          <p:nvPr/>
        </p:nvSpPr>
        <p:spPr>
          <a:xfrm>
            <a:off x="2484190" y="5058971"/>
            <a:ext cx="5472608" cy="2165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Marcador de pie de página 2">
            <a:extLst>
              <a:ext uri="{FF2B5EF4-FFF2-40B4-BE49-F238E27FC236}">
                <a16:creationId xmlns:a16="http://schemas.microsoft.com/office/drawing/2014/main" id="{1D817B12-9741-439D-BC63-05C347C2D283}"/>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AE82490A-FFC8-4368-B1CC-C5800D823ED0}"/>
              </a:ext>
            </a:extLst>
          </p:cNvPr>
          <p:cNvSpPr>
            <a:spLocks noGrp="1"/>
          </p:cNvSpPr>
          <p:nvPr>
            <p:ph type="sldNum" sz="quarter" idx="12"/>
          </p:nvPr>
        </p:nvSpPr>
        <p:spPr/>
        <p:txBody>
          <a:bodyPr/>
          <a:lstStyle/>
          <a:p>
            <a:fld id="{A20D5B2E-A39C-4A67-9A03-2664C49F1C64}" type="slidenum">
              <a:rPr lang="es-MX" smtClean="0"/>
              <a:pPr/>
              <a:t>110</a:t>
            </a:fld>
            <a:r>
              <a:rPr lang="es-MX"/>
              <a:t>/150</a:t>
            </a:r>
            <a:endParaRPr lang="es-MX" dirty="0"/>
          </a:p>
        </p:txBody>
      </p:sp>
    </p:spTree>
    <p:extLst>
      <p:ext uri="{BB962C8B-B14F-4D97-AF65-F5344CB8AC3E}">
        <p14:creationId xmlns:p14="http://schemas.microsoft.com/office/powerpoint/2010/main" val="173333271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 1</a:t>
            </a:r>
          </a:p>
        </p:txBody>
      </p:sp>
      <p:sp>
        <p:nvSpPr>
          <p:cNvPr id="9"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2.3 LONGITUD EFECTIVA DE PANDEO</a:t>
            </a:r>
          </a:p>
        </p:txBody>
      </p:sp>
      <p:pic>
        <p:nvPicPr>
          <p:cNvPr id="3" name="Imagen 2"/>
          <p:cNvPicPr>
            <a:picLocks noChangeAspect="1"/>
          </p:cNvPicPr>
          <p:nvPr/>
        </p:nvPicPr>
        <p:blipFill>
          <a:blip r:embed="rId2"/>
          <a:stretch>
            <a:fillRect/>
          </a:stretch>
        </p:blipFill>
        <p:spPr>
          <a:xfrm>
            <a:off x="1981994" y="1971675"/>
            <a:ext cx="6477000" cy="2914650"/>
          </a:xfrm>
          <a:prstGeom prst="rect">
            <a:avLst/>
          </a:prstGeom>
        </p:spPr>
      </p:pic>
      <p:pic>
        <p:nvPicPr>
          <p:cNvPr id="7" name="Imagen 6"/>
          <p:cNvPicPr>
            <a:picLocks noChangeAspect="1"/>
          </p:cNvPicPr>
          <p:nvPr/>
        </p:nvPicPr>
        <p:blipFill>
          <a:blip r:embed="rId3"/>
          <a:stretch>
            <a:fillRect/>
          </a:stretch>
        </p:blipFill>
        <p:spPr>
          <a:xfrm>
            <a:off x="1981994" y="4886325"/>
            <a:ext cx="6486525" cy="600075"/>
          </a:xfrm>
          <a:prstGeom prst="rect">
            <a:avLst/>
          </a:prstGeom>
        </p:spPr>
      </p:pic>
      <p:sp>
        <p:nvSpPr>
          <p:cNvPr id="2" name="Rectángulo 1"/>
          <p:cNvSpPr/>
          <p:nvPr/>
        </p:nvSpPr>
        <p:spPr>
          <a:xfrm>
            <a:off x="2196158" y="5203065"/>
            <a:ext cx="6120680" cy="1701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Marcador de pie de página 3">
            <a:extLst>
              <a:ext uri="{FF2B5EF4-FFF2-40B4-BE49-F238E27FC236}">
                <a16:creationId xmlns:a16="http://schemas.microsoft.com/office/drawing/2014/main" id="{D8F32E5C-BD4B-47A9-B601-5B61251E3D06}"/>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8" name="Marcador de número de diapositiva 7">
            <a:extLst>
              <a:ext uri="{FF2B5EF4-FFF2-40B4-BE49-F238E27FC236}">
                <a16:creationId xmlns:a16="http://schemas.microsoft.com/office/drawing/2014/main" id="{D79A4714-0840-479D-8202-CC33BCA801E8}"/>
              </a:ext>
            </a:extLst>
          </p:cNvPr>
          <p:cNvSpPr>
            <a:spLocks noGrp="1"/>
          </p:cNvSpPr>
          <p:nvPr>
            <p:ph type="sldNum" sz="quarter" idx="12"/>
          </p:nvPr>
        </p:nvSpPr>
        <p:spPr/>
        <p:txBody>
          <a:bodyPr/>
          <a:lstStyle/>
          <a:p>
            <a:fld id="{A20D5B2E-A39C-4A67-9A03-2664C49F1C64}" type="slidenum">
              <a:rPr lang="es-MX" smtClean="0"/>
              <a:pPr/>
              <a:t>111</a:t>
            </a:fld>
            <a:r>
              <a:rPr lang="es-MX"/>
              <a:t>/150</a:t>
            </a:r>
            <a:endParaRPr lang="es-MX" dirty="0"/>
          </a:p>
        </p:txBody>
      </p:sp>
    </p:spTree>
    <p:extLst>
      <p:ext uri="{BB962C8B-B14F-4D97-AF65-F5344CB8AC3E}">
        <p14:creationId xmlns:p14="http://schemas.microsoft.com/office/powerpoint/2010/main" val="109435719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 1</a:t>
            </a:r>
          </a:p>
        </p:txBody>
      </p:sp>
      <p:sp>
        <p:nvSpPr>
          <p:cNvPr id="9"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2.3 LONGITUD EFECTIVA DE PANDEO</a:t>
            </a:r>
          </a:p>
        </p:txBody>
      </p:sp>
      <mc:AlternateContent xmlns:mc="http://schemas.openxmlformats.org/markup-compatibility/2006" xmlns:a14="http://schemas.microsoft.com/office/drawing/2010/main">
        <mc:Choice Requires="a14">
          <p:sp>
            <p:nvSpPr>
              <p:cNvPr id="7" name="Rectángulo 6"/>
              <p:cNvSpPr/>
              <p:nvPr/>
            </p:nvSpPr>
            <p:spPr>
              <a:xfrm>
                <a:off x="474562" y="1988840"/>
                <a:ext cx="9354447" cy="730841"/>
              </a:xfrm>
              <a:prstGeom prst="rect">
                <a:avLst/>
              </a:prstGeom>
            </p:spPr>
            <p:txBody>
              <a:bodyPr wrap="square">
                <a:spAutoFit/>
              </a:bodyPr>
              <a:lstStyle/>
              <a:p>
                <a:r>
                  <a:rPr lang="es-MX" sz="1900" b="1" dirty="0">
                    <a:latin typeface="+mn-lt"/>
                  </a:rPr>
                  <a:t>a) </a:t>
                </a:r>
                <a:r>
                  <a:rPr lang="es-MX" sz="1900" b="1" dirty="0" smtClean="0">
                    <a:latin typeface="+mn-lt"/>
                  </a:rPr>
                  <a:t>Utilizando </a:t>
                </a:r>
                <a:r>
                  <a:rPr lang="es-MX" sz="1900" b="1" dirty="0">
                    <a:latin typeface="+mn-lt"/>
                  </a:rPr>
                  <a:t>una W10” </a:t>
                </a:r>
                <a:r>
                  <a:rPr lang="es-MX" sz="1900" b="1" dirty="0" smtClean="0">
                    <a:latin typeface="+mn-lt"/>
                  </a:rPr>
                  <a:t>X </a:t>
                </a:r>
                <a:r>
                  <a:rPr lang="es-MX" sz="1900" b="1" dirty="0">
                    <a:latin typeface="+mn-lt"/>
                  </a:rPr>
                  <a:t>22 lb/ft de 15 pies de longitud (A = 6.49 plg2,</a:t>
                </a:r>
                <a:r>
                  <a:rPr lang="es-MX" sz="1900" b="1" dirty="0"/>
                  <a:t> </a:t>
                </a:r>
                <a14:m>
                  <m:oMath xmlns:m="http://schemas.openxmlformats.org/officeDocument/2006/math">
                    <m:sSub>
                      <m:sSubPr>
                        <m:ctrlPr>
                          <a:rPr lang="es-MX" sz="1900" b="1" i="1">
                            <a:latin typeface="Cambria Math" panose="02040503050406030204" pitchFamily="18" charset="0"/>
                          </a:rPr>
                        </m:ctrlPr>
                      </m:sSubPr>
                      <m:e>
                        <m:r>
                          <a:rPr lang="es-MX" sz="1900" b="1" i="1">
                            <a:latin typeface="Cambria Math" panose="02040503050406030204" pitchFamily="18" charset="0"/>
                          </a:rPr>
                          <m:t>𝒓</m:t>
                        </m:r>
                      </m:e>
                      <m:sub>
                        <m:r>
                          <a:rPr lang="es-MX" sz="1900" b="1" i="1" smtClean="0">
                            <a:latin typeface="Cambria Math" panose="02040503050406030204" pitchFamily="18" charset="0"/>
                          </a:rPr>
                          <m:t>𝒙</m:t>
                        </m:r>
                      </m:sub>
                    </m:sSub>
                  </m:oMath>
                </a14:m>
                <a:r>
                  <a:rPr lang="es-MX" sz="1900" b="1" dirty="0">
                    <a:latin typeface="+mn-lt"/>
                  </a:rPr>
                  <a:t>= 4.27 </a:t>
                </a:r>
                <a:r>
                  <a:rPr lang="es-MX" sz="1900" b="1" dirty="0" err="1">
                    <a:latin typeface="+mn-lt"/>
                  </a:rPr>
                  <a:t>plg</a:t>
                </a:r>
                <a:r>
                  <a:rPr lang="es-MX" sz="1900" b="1" dirty="0">
                    <a:latin typeface="+mn-lt"/>
                  </a:rPr>
                  <a:t>, </a:t>
                </a:r>
                <a14:m>
                  <m:oMath xmlns:m="http://schemas.openxmlformats.org/officeDocument/2006/math">
                    <m:sSub>
                      <m:sSubPr>
                        <m:ctrlPr>
                          <a:rPr lang="es-MX" sz="1900" b="1" i="1">
                            <a:latin typeface="Cambria Math" panose="02040503050406030204" pitchFamily="18" charset="0"/>
                          </a:rPr>
                        </m:ctrlPr>
                      </m:sSubPr>
                      <m:e>
                        <m:r>
                          <a:rPr lang="es-MX" sz="1900" b="1" i="1">
                            <a:latin typeface="Cambria Math" panose="02040503050406030204" pitchFamily="18" charset="0"/>
                          </a:rPr>
                          <m:t>𝒓</m:t>
                        </m:r>
                      </m:e>
                      <m:sub>
                        <m:r>
                          <a:rPr lang="es-MX" sz="1900" b="1" i="1">
                            <a:latin typeface="Cambria Math" panose="02040503050406030204" pitchFamily="18" charset="0"/>
                          </a:rPr>
                          <m:t>𝒚</m:t>
                        </m:r>
                      </m:sub>
                    </m:sSub>
                  </m:oMath>
                </a14:m>
                <a:r>
                  <a:rPr lang="es-MX" sz="1900" b="1" dirty="0">
                    <a:latin typeface="+mn-lt"/>
                  </a:rPr>
                  <a:t>= 1.33 </a:t>
                </a:r>
                <a:r>
                  <a:rPr lang="es-MX" sz="1900" b="1" dirty="0" err="1">
                    <a:latin typeface="+mn-lt"/>
                  </a:rPr>
                  <a:t>plg</a:t>
                </a:r>
                <a:r>
                  <a:rPr lang="es-MX" sz="1900" b="1" dirty="0">
                    <a:latin typeface="+mn-lt"/>
                  </a:rPr>
                  <a:t>) r mínimo = </a:t>
                </a:r>
                <a14:m>
                  <m:oMath xmlns:m="http://schemas.openxmlformats.org/officeDocument/2006/math">
                    <m:sSub>
                      <m:sSubPr>
                        <m:ctrlPr>
                          <a:rPr lang="es-MX" sz="1900" b="1" i="1" smtClean="0">
                            <a:latin typeface="Cambria Math" panose="02040503050406030204" pitchFamily="18" charset="0"/>
                          </a:rPr>
                        </m:ctrlPr>
                      </m:sSubPr>
                      <m:e>
                        <m:r>
                          <a:rPr lang="es-MX" sz="1900" b="1" i="1" smtClean="0">
                            <a:latin typeface="Cambria Math" panose="02040503050406030204" pitchFamily="18" charset="0"/>
                          </a:rPr>
                          <m:t>𝒓</m:t>
                        </m:r>
                      </m:e>
                      <m:sub>
                        <m:r>
                          <a:rPr lang="es-MX" sz="1900" b="1" i="1" smtClean="0">
                            <a:latin typeface="Cambria Math" panose="02040503050406030204" pitchFamily="18" charset="0"/>
                          </a:rPr>
                          <m:t>𝒚</m:t>
                        </m:r>
                      </m:sub>
                    </m:sSub>
                  </m:oMath>
                </a14:m>
                <a:r>
                  <a:rPr lang="es-MX" sz="1900" b="1" dirty="0">
                    <a:latin typeface="+mn-lt"/>
                  </a:rPr>
                  <a:t> = 1.33 </a:t>
                </a:r>
                <a:r>
                  <a:rPr lang="es-MX" sz="1900" b="1" dirty="0" err="1">
                    <a:latin typeface="+mn-lt"/>
                  </a:rPr>
                  <a:t>plg</a:t>
                </a:r>
                <a:endParaRPr lang="es-MX" sz="1900" b="1" dirty="0">
                  <a:latin typeface="+mn-lt"/>
                </a:endParaRPr>
              </a:p>
            </p:txBody>
          </p:sp>
        </mc:Choice>
        <mc:Fallback xmlns="">
          <p:sp>
            <p:nvSpPr>
              <p:cNvPr id="7" name="Rectángulo 6"/>
              <p:cNvSpPr>
                <a:spLocks noRot="1" noChangeAspect="1" noMove="1" noResize="1" noEditPoints="1" noAdjustHandles="1" noChangeArrowheads="1" noChangeShapeType="1" noTextEdit="1"/>
              </p:cNvSpPr>
              <p:nvPr/>
            </p:nvSpPr>
            <p:spPr>
              <a:xfrm>
                <a:off x="474562" y="1988840"/>
                <a:ext cx="9354447" cy="730841"/>
              </a:xfrm>
              <a:prstGeom prst="rect">
                <a:avLst/>
              </a:prstGeom>
              <a:blipFill>
                <a:blip r:embed="rId2"/>
                <a:stretch>
                  <a:fillRect l="-652" t="-3333" b="-10000"/>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8" name="CuadroTexto 7"/>
              <p:cNvSpPr txBox="1"/>
              <p:nvPr/>
            </p:nvSpPr>
            <p:spPr>
              <a:xfrm>
                <a:off x="3460873" y="2636912"/>
                <a:ext cx="3543149" cy="6082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s-MX" sz="1900" i="1" smtClean="0">
                              <a:latin typeface="Cambria Math" panose="02040503050406030204" pitchFamily="18" charset="0"/>
                            </a:rPr>
                          </m:ctrlPr>
                        </m:fPr>
                        <m:num>
                          <m:r>
                            <a:rPr lang="es-MX" sz="1900" b="0" i="1" smtClean="0">
                              <a:latin typeface="Cambria Math" panose="02040503050406030204" pitchFamily="18" charset="0"/>
                            </a:rPr>
                            <m:t>𝑙</m:t>
                          </m:r>
                        </m:num>
                        <m:den>
                          <m:r>
                            <a:rPr lang="es-MX" sz="1900" b="0" i="1" smtClean="0">
                              <a:latin typeface="Cambria Math" panose="02040503050406030204" pitchFamily="18" charset="0"/>
                            </a:rPr>
                            <m:t>𝑟</m:t>
                          </m:r>
                        </m:den>
                      </m:f>
                      <m:r>
                        <a:rPr lang="es-MX" sz="1900" b="0" i="1" smtClean="0">
                          <a:latin typeface="Cambria Math" panose="02040503050406030204" pitchFamily="18" charset="0"/>
                        </a:rPr>
                        <m:t>=</m:t>
                      </m:r>
                      <m:f>
                        <m:fPr>
                          <m:ctrlPr>
                            <a:rPr lang="es-MX" sz="1900" b="0" i="1" smtClean="0">
                              <a:latin typeface="Cambria Math" panose="02040503050406030204" pitchFamily="18" charset="0"/>
                            </a:rPr>
                          </m:ctrlPr>
                        </m:fPr>
                        <m:num>
                          <m:r>
                            <a:rPr lang="es-MX" sz="1900" b="0" i="1" smtClean="0">
                              <a:latin typeface="Cambria Math" panose="02040503050406030204" pitchFamily="18" charset="0"/>
                            </a:rPr>
                            <m:t>(12 </m:t>
                          </m:r>
                          <m:r>
                            <a:rPr lang="es-MX" sz="1900" b="0" i="1" smtClean="0">
                              <a:latin typeface="Cambria Math" panose="02040503050406030204" pitchFamily="18" charset="0"/>
                            </a:rPr>
                            <m:t>𝑝𝑙𝑔</m:t>
                          </m:r>
                          <m:r>
                            <a:rPr lang="es-MX" sz="1900" b="0" i="1" smtClean="0">
                              <a:latin typeface="Cambria Math" panose="02040503050406030204" pitchFamily="18" charset="0"/>
                            </a:rPr>
                            <m:t>/</m:t>
                          </m:r>
                          <m:r>
                            <a:rPr lang="es-MX" sz="1900" b="0" i="1" smtClean="0">
                              <a:latin typeface="Cambria Math" panose="02040503050406030204" pitchFamily="18" charset="0"/>
                            </a:rPr>
                            <m:t>𝑓𝑡</m:t>
                          </m:r>
                          <m:r>
                            <a:rPr lang="es-MX" sz="1900" b="0" i="1" smtClean="0">
                              <a:latin typeface="Cambria Math" panose="02040503050406030204" pitchFamily="18" charset="0"/>
                            </a:rPr>
                            <m:t>)(15 </m:t>
                          </m:r>
                          <m:r>
                            <a:rPr lang="es-MX" sz="1900" b="0" i="1" smtClean="0">
                              <a:latin typeface="Cambria Math" panose="02040503050406030204" pitchFamily="18" charset="0"/>
                            </a:rPr>
                            <m:t>𝑓𝑡</m:t>
                          </m:r>
                          <m:r>
                            <a:rPr lang="es-MX" sz="1900" b="0" i="1" smtClean="0">
                              <a:latin typeface="Cambria Math" panose="02040503050406030204" pitchFamily="18" charset="0"/>
                            </a:rPr>
                            <m:t>)</m:t>
                          </m:r>
                        </m:num>
                        <m:den>
                          <m:r>
                            <a:rPr lang="es-MX" sz="1900" b="0" i="1" smtClean="0">
                              <a:latin typeface="Cambria Math" panose="02040503050406030204" pitchFamily="18" charset="0"/>
                            </a:rPr>
                            <m:t>1.33 </m:t>
                          </m:r>
                          <m:r>
                            <a:rPr lang="es-MX" sz="1900" b="0" i="1" smtClean="0">
                              <a:latin typeface="Cambria Math" panose="02040503050406030204" pitchFamily="18" charset="0"/>
                            </a:rPr>
                            <m:t>𝑝𝑙𝑔</m:t>
                          </m:r>
                        </m:den>
                      </m:f>
                      <m:r>
                        <a:rPr lang="es-MX" sz="1900" b="0" i="1" smtClean="0">
                          <a:latin typeface="Cambria Math" panose="02040503050406030204" pitchFamily="18" charset="0"/>
                        </a:rPr>
                        <m:t>=135.34</m:t>
                      </m:r>
                    </m:oMath>
                  </m:oMathPara>
                </a14:m>
                <a:endParaRPr lang="es-MX" sz="1900" dirty="0">
                  <a:latin typeface="+mn-lt"/>
                </a:endParaRPr>
              </a:p>
            </p:txBody>
          </p:sp>
        </mc:Choice>
        <mc:Fallback xmlns="">
          <p:sp>
            <p:nvSpPr>
              <p:cNvPr id="8" name="CuadroTexto 7"/>
              <p:cNvSpPr txBox="1">
                <a:spLocks noRot="1" noChangeAspect="1" noMove="1" noResize="1" noEditPoints="1" noAdjustHandles="1" noChangeArrowheads="1" noChangeShapeType="1" noTextEdit="1"/>
              </p:cNvSpPr>
              <p:nvPr/>
            </p:nvSpPr>
            <p:spPr>
              <a:xfrm>
                <a:off x="3460873" y="2636912"/>
                <a:ext cx="3543149" cy="608243"/>
              </a:xfrm>
              <a:prstGeom prst="rect">
                <a:avLst/>
              </a:prstGeom>
              <a:blipFill>
                <a:blip r:embed="rId3"/>
                <a:stretch>
                  <a:fillRect b="-1010"/>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1" name="CuadroTexto 10"/>
              <p:cNvSpPr txBox="1"/>
              <p:nvPr/>
            </p:nvSpPr>
            <p:spPr>
              <a:xfrm>
                <a:off x="474561" y="3473415"/>
                <a:ext cx="4025853" cy="384721"/>
              </a:xfrm>
              <a:prstGeom prst="rect">
                <a:avLst/>
              </a:prstGeom>
              <a:noFill/>
            </p:spPr>
            <p:txBody>
              <a:bodyPr wrap="square" rtlCol="0">
                <a:spAutoFit/>
              </a:bodyPr>
              <a:lstStyle/>
              <a:p>
                <a:r>
                  <a:rPr lang="es-MX" sz="1900" b="1" dirty="0">
                    <a:latin typeface="+mn-lt"/>
                  </a:rPr>
                  <a:t>Esfuerzo elástico o de pandeo </a:t>
                </a:r>
                <a14:m>
                  <m:oMath xmlns:m="http://schemas.openxmlformats.org/officeDocument/2006/math">
                    <m:sSub>
                      <m:sSubPr>
                        <m:ctrlPr>
                          <a:rPr lang="es-MX" sz="1900" b="1" i="1">
                            <a:latin typeface="Cambria Math" panose="02040503050406030204" pitchFamily="18" charset="0"/>
                          </a:rPr>
                        </m:ctrlPr>
                      </m:sSubPr>
                      <m:e>
                        <m:r>
                          <a:rPr lang="es-MX" sz="1900" b="1" i="1" smtClean="0">
                            <a:latin typeface="Cambria Math" panose="02040503050406030204" pitchFamily="18" charset="0"/>
                          </a:rPr>
                          <m:t>𝑭</m:t>
                        </m:r>
                      </m:e>
                      <m:sub>
                        <m:r>
                          <a:rPr lang="es-MX" sz="1900" b="1" i="1" smtClean="0">
                            <a:latin typeface="Cambria Math" panose="02040503050406030204" pitchFamily="18" charset="0"/>
                          </a:rPr>
                          <m:t>𝒆</m:t>
                        </m:r>
                      </m:sub>
                    </m:sSub>
                  </m:oMath>
                </a14:m>
                <a:r>
                  <a:rPr lang="es-MX" b="1" dirty="0">
                    <a:latin typeface="+mn-lt"/>
                  </a:rPr>
                  <a:t> </a:t>
                </a:r>
              </a:p>
            </p:txBody>
          </p:sp>
        </mc:Choice>
        <mc:Fallback xmlns="">
          <p:sp>
            <p:nvSpPr>
              <p:cNvPr id="11" name="CuadroTexto 10"/>
              <p:cNvSpPr txBox="1">
                <a:spLocks noRot="1" noChangeAspect="1" noMove="1" noResize="1" noEditPoints="1" noAdjustHandles="1" noChangeArrowheads="1" noChangeShapeType="1" noTextEdit="1"/>
              </p:cNvSpPr>
              <p:nvPr/>
            </p:nvSpPr>
            <p:spPr>
              <a:xfrm>
                <a:off x="474561" y="3473415"/>
                <a:ext cx="4025853" cy="384721"/>
              </a:xfrm>
              <a:prstGeom prst="rect">
                <a:avLst/>
              </a:prstGeom>
              <a:blipFill>
                <a:blip r:embed="rId4"/>
                <a:stretch>
                  <a:fillRect l="-1515" t="-7937" b="-26984"/>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474562" y="3897928"/>
                <a:ext cx="9354447" cy="100578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MX" sz="1900" b="1" i="1" smtClean="0">
                              <a:latin typeface="Cambria Math" panose="02040503050406030204" pitchFamily="18" charset="0"/>
                            </a:rPr>
                          </m:ctrlPr>
                        </m:sSubPr>
                        <m:e>
                          <m:r>
                            <a:rPr lang="es-MX" sz="1900" b="1" i="1">
                              <a:latin typeface="Cambria Math" panose="02040503050406030204" pitchFamily="18" charset="0"/>
                            </a:rPr>
                            <m:t>𝑭</m:t>
                          </m:r>
                        </m:e>
                        <m:sub>
                          <m:r>
                            <a:rPr lang="es-MX" sz="1900" b="1" i="1">
                              <a:latin typeface="Cambria Math" panose="02040503050406030204" pitchFamily="18" charset="0"/>
                            </a:rPr>
                            <m:t>𝒆</m:t>
                          </m:r>
                        </m:sub>
                      </m:sSub>
                      <m:r>
                        <a:rPr lang="es-MX" sz="1900" b="1" i="1" smtClean="0">
                          <a:latin typeface="Cambria Math" panose="02040503050406030204" pitchFamily="18" charset="0"/>
                        </a:rPr>
                        <m:t>=</m:t>
                      </m:r>
                      <m:f>
                        <m:fPr>
                          <m:ctrlPr>
                            <a:rPr lang="es-MX" sz="1900" b="1" i="1" smtClean="0">
                              <a:latin typeface="Cambria Math" panose="02040503050406030204" pitchFamily="18" charset="0"/>
                            </a:rPr>
                          </m:ctrlPr>
                        </m:fPr>
                        <m:num>
                          <m:r>
                            <a:rPr lang="es-MX" sz="1900" b="1" i="1" smtClean="0">
                              <a:latin typeface="Cambria Math" panose="02040503050406030204" pitchFamily="18" charset="0"/>
                            </a:rPr>
                            <m:t>(</m:t>
                          </m:r>
                          <m:sSup>
                            <m:sSupPr>
                              <m:ctrlPr>
                                <a:rPr lang="es-MX" sz="1900" b="1" i="1" smtClean="0">
                                  <a:latin typeface="Cambria Math" panose="02040503050406030204" pitchFamily="18" charset="0"/>
                                </a:rPr>
                              </m:ctrlPr>
                            </m:sSupPr>
                            <m:e>
                              <m:r>
                                <a:rPr lang="es-MX" sz="1900" b="1" i="1" smtClean="0">
                                  <a:latin typeface="Cambria Math" panose="02040503050406030204" pitchFamily="18" charset="0"/>
                                  <a:ea typeface="Cambria Math" panose="02040503050406030204" pitchFamily="18" charset="0"/>
                                </a:rPr>
                                <m:t>𝝅</m:t>
                              </m:r>
                            </m:e>
                            <m:sup>
                              <m:r>
                                <a:rPr lang="es-MX" sz="1900" b="1" i="1" smtClean="0">
                                  <a:latin typeface="Cambria Math" panose="02040503050406030204" pitchFamily="18" charset="0"/>
                                </a:rPr>
                                <m:t>𝟐</m:t>
                              </m:r>
                            </m:sup>
                          </m:sSup>
                          <m:r>
                            <a:rPr lang="es-MX" sz="1900" b="1" i="1" smtClean="0">
                              <a:latin typeface="Cambria Math" panose="02040503050406030204" pitchFamily="18" charset="0"/>
                            </a:rPr>
                            <m:t>)(</m:t>
                          </m:r>
                          <m:f>
                            <m:fPr>
                              <m:ctrlPr>
                                <a:rPr lang="es-MX" sz="1900" b="1" i="1" smtClean="0">
                                  <a:latin typeface="Cambria Math" panose="02040503050406030204" pitchFamily="18" charset="0"/>
                                </a:rPr>
                              </m:ctrlPr>
                            </m:fPr>
                            <m:num>
                              <m:r>
                                <a:rPr lang="es-MX" sz="1900" b="1" i="1" smtClean="0">
                                  <a:latin typeface="Cambria Math" panose="02040503050406030204" pitchFamily="18" charset="0"/>
                                </a:rPr>
                                <m:t>𝟐𝟗</m:t>
                              </m:r>
                              <m:r>
                                <a:rPr lang="es-MX" sz="1900" b="1" i="1" smtClean="0">
                                  <a:latin typeface="Cambria Math" panose="02040503050406030204" pitchFamily="18" charset="0"/>
                                </a:rPr>
                                <m:t>𝒙</m:t>
                              </m:r>
                              <m:sSup>
                                <m:sSupPr>
                                  <m:ctrlPr>
                                    <a:rPr lang="es-MX" sz="1900" b="1" i="1" smtClean="0">
                                      <a:latin typeface="Cambria Math" panose="02040503050406030204" pitchFamily="18" charset="0"/>
                                    </a:rPr>
                                  </m:ctrlPr>
                                </m:sSupPr>
                                <m:e>
                                  <m:r>
                                    <a:rPr lang="es-MX" sz="1900" b="1" i="1" smtClean="0">
                                      <a:latin typeface="Cambria Math" panose="02040503050406030204" pitchFamily="18" charset="0"/>
                                    </a:rPr>
                                    <m:t>𝟏𝟎</m:t>
                                  </m:r>
                                </m:e>
                                <m:sup>
                                  <m:r>
                                    <a:rPr lang="es-MX" sz="1900" b="1" i="1" smtClean="0">
                                      <a:latin typeface="Cambria Math" panose="02040503050406030204" pitchFamily="18" charset="0"/>
                                    </a:rPr>
                                    <m:t>𝟑</m:t>
                                  </m:r>
                                </m:sup>
                              </m:sSup>
                              <m:r>
                                <a:rPr lang="es-MX" sz="1900" b="1" i="1" smtClean="0">
                                  <a:latin typeface="Cambria Math" panose="02040503050406030204" pitchFamily="18" charset="0"/>
                                </a:rPr>
                                <m:t>𝒌𝒍𝒃</m:t>
                              </m:r>
                            </m:num>
                            <m:den>
                              <m:sSup>
                                <m:sSupPr>
                                  <m:ctrlPr>
                                    <a:rPr lang="es-MX" sz="1900" b="1" i="1" smtClean="0">
                                      <a:latin typeface="Cambria Math" panose="02040503050406030204" pitchFamily="18" charset="0"/>
                                    </a:rPr>
                                  </m:ctrlPr>
                                </m:sSupPr>
                                <m:e>
                                  <m:r>
                                    <a:rPr lang="es-MX" sz="1900" b="1" i="1" smtClean="0">
                                      <a:latin typeface="Cambria Math" panose="02040503050406030204" pitchFamily="18" charset="0"/>
                                    </a:rPr>
                                    <m:t>𝒑𝒍𝒈</m:t>
                                  </m:r>
                                </m:e>
                                <m:sup>
                                  <m:r>
                                    <a:rPr lang="es-MX" sz="1900" b="1" i="1" smtClean="0">
                                      <a:latin typeface="Cambria Math" panose="02040503050406030204" pitchFamily="18" charset="0"/>
                                    </a:rPr>
                                    <m:t>𝟐</m:t>
                                  </m:r>
                                </m:sup>
                              </m:sSup>
                            </m:den>
                          </m:f>
                          <m:r>
                            <a:rPr lang="es-MX" sz="1900" b="1" i="1" smtClean="0">
                              <a:latin typeface="Cambria Math" panose="02040503050406030204" pitchFamily="18" charset="0"/>
                            </a:rPr>
                            <m:t>)</m:t>
                          </m:r>
                        </m:num>
                        <m:den>
                          <m:sSup>
                            <m:sSupPr>
                              <m:ctrlPr>
                                <a:rPr lang="es-MX" sz="1900" b="1" i="1" smtClean="0">
                                  <a:latin typeface="Cambria Math" panose="02040503050406030204" pitchFamily="18" charset="0"/>
                                </a:rPr>
                              </m:ctrlPr>
                            </m:sSupPr>
                            <m:e>
                              <m:r>
                                <a:rPr lang="es-MX" sz="1900" b="1" i="1" smtClean="0">
                                  <a:latin typeface="Cambria Math" panose="02040503050406030204" pitchFamily="18" charset="0"/>
                                </a:rPr>
                                <m:t>(</m:t>
                              </m:r>
                              <m:r>
                                <a:rPr lang="es-MX" sz="1900" b="1" i="1" smtClean="0">
                                  <a:latin typeface="Cambria Math" panose="02040503050406030204" pitchFamily="18" charset="0"/>
                                </a:rPr>
                                <m:t>𝟏𝟑𝟓</m:t>
                              </m:r>
                              <m:r>
                                <a:rPr lang="es-MX" sz="1900" b="1" i="1" smtClean="0">
                                  <a:latin typeface="Cambria Math" panose="02040503050406030204" pitchFamily="18" charset="0"/>
                                </a:rPr>
                                <m:t>.</m:t>
                              </m:r>
                              <m:r>
                                <a:rPr lang="es-MX" sz="1900" b="1" i="1" smtClean="0">
                                  <a:latin typeface="Cambria Math" panose="02040503050406030204" pitchFamily="18" charset="0"/>
                                </a:rPr>
                                <m:t>𝟑𝟒</m:t>
                              </m:r>
                              <m:r>
                                <a:rPr lang="es-MX" sz="1900" b="1" i="1" smtClean="0">
                                  <a:latin typeface="Cambria Math" panose="02040503050406030204" pitchFamily="18" charset="0"/>
                                </a:rPr>
                                <m:t>)</m:t>
                              </m:r>
                            </m:e>
                            <m:sup>
                              <m:r>
                                <a:rPr lang="es-MX" sz="1900" b="1" i="1" smtClean="0">
                                  <a:latin typeface="Cambria Math" panose="02040503050406030204" pitchFamily="18" charset="0"/>
                                </a:rPr>
                                <m:t>𝟐</m:t>
                              </m:r>
                            </m:sup>
                          </m:sSup>
                        </m:den>
                      </m:f>
                      <m:r>
                        <a:rPr lang="es-MX" sz="1900" b="1" i="1" smtClean="0">
                          <a:latin typeface="Cambria Math" panose="02040503050406030204" pitchFamily="18" charset="0"/>
                        </a:rPr>
                        <m:t>=</m:t>
                      </m:r>
                      <m:r>
                        <a:rPr lang="es-MX" sz="1900" b="1" i="1" smtClean="0">
                          <a:latin typeface="Cambria Math" panose="02040503050406030204" pitchFamily="18" charset="0"/>
                        </a:rPr>
                        <m:t>𝟏𝟓</m:t>
                      </m:r>
                      <m:r>
                        <a:rPr lang="es-MX" sz="1900" b="1" i="1" smtClean="0">
                          <a:latin typeface="Cambria Math" panose="02040503050406030204" pitchFamily="18" charset="0"/>
                        </a:rPr>
                        <m:t>.</m:t>
                      </m:r>
                      <m:r>
                        <a:rPr lang="es-MX" sz="1900" b="1" i="1" smtClean="0">
                          <a:latin typeface="Cambria Math" panose="02040503050406030204" pitchFamily="18" charset="0"/>
                        </a:rPr>
                        <m:t>𝟔𝟑</m:t>
                      </m:r>
                      <m:f>
                        <m:fPr>
                          <m:ctrlPr>
                            <a:rPr lang="es-MX" sz="1900" b="1" i="1" smtClean="0">
                              <a:latin typeface="Cambria Math" panose="02040503050406030204" pitchFamily="18" charset="0"/>
                            </a:rPr>
                          </m:ctrlPr>
                        </m:fPr>
                        <m:num>
                          <m:r>
                            <a:rPr lang="es-MX" sz="1900" b="1" i="1" smtClean="0">
                              <a:latin typeface="Cambria Math" panose="02040503050406030204" pitchFamily="18" charset="0"/>
                            </a:rPr>
                            <m:t>𝒌𝒍𝒃</m:t>
                          </m:r>
                        </m:num>
                        <m:den>
                          <m:sSup>
                            <m:sSupPr>
                              <m:ctrlPr>
                                <a:rPr lang="es-MX" sz="1900" b="1" i="1" smtClean="0">
                                  <a:latin typeface="Cambria Math" panose="02040503050406030204" pitchFamily="18" charset="0"/>
                                </a:rPr>
                              </m:ctrlPr>
                            </m:sSupPr>
                            <m:e>
                              <m:r>
                                <a:rPr lang="es-MX" sz="1900" b="1" i="1" smtClean="0">
                                  <a:latin typeface="Cambria Math" panose="02040503050406030204" pitchFamily="18" charset="0"/>
                                </a:rPr>
                                <m:t>𝒑𝒍𝒈</m:t>
                              </m:r>
                            </m:e>
                            <m:sup>
                              <m:r>
                                <a:rPr lang="es-MX" sz="1900" b="1" i="1" smtClean="0">
                                  <a:latin typeface="Cambria Math" panose="02040503050406030204" pitchFamily="18" charset="0"/>
                                </a:rPr>
                                <m:t>𝟐</m:t>
                              </m:r>
                            </m:sup>
                          </m:sSup>
                        </m:den>
                      </m:f>
                      <m:r>
                        <a:rPr lang="es-MX" sz="1900" b="1" i="1" smtClean="0">
                          <a:latin typeface="Cambria Math" panose="02040503050406030204" pitchFamily="18" charset="0"/>
                        </a:rPr>
                        <m:t>&lt;</m:t>
                      </m:r>
                      <m:r>
                        <a:rPr lang="es-MX" sz="1900" b="1" i="1" smtClean="0">
                          <a:latin typeface="Cambria Math" panose="02040503050406030204" pitchFamily="18" charset="0"/>
                        </a:rPr>
                        <m:t>𝟑𝟔</m:t>
                      </m:r>
                      <m:f>
                        <m:fPr>
                          <m:ctrlPr>
                            <a:rPr lang="es-MX" sz="1900" b="1" i="1">
                              <a:latin typeface="Cambria Math" panose="02040503050406030204" pitchFamily="18" charset="0"/>
                            </a:rPr>
                          </m:ctrlPr>
                        </m:fPr>
                        <m:num>
                          <m:r>
                            <a:rPr lang="es-MX" sz="1900" b="1" i="1">
                              <a:latin typeface="Cambria Math" panose="02040503050406030204" pitchFamily="18" charset="0"/>
                            </a:rPr>
                            <m:t>𝒌𝒍𝒃</m:t>
                          </m:r>
                        </m:num>
                        <m:den>
                          <m:sSup>
                            <m:sSupPr>
                              <m:ctrlPr>
                                <a:rPr lang="es-MX" sz="1900" b="1" i="1">
                                  <a:latin typeface="Cambria Math" panose="02040503050406030204" pitchFamily="18" charset="0"/>
                                </a:rPr>
                              </m:ctrlPr>
                            </m:sSupPr>
                            <m:e>
                              <m:r>
                                <a:rPr lang="es-MX" sz="1900" b="1" i="1">
                                  <a:latin typeface="Cambria Math" panose="02040503050406030204" pitchFamily="18" charset="0"/>
                                </a:rPr>
                                <m:t>𝒑𝒍𝒈</m:t>
                              </m:r>
                            </m:e>
                            <m:sup>
                              <m:r>
                                <a:rPr lang="es-MX" sz="1900" b="1" i="1">
                                  <a:latin typeface="Cambria Math" panose="02040503050406030204" pitchFamily="18" charset="0"/>
                                </a:rPr>
                                <m:t>𝟐</m:t>
                              </m:r>
                            </m:sup>
                          </m:sSup>
                        </m:den>
                      </m:f>
                    </m:oMath>
                  </m:oMathPara>
                </a14:m>
                <a:endParaRPr lang="es-MX" sz="1900" dirty="0">
                  <a:latin typeface="+mn-lt"/>
                </a:endParaRPr>
              </a:p>
            </p:txBody>
          </p:sp>
        </mc:Choice>
        <mc:Fallback xmlns="">
          <p:sp>
            <p:nvSpPr>
              <p:cNvPr id="12" name="Rectángulo 11"/>
              <p:cNvSpPr>
                <a:spLocks noRot="1" noChangeAspect="1" noMove="1" noResize="1" noEditPoints="1" noAdjustHandles="1" noChangeArrowheads="1" noChangeShapeType="1" noTextEdit="1"/>
              </p:cNvSpPr>
              <p:nvPr/>
            </p:nvSpPr>
            <p:spPr>
              <a:xfrm>
                <a:off x="474562" y="3897928"/>
                <a:ext cx="9354447" cy="1005788"/>
              </a:xfrm>
              <a:prstGeom prst="rect">
                <a:avLst/>
              </a:prstGeom>
              <a:blipFill>
                <a:blip r:embed="rId5"/>
                <a:stretch>
                  <a:fillRect/>
                </a:stretch>
              </a:blipFill>
            </p:spPr>
            <p:txBody>
              <a:bodyPr/>
              <a:lstStyle/>
              <a:p>
                <a:r>
                  <a:rPr lang="es-MX">
                    <a:noFill/>
                  </a:rPr>
                  <a:t> </a:t>
                </a:r>
              </a:p>
            </p:txBody>
          </p:sp>
        </mc:Fallback>
      </mc:AlternateContent>
      <p:sp>
        <p:nvSpPr>
          <p:cNvPr id="13" name="CuadroTexto 12"/>
          <p:cNvSpPr txBox="1"/>
          <p:nvPr/>
        </p:nvSpPr>
        <p:spPr>
          <a:xfrm>
            <a:off x="7742473" y="4209103"/>
            <a:ext cx="1724800" cy="677108"/>
          </a:xfrm>
          <a:prstGeom prst="rect">
            <a:avLst/>
          </a:prstGeom>
          <a:noFill/>
        </p:spPr>
        <p:txBody>
          <a:bodyPr wrap="square" rtlCol="0">
            <a:spAutoFit/>
          </a:bodyPr>
          <a:lstStyle/>
          <a:p>
            <a:r>
              <a:rPr lang="es-MX" sz="1900" b="1" dirty="0">
                <a:solidFill>
                  <a:srgbClr val="FF0000"/>
                </a:solidFill>
                <a:latin typeface="+mn-lt"/>
              </a:rPr>
              <a:t>OK columna en rango elástico</a:t>
            </a:r>
          </a:p>
        </p:txBody>
      </p:sp>
      <mc:AlternateContent xmlns:mc="http://schemas.openxmlformats.org/markup-compatibility/2006" xmlns:a14="http://schemas.microsoft.com/office/drawing/2010/main">
        <mc:Choice Requires="a14">
          <p:sp>
            <p:nvSpPr>
              <p:cNvPr id="2" name="Rectángulo 1"/>
              <p:cNvSpPr/>
              <p:nvPr/>
            </p:nvSpPr>
            <p:spPr>
              <a:xfrm>
                <a:off x="474561" y="4986629"/>
                <a:ext cx="9354447" cy="683777"/>
              </a:xfrm>
              <a:prstGeom prst="rect">
                <a:avLst/>
              </a:prstGeom>
            </p:spPr>
            <p:txBody>
              <a:bodyPr wrap="square">
                <a:spAutoFit/>
              </a:bodyPr>
              <a:lstStyle/>
              <a:p>
                <a:pPr algn="just"/>
                <a:r>
                  <a:rPr lang="es-MX" sz="1900" b="1" dirty="0">
                    <a:latin typeface="+mn-lt"/>
                  </a:rPr>
                  <a:t>Carga elástica o de pandeo = (15.63 </a:t>
                </a:r>
                <a:r>
                  <a:rPr lang="es-MX" sz="1900" b="1" dirty="0" err="1">
                    <a:latin typeface="+mn-lt"/>
                  </a:rPr>
                  <a:t>klb</a:t>
                </a:r>
                <a:r>
                  <a:rPr lang="es-MX" sz="1900" b="1" dirty="0">
                    <a:latin typeface="+mn-lt"/>
                  </a:rPr>
                  <a:t>/</a:t>
                </a:r>
                <a14:m>
                  <m:oMath xmlns:m="http://schemas.openxmlformats.org/officeDocument/2006/math">
                    <m:sSup>
                      <m:sSupPr>
                        <m:ctrlPr>
                          <a:rPr lang="es-MX" sz="1900" b="1" i="1">
                            <a:latin typeface="Cambria Math" panose="02040503050406030204" pitchFamily="18" charset="0"/>
                          </a:rPr>
                        </m:ctrlPr>
                      </m:sSupPr>
                      <m:e>
                        <m:r>
                          <a:rPr lang="es-MX" sz="1900" b="1" i="1">
                            <a:latin typeface="Cambria Math" panose="02040503050406030204" pitchFamily="18" charset="0"/>
                          </a:rPr>
                          <m:t>𝒑𝒍𝒈</m:t>
                        </m:r>
                      </m:e>
                      <m:sup>
                        <m:r>
                          <a:rPr lang="es-MX" sz="1900" b="1" i="1">
                            <a:latin typeface="Cambria Math" panose="02040503050406030204" pitchFamily="18" charset="0"/>
                          </a:rPr>
                          <m:t>𝟐</m:t>
                        </m:r>
                      </m:sup>
                    </m:sSup>
                  </m:oMath>
                </a14:m>
                <a:r>
                  <a:rPr lang="es-MX" sz="1900" b="1" dirty="0">
                    <a:latin typeface="+mn-lt"/>
                  </a:rPr>
                  <a:t>)(6.49 </a:t>
                </a:r>
                <a14:m>
                  <m:oMath xmlns:m="http://schemas.openxmlformats.org/officeDocument/2006/math">
                    <m:sSup>
                      <m:sSupPr>
                        <m:ctrlPr>
                          <a:rPr lang="es-MX" sz="1900" b="1" i="1">
                            <a:latin typeface="Cambria Math" panose="02040503050406030204" pitchFamily="18" charset="0"/>
                          </a:rPr>
                        </m:ctrlPr>
                      </m:sSupPr>
                      <m:e>
                        <m:r>
                          <a:rPr lang="es-MX" sz="1900" b="1" i="1">
                            <a:latin typeface="Cambria Math" panose="02040503050406030204" pitchFamily="18" charset="0"/>
                          </a:rPr>
                          <m:t>𝒑𝒍𝒈</m:t>
                        </m:r>
                      </m:e>
                      <m:sup>
                        <m:r>
                          <a:rPr lang="es-MX" sz="1900" b="1" i="1">
                            <a:latin typeface="Cambria Math" panose="02040503050406030204" pitchFamily="18" charset="0"/>
                          </a:rPr>
                          <m:t>𝟐</m:t>
                        </m:r>
                      </m:sup>
                    </m:sSup>
                  </m:oMath>
                </a14:m>
                <a:r>
                  <a:rPr lang="es-MX" sz="1900" b="1" dirty="0">
                    <a:latin typeface="+mn-lt"/>
                  </a:rPr>
                  <a:t>) = </a:t>
                </a:r>
                <a:r>
                  <a:rPr lang="es-MX" sz="1900" b="1" dirty="0">
                    <a:effectLst>
                      <a:outerShdw blurRad="38100" dist="38100" dir="2700000" algn="tl">
                        <a:srgbClr val="000000">
                          <a:alpha val="43137"/>
                        </a:srgbClr>
                      </a:outerShdw>
                    </a:effectLst>
                    <a:latin typeface="+mn-lt"/>
                  </a:rPr>
                  <a:t>101.4 k (esfuerzo que soporta la columna) </a:t>
                </a:r>
              </a:p>
            </p:txBody>
          </p:sp>
        </mc:Choice>
        <mc:Fallback xmlns="">
          <p:sp>
            <p:nvSpPr>
              <p:cNvPr id="2" name="Rectángulo 1"/>
              <p:cNvSpPr>
                <a:spLocks noRot="1" noChangeAspect="1" noMove="1" noResize="1" noEditPoints="1" noAdjustHandles="1" noChangeArrowheads="1" noChangeShapeType="1" noTextEdit="1"/>
              </p:cNvSpPr>
              <p:nvPr/>
            </p:nvSpPr>
            <p:spPr>
              <a:xfrm>
                <a:off x="474561" y="4986629"/>
                <a:ext cx="9354447" cy="683777"/>
              </a:xfrm>
              <a:prstGeom prst="rect">
                <a:avLst/>
              </a:prstGeom>
              <a:blipFill>
                <a:blip r:embed="rId6"/>
                <a:stretch>
                  <a:fillRect l="-652" t="-4464" r="-913" b="-18750"/>
                </a:stretch>
              </a:blipFill>
            </p:spPr>
            <p:txBody>
              <a:bodyPr/>
              <a:lstStyle/>
              <a:p>
                <a:r>
                  <a:rPr lang="es-MX">
                    <a:noFill/>
                  </a:rPr>
                  <a:t> </a:t>
                </a:r>
              </a:p>
            </p:txBody>
          </p:sp>
        </mc:Fallback>
      </mc:AlternateContent>
      <p:sp>
        <p:nvSpPr>
          <p:cNvPr id="4" name="Marcador de pie de página 3">
            <a:extLst>
              <a:ext uri="{FF2B5EF4-FFF2-40B4-BE49-F238E27FC236}">
                <a16:creationId xmlns:a16="http://schemas.microsoft.com/office/drawing/2014/main" id="{98B80F81-28A9-4FEC-B281-28008EC3D313}"/>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6" name="Marcador de número de diapositiva 5">
            <a:extLst>
              <a:ext uri="{FF2B5EF4-FFF2-40B4-BE49-F238E27FC236}">
                <a16:creationId xmlns:a16="http://schemas.microsoft.com/office/drawing/2014/main" id="{B2D444C3-14E5-433E-ACE8-7A126AC85DC9}"/>
              </a:ext>
            </a:extLst>
          </p:cNvPr>
          <p:cNvSpPr>
            <a:spLocks noGrp="1"/>
          </p:cNvSpPr>
          <p:nvPr>
            <p:ph type="sldNum" sz="quarter" idx="12"/>
          </p:nvPr>
        </p:nvSpPr>
        <p:spPr/>
        <p:txBody>
          <a:bodyPr/>
          <a:lstStyle/>
          <a:p>
            <a:fld id="{A20D5B2E-A39C-4A67-9A03-2664C49F1C64}" type="slidenum">
              <a:rPr lang="es-MX" smtClean="0"/>
              <a:pPr/>
              <a:t>112</a:t>
            </a:fld>
            <a:r>
              <a:rPr lang="es-MX"/>
              <a:t>/150</a:t>
            </a:r>
            <a:endParaRPr lang="es-MX" dirty="0"/>
          </a:p>
        </p:txBody>
      </p:sp>
    </p:spTree>
    <p:extLst>
      <p:ext uri="{BB962C8B-B14F-4D97-AF65-F5344CB8AC3E}">
        <p14:creationId xmlns:p14="http://schemas.microsoft.com/office/powerpoint/2010/main" val="370447503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 1</a:t>
            </a:r>
          </a:p>
        </p:txBody>
      </p:sp>
      <p:sp>
        <p:nvSpPr>
          <p:cNvPr id="9"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2</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2.3 LONGITUD EFECTIVA DE PANDEO</a:t>
            </a:r>
          </a:p>
        </p:txBody>
      </p:sp>
      <p:sp>
        <p:nvSpPr>
          <p:cNvPr id="7" name="Rectángulo 6"/>
          <p:cNvSpPr/>
          <p:nvPr/>
        </p:nvSpPr>
        <p:spPr>
          <a:xfrm>
            <a:off x="474562" y="1988840"/>
            <a:ext cx="9354447" cy="384721"/>
          </a:xfrm>
          <a:prstGeom prst="rect">
            <a:avLst/>
          </a:prstGeom>
        </p:spPr>
        <p:txBody>
          <a:bodyPr wrap="square">
            <a:spAutoFit/>
          </a:bodyPr>
          <a:lstStyle/>
          <a:p>
            <a:r>
              <a:rPr lang="es-MX" sz="1900" b="1" dirty="0">
                <a:latin typeface="+mn-lt"/>
              </a:rPr>
              <a:t>b) Usando una W10</a:t>
            </a:r>
            <a:r>
              <a:rPr lang="es-MX" sz="1900" b="1" dirty="0" smtClean="0">
                <a:latin typeface="+mn-lt"/>
              </a:rPr>
              <a:t>” X 22 </a:t>
            </a:r>
            <a:r>
              <a:rPr lang="es-MX" sz="1900" b="1" dirty="0">
                <a:latin typeface="+mn-lt"/>
              </a:rPr>
              <a:t>lb/ft de 8 pies de longitud</a:t>
            </a:r>
          </a:p>
        </p:txBody>
      </p:sp>
      <mc:AlternateContent xmlns:mc="http://schemas.openxmlformats.org/markup-compatibility/2006" xmlns:a14="http://schemas.microsoft.com/office/drawing/2010/main">
        <mc:Choice Requires="a14">
          <p:sp>
            <p:nvSpPr>
              <p:cNvPr id="8" name="CuadroTexto 7"/>
              <p:cNvSpPr txBox="1"/>
              <p:nvPr/>
            </p:nvSpPr>
            <p:spPr>
              <a:xfrm>
                <a:off x="3460873" y="2420888"/>
                <a:ext cx="3273845" cy="6082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s-MX" sz="1900" i="1" smtClean="0">
                              <a:latin typeface="Cambria Math" panose="02040503050406030204" pitchFamily="18" charset="0"/>
                            </a:rPr>
                          </m:ctrlPr>
                        </m:fPr>
                        <m:num>
                          <m:r>
                            <a:rPr lang="es-MX" sz="1900" b="0" i="1" smtClean="0">
                              <a:latin typeface="Cambria Math" panose="02040503050406030204" pitchFamily="18" charset="0"/>
                            </a:rPr>
                            <m:t>𝑙</m:t>
                          </m:r>
                        </m:num>
                        <m:den>
                          <m:r>
                            <a:rPr lang="es-MX" sz="1900" b="0" i="1" smtClean="0">
                              <a:latin typeface="Cambria Math" panose="02040503050406030204" pitchFamily="18" charset="0"/>
                            </a:rPr>
                            <m:t>𝑟</m:t>
                          </m:r>
                        </m:den>
                      </m:f>
                      <m:r>
                        <a:rPr lang="es-MX" sz="1900" b="0" i="1" smtClean="0">
                          <a:latin typeface="Cambria Math" panose="02040503050406030204" pitchFamily="18" charset="0"/>
                        </a:rPr>
                        <m:t>=</m:t>
                      </m:r>
                      <m:f>
                        <m:fPr>
                          <m:ctrlPr>
                            <a:rPr lang="es-MX" sz="1900" b="0" i="1" smtClean="0">
                              <a:latin typeface="Cambria Math" panose="02040503050406030204" pitchFamily="18" charset="0"/>
                            </a:rPr>
                          </m:ctrlPr>
                        </m:fPr>
                        <m:num>
                          <m:r>
                            <a:rPr lang="es-MX" sz="1900" b="0" i="1" smtClean="0">
                              <a:latin typeface="Cambria Math" panose="02040503050406030204" pitchFamily="18" charset="0"/>
                            </a:rPr>
                            <m:t>(12 </m:t>
                          </m:r>
                          <m:r>
                            <a:rPr lang="es-MX" sz="1900" b="0" i="1" smtClean="0">
                              <a:latin typeface="Cambria Math" panose="02040503050406030204" pitchFamily="18" charset="0"/>
                            </a:rPr>
                            <m:t>𝑝𝑙𝑔</m:t>
                          </m:r>
                          <m:r>
                            <a:rPr lang="es-MX" sz="1900" b="0" i="1" smtClean="0">
                              <a:latin typeface="Cambria Math" panose="02040503050406030204" pitchFamily="18" charset="0"/>
                            </a:rPr>
                            <m:t>/</m:t>
                          </m:r>
                          <m:r>
                            <a:rPr lang="es-MX" sz="1900" b="0" i="1" smtClean="0">
                              <a:latin typeface="Cambria Math" panose="02040503050406030204" pitchFamily="18" charset="0"/>
                            </a:rPr>
                            <m:t>𝑓𝑡</m:t>
                          </m:r>
                          <m:r>
                            <a:rPr lang="es-MX" sz="1900" b="0" i="1" smtClean="0">
                              <a:latin typeface="Cambria Math" panose="02040503050406030204" pitchFamily="18" charset="0"/>
                            </a:rPr>
                            <m:t>)(8 </m:t>
                          </m:r>
                          <m:r>
                            <a:rPr lang="es-MX" sz="1900" b="0" i="1" smtClean="0">
                              <a:latin typeface="Cambria Math" panose="02040503050406030204" pitchFamily="18" charset="0"/>
                            </a:rPr>
                            <m:t>𝑓𝑡</m:t>
                          </m:r>
                          <m:r>
                            <a:rPr lang="es-MX" sz="1900" b="0" i="1" smtClean="0">
                              <a:latin typeface="Cambria Math" panose="02040503050406030204" pitchFamily="18" charset="0"/>
                            </a:rPr>
                            <m:t>)</m:t>
                          </m:r>
                        </m:num>
                        <m:den>
                          <m:r>
                            <a:rPr lang="es-MX" sz="1900" b="0" i="1" smtClean="0">
                              <a:latin typeface="Cambria Math" panose="02040503050406030204" pitchFamily="18" charset="0"/>
                            </a:rPr>
                            <m:t>1.33 </m:t>
                          </m:r>
                          <m:r>
                            <a:rPr lang="es-MX" sz="1900" b="0" i="1" smtClean="0">
                              <a:latin typeface="Cambria Math" panose="02040503050406030204" pitchFamily="18" charset="0"/>
                            </a:rPr>
                            <m:t>𝑝𝑙𝑔</m:t>
                          </m:r>
                        </m:den>
                      </m:f>
                      <m:r>
                        <a:rPr lang="es-MX" sz="1900" b="0" i="1" smtClean="0">
                          <a:latin typeface="Cambria Math" panose="02040503050406030204" pitchFamily="18" charset="0"/>
                        </a:rPr>
                        <m:t>=72.18</m:t>
                      </m:r>
                    </m:oMath>
                  </m:oMathPara>
                </a14:m>
                <a:endParaRPr lang="es-MX" sz="1900" dirty="0">
                  <a:latin typeface="+mn-lt"/>
                </a:endParaRPr>
              </a:p>
            </p:txBody>
          </p:sp>
        </mc:Choice>
        <mc:Fallback xmlns="">
          <p:sp>
            <p:nvSpPr>
              <p:cNvPr id="8" name="CuadroTexto 7"/>
              <p:cNvSpPr txBox="1">
                <a:spLocks noRot="1" noChangeAspect="1" noMove="1" noResize="1" noEditPoints="1" noAdjustHandles="1" noChangeArrowheads="1" noChangeShapeType="1" noTextEdit="1"/>
              </p:cNvSpPr>
              <p:nvPr/>
            </p:nvSpPr>
            <p:spPr>
              <a:xfrm>
                <a:off x="3460873" y="2420888"/>
                <a:ext cx="3273845" cy="608243"/>
              </a:xfrm>
              <a:prstGeom prst="rect">
                <a:avLst/>
              </a:prstGeom>
              <a:blipFill>
                <a:blip r:embed="rId3"/>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1" name="CuadroTexto 10"/>
              <p:cNvSpPr txBox="1"/>
              <p:nvPr/>
            </p:nvSpPr>
            <p:spPr>
              <a:xfrm>
                <a:off x="474561" y="3257391"/>
                <a:ext cx="4025853" cy="384721"/>
              </a:xfrm>
              <a:prstGeom prst="rect">
                <a:avLst/>
              </a:prstGeom>
              <a:noFill/>
            </p:spPr>
            <p:txBody>
              <a:bodyPr wrap="square" rtlCol="0">
                <a:spAutoFit/>
              </a:bodyPr>
              <a:lstStyle/>
              <a:p>
                <a:r>
                  <a:rPr lang="es-MX" sz="1900" b="1" dirty="0">
                    <a:latin typeface="+mn-lt"/>
                  </a:rPr>
                  <a:t>Esfuerzo elástico o de pandeo </a:t>
                </a:r>
                <a14:m>
                  <m:oMath xmlns:m="http://schemas.openxmlformats.org/officeDocument/2006/math">
                    <m:sSub>
                      <m:sSubPr>
                        <m:ctrlPr>
                          <a:rPr lang="es-MX" sz="1900" b="1" i="1">
                            <a:latin typeface="Cambria Math" panose="02040503050406030204" pitchFamily="18" charset="0"/>
                          </a:rPr>
                        </m:ctrlPr>
                      </m:sSubPr>
                      <m:e>
                        <m:r>
                          <a:rPr lang="es-MX" sz="1900" b="1" i="1" smtClean="0">
                            <a:latin typeface="Cambria Math" panose="02040503050406030204" pitchFamily="18" charset="0"/>
                          </a:rPr>
                          <m:t>𝑭</m:t>
                        </m:r>
                      </m:e>
                      <m:sub>
                        <m:r>
                          <a:rPr lang="es-MX" sz="1900" b="1" i="1" smtClean="0">
                            <a:latin typeface="Cambria Math" panose="02040503050406030204" pitchFamily="18" charset="0"/>
                          </a:rPr>
                          <m:t>𝒆</m:t>
                        </m:r>
                      </m:sub>
                    </m:sSub>
                  </m:oMath>
                </a14:m>
                <a:r>
                  <a:rPr lang="es-MX" b="1" dirty="0">
                    <a:latin typeface="+mn-lt"/>
                  </a:rPr>
                  <a:t> </a:t>
                </a:r>
              </a:p>
            </p:txBody>
          </p:sp>
        </mc:Choice>
        <mc:Fallback xmlns="">
          <p:sp>
            <p:nvSpPr>
              <p:cNvPr id="11" name="CuadroTexto 10"/>
              <p:cNvSpPr txBox="1">
                <a:spLocks noRot="1" noChangeAspect="1" noMove="1" noResize="1" noEditPoints="1" noAdjustHandles="1" noChangeArrowheads="1" noChangeShapeType="1" noTextEdit="1"/>
              </p:cNvSpPr>
              <p:nvPr/>
            </p:nvSpPr>
            <p:spPr>
              <a:xfrm>
                <a:off x="474561" y="3257391"/>
                <a:ext cx="4025853" cy="384721"/>
              </a:xfrm>
              <a:prstGeom prst="rect">
                <a:avLst/>
              </a:prstGeom>
              <a:blipFill>
                <a:blip r:embed="rId4"/>
                <a:stretch>
                  <a:fillRect l="-1515" t="-7937" b="-26984"/>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474561" y="3681904"/>
                <a:ext cx="9354447" cy="100578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MX" sz="1900" b="1" i="1" smtClean="0">
                              <a:latin typeface="Cambria Math" panose="02040503050406030204" pitchFamily="18" charset="0"/>
                            </a:rPr>
                          </m:ctrlPr>
                        </m:sSubPr>
                        <m:e>
                          <m:r>
                            <a:rPr lang="es-MX" sz="1900" b="1" i="1">
                              <a:latin typeface="Cambria Math" panose="02040503050406030204" pitchFamily="18" charset="0"/>
                            </a:rPr>
                            <m:t>𝑭</m:t>
                          </m:r>
                        </m:e>
                        <m:sub>
                          <m:r>
                            <a:rPr lang="es-MX" sz="1900" b="1" i="1">
                              <a:latin typeface="Cambria Math" panose="02040503050406030204" pitchFamily="18" charset="0"/>
                            </a:rPr>
                            <m:t>𝒆</m:t>
                          </m:r>
                        </m:sub>
                      </m:sSub>
                      <m:r>
                        <a:rPr lang="es-MX" sz="1900" b="1" i="1" smtClean="0">
                          <a:latin typeface="Cambria Math" panose="02040503050406030204" pitchFamily="18" charset="0"/>
                        </a:rPr>
                        <m:t>=</m:t>
                      </m:r>
                      <m:f>
                        <m:fPr>
                          <m:ctrlPr>
                            <a:rPr lang="es-MX" sz="1900" b="1" i="1" smtClean="0">
                              <a:latin typeface="Cambria Math" panose="02040503050406030204" pitchFamily="18" charset="0"/>
                            </a:rPr>
                          </m:ctrlPr>
                        </m:fPr>
                        <m:num>
                          <m:r>
                            <a:rPr lang="es-MX" sz="1900" b="1" i="1" smtClean="0">
                              <a:latin typeface="Cambria Math" panose="02040503050406030204" pitchFamily="18" charset="0"/>
                            </a:rPr>
                            <m:t>(</m:t>
                          </m:r>
                          <m:sSup>
                            <m:sSupPr>
                              <m:ctrlPr>
                                <a:rPr lang="es-MX" sz="1900" b="1" i="1" smtClean="0">
                                  <a:latin typeface="Cambria Math" panose="02040503050406030204" pitchFamily="18" charset="0"/>
                                </a:rPr>
                              </m:ctrlPr>
                            </m:sSupPr>
                            <m:e>
                              <m:r>
                                <a:rPr lang="es-MX" sz="1900" b="1" i="1" smtClean="0">
                                  <a:latin typeface="Cambria Math" panose="02040503050406030204" pitchFamily="18" charset="0"/>
                                  <a:ea typeface="Cambria Math" panose="02040503050406030204" pitchFamily="18" charset="0"/>
                                </a:rPr>
                                <m:t>𝝅</m:t>
                              </m:r>
                            </m:e>
                            <m:sup>
                              <m:r>
                                <a:rPr lang="es-MX" sz="1900" b="1" i="1" smtClean="0">
                                  <a:latin typeface="Cambria Math" panose="02040503050406030204" pitchFamily="18" charset="0"/>
                                </a:rPr>
                                <m:t>𝟐</m:t>
                              </m:r>
                            </m:sup>
                          </m:sSup>
                          <m:r>
                            <a:rPr lang="es-MX" sz="1900" b="1" i="1" smtClean="0">
                              <a:latin typeface="Cambria Math" panose="02040503050406030204" pitchFamily="18" charset="0"/>
                            </a:rPr>
                            <m:t>)(</m:t>
                          </m:r>
                          <m:f>
                            <m:fPr>
                              <m:ctrlPr>
                                <a:rPr lang="es-MX" sz="1900" b="1" i="1" smtClean="0">
                                  <a:latin typeface="Cambria Math" panose="02040503050406030204" pitchFamily="18" charset="0"/>
                                </a:rPr>
                              </m:ctrlPr>
                            </m:fPr>
                            <m:num>
                              <m:r>
                                <a:rPr lang="es-MX" sz="1900" b="1" i="1" smtClean="0">
                                  <a:latin typeface="Cambria Math" panose="02040503050406030204" pitchFamily="18" charset="0"/>
                                </a:rPr>
                                <m:t>𝟐𝟗</m:t>
                              </m:r>
                              <m:r>
                                <a:rPr lang="es-MX" sz="1900" b="1" i="1" smtClean="0">
                                  <a:latin typeface="Cambria Math" panose="02040503050406030204" pitchFamily="18" charset="0"/>
                                </a:rPr>
                                <m:t>𝒙</m:t>
                              </m:r>
                              <m:sSup>
                                <m:sSupPr>
                                  <m:ctrlPr>
                                    <a:rPr lang="es-MX" sz="1900" b="1" i="1" smtClean="0">
                                      <a:latin typeface="Cambria Math" panose="02040503050406030204" pitchFamily="18" charset="0"/>
                                    </a:rPr>
                                  </m:ctrlPr>
                                </m:sSupPr>
                                <m:e>
                                  <m:r>
                                    <a:rPr lang="es-MX" sz="1900" b="1" i="1" smtClean="0">
                                      <a:latin typeface="Cambria Math" panose="02040503050406030204" pitchFamily="18" charset="0"/>
                                    </a:rPr>
                                    <m:t>𝟏𝟎</m:t>
                                  </m:r>
                                </m:e>
                                <m:sup>
                                  <m:r>
                                    <a:rPr lang="es-MX" sz="1900" b="1" i="1" smtClean="0">
                                      <a:latin typeface="Cambria Math" panose="02040503050406030204" pitchFamily="18" charset="0"/>
                                    </a:rPr>
                                    <m:t>𝟑</m:t>
                                  </m:r>
                                </m:sup>
                              </m:sSup>
                              <m:r>
                                <a:rPr lang="es-MX" sz="1900" b="1" i="1" smtClean="0">
                                  <a:latin typeface="Cambria Math" panose="02040503050406030204" pitchFamily="18" charset="0"/>
                                </a:rPr>
                                <m:t>𝒌𝒍𝒃</m:t>
                              </m:r>
                            </m:num>
                            <m:den>
                              <m:sSup>
                                <m:sSupPr>
                                  <m:ctrlPr>
                                    <a:rPr lang="es-MX" sz="1900" b="1" i="1" smtClean="0">
                                      <a:latin typeface="Cambria Math" panose="02040503050406030204" pitchFamily="18" charset="0"/>
                                    </a:rPr>
                                  </m:ctrlPr>
                                </m:sSupPr>
                                <m:e>
                                  <m:r>
                                    <a:rPr lang="es-MX" sz="1900" b="1" i="1" smtClean="0">
                                      <a:latin typeface="Cambria Math" panose="02040503050406030204" pitchFamily="18" charset="0"/>
                                    </a:rPr>
                                    <m:t>𝒑𝒍𝒈</m:t>
                                  </m:r>
                                </m:e>
                                <m:sup>
                                  <m:r>
                                    <a:rPr lang="es-MX" sz="1900" b="1" i="1" smtClean="0">
                                      <a:latin typeface="Cambria Math" panose="02040503050406030204" pitchFamily="18" charset="0"/>
                                    </a:rPr>
                                    <m:t>𝟐</m:t>
                                  </m:r>
                                </m:sup>
                              </m:sSup>
                            </m:den>
                          </m:f>
                          <m:r>
                            <a:rPr lang="es-MX" sz="1900" b="1" i="1" smtClean="0">
                              <a:latin typeface="Cambria Math" panose="02040503050406030204" pitchFamily="18" charset="0"/>
                            </a:rPr>
                            <m:t>)</m:t>
                          </m:r>
                        </m:num>
                        <m:den>
                          <m:sSup>
                            <m:sSupPr>
                              <m:ctrlPr>
                                <a:rPr lang="es-MX" sz="1900" b="1" i="1" smtClean="0">
                                  <a:latin typeface="Cambria Math" panose="02040503050406030204" pitchFamily="18" charset="0"/>
                                </a:rPr>
                              </m:ctrlPr>
                            </m:sSupPr>
                            <m:e>
                              <m:r>
                                <a:rPr lang="es-MX" sz="1900" b="1" i="1" smtClean="0">
                                  <a:latin typeface="Cambria Math" panose="02040503050406030204" pitchFamily="18" charset="0"/>
                                </a:rPr>
                                <m:t>(</m:t>
                              </m:r>
                              <m:r>
                                <a:rPr lang="es-MX" sz="1900" b="1" i="1" smtClean="0">
                                  <a:latin typeface="Cambria Math" panose="02040503050406030204" pitchFamily="18" charset="0"/>
                                </a:rPr>
                                <m:t>𝟕𝟐</m:t>
                              </m:r>
                              <m:r>
                                <a:rPr lang="es-MX" sz="1900" b="1" i="1" smtClean="0">
                                  <a:latin typeface="Cambria Math" panose="02040503050406030204" pitchFamily="18" charset="0"/>
                                </a:rPr>
                                <m:t>.</m:t>
                              </m:r>
                              <m:r>
                                <a:rPr lang="es-MX" sz="1900" b="1" i="1" smtClean="0">
                                  <a:latin typeface="Cambria Math" panose="02040503050406030204" pitchFamily="18" charset="0"/>
                                </a:rPr>
                                <m:t>𝟏𝟖</m:t>
                              </m:r>
                              <m:r>
                                <a:rPr lang="es-MX" sz="1900" b="1" i="1" smtClean="0">
                                  <a:latin typeface="Cambria Math" panose="02040503050406030204" pitchFamily="18" charset="0"/>
                                </a:rPr>
                                <m:t>)</m:t>
                              </m:r>
                            </m:e>
                            <m:sup>
                              <m:r>
                                <a:rPr lang="es-MX" sz="1900" b="1" i="1" smtClean="0">
                                  <a:latin typeface="Cambria Math" panose="02040503050406030204" pitchFamily="18" charset="0"/>
                                </a:rPr>
                                <m:t>𝟐</m:t>
                              </m:r>
                            </m:sup>
                          </m:sSup>
                        </m:den>
                      </m:f>
                      <m:r>
                        <a:rPr lang="es-MX" sz="1900" b="1" i="1" smtClean="0">
                          <a:latin typeface="Cambria Math" panose="02040503050406030204" pitchFamily="18" charset="0"/>
                        </a:rPr>
                        <m:t>=</m:t>
                      </m:r>
                      <m:r>
                        <a:rPr lang="es-MX" sz="1900" b="1" i="1" smtClean="0">
                          <a:latin typeface="Cambria Math" panose="02040503050406030204" pitchFamily="18" charset="0"/>
                        </a:rPr>
                        <m:t>𝟓𝟒</m:t>
                      </m:r>
                      <m:r>
                        <a:rPr lang="es-MX" sz="1900" b="1" i="1" smtClean="0">
                          <a:latin typeface="Cambria Math" panose="02040503050406030204" pitchFamily="18" charset="0"/>
                        </a:rPr>
                        <m:t>.</m:t>
                      </m:r>
                      <m:r>
                        <a:rPr lang="es-MX" sz="1900" b="1" i="1" smtClean="0">
                          <a:latin typeface="Cambria Math" panose="02040503050406030204" pitchFamily="18" charset="0"/>
                        </a:rPr>
                        <m:t>𝟗𝟒</m:t>
                      </m:r>
                      <m:f>
                        <m:fPr>
                          <m:ctrlPr>
                            <a:rPr lang="es-MX" sz="1900" b="1" i="1" smtClean="0">
                              <a:latin typeface="Cambria Math" panose="02040503050406030204" pitchFamily="18" charset="0"/>
                            </a:rPr>
                          </m:ctrlPr>
                        </m:fPr>
                        <m:num>
                          <m:r>
                            <a:rPr lang="es-MX" sz="1900" b="1" i="1" smtClean="0">
                              <a:latin typeface="Cambria Math" panose="02040503050406030204" pitchFamily="18" charset="0"/>
                            </a:rPr>
                            <m:t>𝒌𝒍𝒃</m:t>
                          </m:r>
                        </m:num>
                        <m:den>
                          <m:sSup>
                            <m:sSupPr>
                              <m:ctrlPr>
                                <a:rPr lang="es-MX" sz="1900" b="1" i="1" smtClean="0">
                                  <a:latin typeface="Cambria Math" panose="02040503050406030204" pitchFamily="18" charset="0"/>
                                </a:rPr>
                              </m:ctrlPr>
                            </m:sSupPr>
                            <m:e>
                              <m:r>
                                <a:rPr lang="es-MX" sz="1900" b="1" i="1" smtClean="0">
                                  <a:latin typeface="Cambria Math" panose="02040503050406030204" pitchFamily="18" charset="0"/>
                                </a:rPr>
                                <m:t>𝒑𝒍𝒈</m:t>
                              </m:r>
                            </m:e>
                            <m:sup>
                              <m:r>
                                <a:rPr lang="es-MX" sz="1900" b="1" i="1" smtClean="0">
                                  <a:latin typeface="Cambria Math" panose="02040503050406030204" pitchFamily="18" charset="0"/>
                                </a:rPr>
                                <m:t>𝟐</m:t>
                              </m:r>
                            </m:sup>
                          </m:sSup>
                        </m:den>
                      </m:f>
                      <m:r>
                        <a:rPr lang="es-MX" sz="1900" b="1" i="1" smtClean="0">
                          <a:latin typeface="Cambria Math" panose="02040503050406030204" pitchFamily="18" charset="0"/>
                        </a:rPr>
                        <m:t>&gt;</m:t>
                      </m:r>
                      <m:r>
                        <a:rPr lang="es-MX" sz="1900" b="1" i="1" smtClean="0">
                          <a:latin typeface="Cambria Math" panose="02040503050406030204" pitchFamily="18" charset="0"/>
                        </a:rPr>
                        <m:t>𝟑𝟔</m:t>
                      </m:r>
                      <m:f>
                        <m:fPr>
                          <m:ctrlPr>
                            <a:rPr lang="es-MX" sz="1900" b="1" i="1">
                              <a:latin typeface="Cambria Math" panose="02040503050406030204" pitchFamily="18" charset="0"/>
                            </a:rPr>
                          </m:ctrlPr>
                        </m:fPr>
                        <m:num>
                          <m:r>
                            <a:rPr lang="es-MX" sz="1900" b="1" i="1">
                              <a:latin typeface="Cambria Math" panose="02040503050406030204" pitchFamily="18" charset="0"/>
                            </a:rPr>
                            <m:t>𝒌𝒍𝒃</m:t>
                          </m:r>
                        </m:num>
                        <m:den>
                          <m:sSup>
                            <m:sSupPr>
                              <m:ctrlPr>
                                <a:rPr lang="es-MX" sz="1900" b="1" i="1">
                                  <a:latin typeface="Cambria Math" panose="02040503050406030204" pitchFamily="18" charset="0"/>
                                </a:rPr>
                              </m:ctrlPr>
                            </m:sSupPr>
                            <m:e>
                              <m:r>
                                <a:rPr lang="es-MX" sz="1900" b="1" i="1">
                                  <a:latin typeface="Cambria Math" panose="02040503050406030204" pitchFamily="18" charset="0"/>
                                </a:rPr>
                                <m:t>𝒑𝒍𝒈</m:t>
                              </m:r>
                            </m:e>
                            <m:sup>
                              <m:r>
                                <a:rPr lang="es-MX" sz="1900" b="1" i="1">
                                  <a:latin typeface="Cambria Math" panose="02040503050406030204" pitchFamily="18" charset="0"/>
                                </a:rPr>
                                <m:t>𝟐</m:t>
                              </m:r>
                            </m:sup>
                          </m:sSup>
                        </m:den>
                      </m:f>
                    </m:oMath>
                  </m:oMathPara>
                </a14:m>
                <a:endParaRPr lang="es-MX" sz="1900" dirty="0">
                  <a:latin typeface="+mn-lt"/>
                </a:endParaRPr>
              </a:p>
            </p:txBody>
          </p:sp>
        </mc:Choice>
        <mc:Fallback xmlns="">
          <p:sp>
            <p:nvSpPr>
              <p:cNvPr id="12" name="Rectángulo 11"/>
              <p:cNvSpPr>
                <a:spLocks noRot="1" noChangeAspect="1" noMove="1" noResize="1" noEditPoints="1" noAdjustHandles="1" noChangeArrowheads="1" noChangeShapeType="1" noTextEdit="1"/>
              </p:cNvSpPr>
              <p:nvPr/>
            </p:nvSpPr>
            <p:spPr>
              <a:xfrm>
                <a:off x="474561" y="3681904"/>
                <a:ext cx="9354447" cy="1005788"/>
              </a:xfrm>
              <a:prstGeom prst="rect">
                <a:avLst/>
              </a:prstGeom>
              <a:blipFill>
                <a:blip r:embed="rId5"/>
                <a:stretch>
                  <a:fillRect/>
                </a:stretch>
              </a:blipFill>
            </p:spPr>
            <p:txBody>
              <a:bodyPr/>
              <a:lstStyle/>
              <a:p>
                <a:r>
                  <a:rPr lang="es-MX">
                    <a:noFill/>
                  </a:rPr>
                  <a:t> </a:t>
                </a:r>
              </a:p>
            </p:txBody>
          </p:sp>
        </mc:Fallback>
      </mc:AlternateContent>
      <p:sp>
        <p:nvSpPr>
          <p:cNvPr id="13" name="CuadroTexto 12"/>
          <p:cNvSpPr txBox="1"/>
          <p:nvPr/>
        </p:nvSpPr>
        <p:spPr>
          <a:xfrm>
            <a:off x="7761865" y="3789040"/>
            <a:ext cx="1902037" cy="1261884"/>
          </a:xfrm>
          <a:prstGeom prst="rect">
            <a:avLst/>
          </a:prstGeom>
          <a:noFill/>
        </p:spPr>
        <p:txBody>
          <a:bodyPr wrap="square" rtlCol="0">
            <a:spAutoFit/>
          </a:bodyPr>
          <a:lstStyle/>
          <a:p>
            <a:pPr algn="just"/>
            <a:r>
              <a:rPr lang="es-MX" sz="1900" b="1" dirty="0">
                <a:solidFill>
                  <a:srgbClr val="FF0000"/>
                </a:solidFill>
                <a:latin typeface="+mn-lt"/>
              </a:rPr>
              <a:t>Columna en rango inelástico no aplica fórmula de Euler</a:t>
            </a:r>
          </a:p>
        </p:txBody>
      </p:sp>
      <p:sp>
        <p:nvSpPr>
          <p:cNvPr id="14" name="Rectángulo redondeado 13">
            <a:hlinkClick r:id="rId6" action="ppaction://hlinkpres?slideindex=1&amp;slidetitle="/>
          </p:cNvPr>
          <p:cNvSpPr/>
          <p:nvPr/>
        </p:nvSpPr>
        <p:spPr>
          <a:xfrm>
            <a:off x="474561" y="6392993"/>
            <a:ext cx="1577552" cy="365125"/>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b="1" dirty="0">
                <a:solidFill>
                  <a:schemeClr val="tx1"/>
                </a:solidFill>
              </a:rPr>
              <a:t>INDICE</a:t>
            </a:r>
          </a:p>
        </p:txBody>
      </p:sp>
      <p:sp>
        <p:nvSpPr>
          <p:cNvPr id="3" name="Marcador de pie de página 2">
            <a:extLst>
              <a:ext uri="{FF2B5EF4-FFF2-40B4-BE49-F238E27FC236}">
                <a16:creationId xmlns:a16="http://schemas.microsoft.com/office/drawing/2014/main" id="{82B5E773-FF51-4C99-9659-72BB43DA12C0}"/>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FE049919-3856-4033-B25D-84F0A73B3EDD}"/>
              </a:ext>
            </a:extLst>
          </p:cNvPr>
          <p:cNvSpPr>
            <a:spLocks noGrp="1"/>
          </p:cNvSpPr>
          <p:nvPr>
            <p:ph type="sldNum" sz="quarter" idx="12"/>
          </p:nvPr>
        </p:nvSpPr>
        <p:spPr/>
        <p:txBody>
          <a:bodyPr/>
          <a:lstStyle/>
          <a:p>
            <a:fld id="{A20D5B2E-A39C-4A67-9A03-2664C49F1C64}" type="slidenum">
              <a:rPr lang="es-MX" smtClean="0"/>
              <a:pPr/>
              <a:t>113</a:t>
            </a:fld>
            <a:r>
              <a:rPr lang="es-MX"/>
              <a:t>/150</a:t>
            </a:r>
            <a:endParaRPr lang="es-MX" dirty="0"/>
          </a:p>
        </p:txBody>
      </p:sp>
    </p:spTree>
    <p:extLst>
      <p:ext uri="{BB962C8B-B14F-4D97-AF65-F5344CB8AC3E}">
        <p14:creationId xmlns:p14="http://schemas.microsoft.com/office/powerpoint/2010/main" val="270981590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179935" y="2902917"/>
            <a:ext cx="10081120" cy="707886"/>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defPPr>
              <a:defRPr lang="es-MX"/>
            </a:defPPr>
            <a:lvl1pPr algn="ctr">
              <a:defRPr sz="4000" b="1">
                <a:ln w="11430"/>
                <a:solidFill>
                  <a:prstClr val="white"/>
                </a:solidFill>
                <a:effectLst>
                  <a:outerShdw blurRad="80000" dist="40000" dir="5040000" algn="tl">
                    <a:srgbClr val="000000">
                      <a:alpha val="30000"/>
                    </a:srgbClr>
                  </a:outerShdw>
                </a:effectLst>
              </a:defRPr>
            </a:lvl1pPr>
          </a:lstStyle>
          <a:p>
            <a:r>
              <a:rPr lang="es-MX" dirty="0"/>
              <a:t>2.4 DISEÑO DE ELEMENTOS EN COMPRESIÓN </a:t>
            </a:r>
          </a:p>
        </p:txBody>
      </p:sp>
      <p:sp>
        <p:nvSpPr>
          <p:cNvPr id="9"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endParaRPr lang="es-MX" sz="1200" b="1" dirty="0">
              <a:solidFill>
                <a:schemeClr val="accent1"/>
              </a:solidFill>
              <a:effectLst>
                <a:outerShdw blurRad="38100" dist="38100" dir="2700000" algn="tl">
                  <a:srgbClr val="000000">
                    <a:alpha val="43137"/>
                  </a:srgbClr>
                </a:outerShdw>
              </a:effectLst>
              <a:latin typeface="Century Gothic" pitchFamily="34" charset="0"/>
            </a:endParaRPr>
          </a:p>
        </p:txBody>
      </p:sp>
      <p:sp>
        <p:nvSpPr>
          <p:cNvPr id="13" name="6 CuadroTexto"/>
          <p:cNvSpPr txBox="1"/>
          <p:nvPr/>
        </p:nvSpPr>
        <p:spPr>
          <a:xfrm>
            <a:off x="1728109" y="293892"/>
            <a:ext cx="6984775" cy="707886"/>
          </a:xfrm>
          <a:prstGeom prst="rect">
            <a:avLst/>
          </a:prstGeom>
          <a:noFill/>
        </p:spPr>
        <p:txBody>
          <a:bodyPr wrap="square" rtlCol="0">
            <a:spAutoFit/>
          </a:bodyPr>
          <a:lstStyle/>
          <a:p>
            <a:pPr algn="ctr" fontAlgn="auto">
              <a:spcBef>
                <a:spcPts val="0"/>
              </a:spcBef>
              <a:spcAft>
                <a:spcPts val="0"/>
              </a:spcAft>
            </a:pP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2</a:t>
            </a:r>
          </a:p>
          <a:p>
            <a:pPr algn="ctr" fontAlgn="auto">
              <a:spcBef>
                <a:spcPts val="0"/>
              </a:spcBef>
              <a:spcAft>
                <a:spcPts val="0"/>
              </a:spcAft>
            </a:pPr>
            <a:r>
              <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2.4 DISEÑO DE ELEMENTOS EN COMPRESIÓN</a:t>
            </a:r>
          </a:p>
        </p:txBody>
      </p:sp>
      <p:sp>
        <p:nvSpPr>
          <p:cNvPr id="7" name="Rectángulo redondeado 16">
            <a:hlinkClick r:id="rId2" action="ppaction://hlinksldjump"/>
            <a:extLst>
              <a:ext uri="{FF2B5EF4-FFF2-40B4-BE49-F238E27FC236}">
                <a16:creationId xmlns:a16="http://schemas.microsoft.com/office/drawing/2014/main" id="{A8E9D75A-0421-48A7-A948-3FA8FA3AAFEB}"/>
              </a:ext>
            </a:extLst>
          </p:cNvPr>
          <p:cNvSpPr/>
          <p:nvPr/>
        </p:nvSpPr>
        <p:spPr>
          <a:xfrm>
            <a:off x="474561" y="6356352"/>
            <a:ext cx="1577552" cy="365125"/>
          </a:xfrm>
          <a:prstGeom prst="roundRect">
            <a:avLst/>
          </a:prstGeom>
          <a:solidFill>
            <a:schemeClr val="accent6">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defPPr>
              <a:defRPr lang="es-MX"/>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MX" b="1" dirty="0">
                <a:solidFill>
                  <a:schemeClr val="tx1"/>
                </a:solidFill>
              </a:rPr>
              <a:t>ÍNDICE</a:t>
            </a:r>
          </a:p>
        </p:txBody>
      </p:sp>
      <p:sp>
        <p:nvSpPr>
          <p:cNvPr id="2" name="Marcador de pie de página 1">
            <a:extLst>
              <a:ext uri="{FF2B5EF4-FFF2-40B4-BE49-F238E27FC236}">
                <a16:creationId xmlns:a16="http://schemas.microsoft.com/office/drawing/2014/main" id="{3A33B014-A4C1-4E20-A225-A6F3239D3871}"/>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4218ADBD-D5FF-403E-A1C8-13C24A944F28}"/>
              </a:ext>
            </a:extLst>
          </p:cNvPr>
          <p:cNvSpPr>
            <a:spLocks noGrp="1"/>
          </p:cNvSpPr>
          <p:nvPr>
            <p:ph type="sldNum" sz="quarter" idx="12"/>
          </p:nvPr>
        </p:nvSpPr>
        <p:spPr/>
        <p:txBody>
          <a:bodyPr/>
          <a:lstStyle/>
          <a:p>
            <a:fld id="{A20D5B2E-A39C-4A67-9A03-2664C49F1C64}" type="slidenum">
              <a:rPr lang="es-MX" smtClean="0"/>
              <a:pPr/>
              <a:t>114</a:t>
            </a:fld>
            <a:r>
              <a:rPr lang="es-MX"/>
              <a:t>/150</a:t>
            </a:r>
            <a:endParaRPr lang="es-MX" dirty="0"/>
          </a:p>
        </p:txBody>
      </p:sp>
    </p:spTree>
    <p:extLst>
      <p:ext uri="{BB962C8B-B14F-4D97-AF65-F5344CB8AC3E}">
        <p14:creationId xmlns:p14="http://schemas.microsoft.com/office/powerpoint/2010/main" val="29980704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¿QUE ES UN MIEMBRO A COMPRESIÓN?</a:t>
            </a:r>
          </a:p>
        </p:txBody>
      </p:sp>
      <p:sp>
        <p:nvSpPr>
          <p:cNvPr id="14" name="Text Box 18"/>
          <p:cNvSpPr txBox="1">
            <a:spLocks noChangeArrowheads="1"/>
          </p:cNvSpPr>
          <p:nvPr/>
        </p:nvSpPr>
        <p:spPr bwMode="auto">
          <a:xfrm>
            <a:off x="474561" y="1954600"/>
            <a:ext cx="9354448" cy="1477328"/>
          </a:xfrm>
          <a:prstGeom prst="rect">
            <a:avLst/>
          </a:prstGeom>
          <a:noFill/>
          <a:ln w="9525">
            <a:noFill/>
            <a:miter lim="800000"/>
            <a:headEnd/>
            <a:tailEnd/>
          </a:ln>
          <a:effectLst/>
        </p:spPr>
        <p:txBody>
          <a:bodyPr wrap="square">
            <a:spAutoFit/>
          </a:bodyPr>
          <a:lstStyle/>
          <a:p>
            <a:pPr algn="just"/>
            <a:r>
              <a:rPr lang="es-MX" b="1" dirty="0">
                <a:latin typeface="+mn-lt"/>
              </a:rPr>
              <a:t>Para comenzar a desarrollar los temas que se pretenden explicar, es necesario antes saber en qué consiste una fuerza de compresión axial, la cual se puede definir sencillamente como aquella fuerza que se le aplica a un cuerpo en su sección transversal tratando de comprimir o reducir su volumen en el sentido de la fuerza, lo cual genera cierta deformación a lo largo de este, tal como se muestra en la siguiente imagen:</a:t>
            </a:r>
          </a:p>
        </p:txBody>
      </p:sp>
      <p:pic>
        <p:nvPicPr>
          <p:cNvPr id="18" name="11 Imagen" descr="http://www.kalipedia.com/kalipediamedia/ingenieria/media/200708/22/tecnologia/20070822klpingtcn_191.Ges.SCO.png"/>
          <p:cNvPicPr/>
          <p:nvPr/>
        </p:nvPicPr>
        <p:blipFill>
          <a:blip r:embed="rId3" cstate="print"/>
          <a:srcRect/>
          <a:stretch>
            <a:fillRect/>
          </a:stretch>
        </p:blipFill>
        <p:spPr bwMode="auto">
          <a:xfrm>
            <a:off x="3279577" y="3587500"/>
            <a:ext cx="3744416" cy="2592288"/>
          </a:xfrm>
          <a:prstGeom prst="rect">
            <a:avLst/>
          </a:prstGeom>
          <a:ln>
            <a:noFill/>
          </a:ln>
          <a:effectLst>
            <a:outerShdw blurRad="292100" dist="139700" dir="2700000" algn="tl" rotWithShape="0">
              <a:srgbClr val="333333">
                <a:alpha val="65000"/>
              </a:srgbClr>
            </a:outerShdw>
          </a:effectLst>
        </p:spPr>
      </p:pic>
      <p:sp>
        <p:nvSpPr>
          <p:cNvPr id="11" name="6 CuadroTexto"/>
          <p:cNvSpPr txBox="1"/>
          <p:nvPr/>
        </p:nvSpPr>
        <p:spPr>
          <a:xfrm>
            <a:off x="1728109" y="293892"/>
            <a:ext cx="6984775" cy="707886"/>
          </a:xfrm>
          <a:prstGeom prst="rect">
            <a:avLst/>
          </a:prstGeom>
          <a:noFill/>
        </p:spPr>
        <p:txBody>
          <a:bodyPr wrap="square" rtlCol="0">
            <a:spAutoFit/>
          </a:bodyPr>
          <a:lstStyle/>
          <a:p>
            <a:pPr algn="ctr" fontAlgn="auto">
              <a:spcBef>
                <a:spcPts val="0"/>
              </a:spcBef>
              <a:spcAft>
                <a:spcPts val="0"/>
              </a:spcAft>
            </a:pP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2</a:t>
            </a:r>
          </a:p>
          <a:p>
            <a:pPr algn="ctr" fontAlgn="auto">
              <a:spcBef>
                <a:spcPts val="0"/>
              </a:spcBef>
              <a:spcAft>
                <a:spcPts val="0"/>
              </a:spcAft>
            </a:pPr>
            <a:r>
              <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2.4 DISEÑO DE ELEMENTOS EN COMPRESIÓN</a:t>
            </a:r>
          </a:p>
        </p:txBody>
      </p:sp>
      <p:sp>
        <p:nvSpPr>
          <p:cNvPr id="3" name="Marcador de pie de página 2">
            <a:extLst>
              <a:ext uri="{FF2B5EF4-FFF2-40B4-BE49-F238E27FC236}">
                <a16:creationId xmlns:a16="http://schemas.microsoft.com/office/drawing/2014/main" id="{80FB87E0-6057-4B99-8491-D3CA09FCE981}"/>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4FB75DA6-1417-41A8-8ECB-8F640D80AEF5}"/>
              </a:ext>
            </a:extLst>
          </p:cNvPr>
          <p:cNvSpPr>
            <a:spLocks noGrp="1"/>
          </p:cNvSpPr>
          <p:nvPr>
            <p:ph type="sldNum" sz="quarter" idx="12"/>
          </p:nvPr>
        </p:nvSpPr>
        <p:spPr/>
        <p:txBody>
          <a:bodyPr/>
          <a:lstStyle/>
          <a:p>
            <a:fld id="{A20D5B2E-A39C-4A67-9A03-2664C49F1C64}" type="slidenum">
              <a:rPr lang="es-MX" smtClean="0"/>
              <a:pPr/>
              <a:t>115</a:t>
            </a:fld>
            <a:r>
              <a:rPr lang="es-MX"/>
              <a:t>/150</a:t>
            </a:r>
            <a:endParaRPr lang="es-MX" dirty="0"/>
          </a:p>
        </p:txBody>
      </p:sp>
    </p:spTree>
    <p:extLst>
      <p:ext uri="{BB962C8B-B14F-4D97-AF65-F5344CB8AC3E}">
        <p14:creationId xmlns:p14="http://schemas.microsoft.com/office/powerpoint/2010/main" val="12077287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1728109" y="293892"/>
            <a:ext cx="6984775" cy="707886"/>
          </a:xfrm>
          <a:prstGeom prst="rect">
            <a:avLst/>
          </a:prstGeom>
          <a:noFill/>
        </p:spPr>
        <p:txBody>
          <a:bodyPr wrap="square" rtlCol="0">
            <a:spAutoFit/>
          </a:bodyPr>
          <a:lstStyle/>
          <a:p>
            <a:pPr algn="ctr" fontAlgn="auto">
              <a:spcBef>
                <a:spcPts val="0"/>
              </a:spcBef>
              <a:spcAft>
                <a:spcPts val="0"/>
              </a:spcAft>
            </a:pP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2</a:t>
            </a:r>
          </a:p>
          <a:p>
            <a:pPr algn="ctr" fontAlgn="auto">
              <a:spcBef>
                <a:spcPts val="0"/>
              </a:spcBef>
              <a:spcAft>
                <a:spcPts val="0"/>
              </a:spcAft>
            </a:pPr>
            <a:r>
              <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2.4 DISEÑO DE ELEMENTOS EN COMPRESIÓN</a:t>
            </a:r>
          </a:p>
        </p:txBody>
      </p:sp>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 MIEMBROS A COMPRESIÓN</a:t>
            </a:r>
          </a:p>
        </p:txBody>
      </p:sp>
      <p:sp>
        <p:nvSpPr>
          <p:cNvPr id="8" name="11 Rectángulo"/>
          <p:cNvSpPr/>
          <p:nvPr/>
        </p:nvSpPr>
        <p:spPr>
          <a:xfrm>
            <a:off x="474561" y="1955559"/>
            <a:ext cx="9354448" cy="1200329"/>
          </a:xfrm>
          <a:prstGeom prst="rect">
            <a:avLst/>
          </a:prstGeom>
        </p:spPr>
        <p:txBody>
          <a:bodyPr wrap="square">
            <a:spAutoFit/>
          </a:bodyPr>
          <a:lstStyle/>
          <a:p>
            <a:pPr algn="just"/>
            <a:r>
              <a:rPr lang="es-MX" b="1" dirty="0">
                <a:latin typeface="+mn-lt"/>
              </a:rPr>
              <a:t>Para que un cuerpo trabaje a compresión pura, este debe contar con una sección transversal constante, y debe ser perfectamente recto. Un elemento en la construcción que se acerca mucho a las características antes mencionadas, es la columna, la cual está sometida constantemente a la fuerza de compresión.</a:t>
            </a:r>
          </a:p>
        </p:txBody>
      </p:sp>
      <p:sp>
        <p:nvSpPr>
          <p:cNvPr id="11" name="12 Rectángulo"/>
          <p:cNvSpPr/>
          <p:nvPr/>
        </p:nvSpPr>
        <p:spPr>
          <a:xfrm>
            <a:off x="474561" y="3206166"/>
            <a:ext cx="9354448" cy="1477328"/>
          </a:xfrm>
          <a:prstGeom prst="rect">
            <a:avLst/>
          </a:prstGeom>
        </p:spPr>
        <p:txBody>
          <a:bodyPr wrap="square">
            <a:spAutoFit/>
          </a:bodyPr>
          <a:lstStyle/>
          <a:p>
            <a:pPr algn="just"/>
            <a:r>
              <a:rPr lang="es-MX" b="1" dirty="0">
                <a:latin typeface="+mn-lt"/>
              </a:rPr>
              <a:t>Las columnas siempre están ligadas a otros elementos, de manera que su comportamiento depende, en gran parte, de la estructura en conjunto. Sin </a:t>
            </a:r>
            <a:r>
              <a:rPr lang="es-MX" b="1" dirty="0" smtClean="0">
                <a:latin typeface="+mn-lt"/>
              </a:rPr>
              <a:t>embargo; </a:t>
            </a:r>
            <a:r>
              <a:rPr lang="es-MX" b="1" dirty="0">
                <a:latin typeface="+mn-lt"/>
              </a:rPr>
              <a:t>actualmente para fines de estudio se considera como si la columna fuera aislada, despreciando así los momentos flexionantes ocasionados en esta, provocando que el elemento se maneje como si estuviera sometido a compresión pura. </a:t>
            </a:r>
          </a:p>
        </p:txBody>
      </p:sp>
      <p:sp>
        <p:nvSpPr>
          <p:cNvPr id="3" name="Marcador de pie de página 2">
            <a:extLst>
              <a:ext uri="{FF2B5EF4-FFF2-40B4-BE49-F238E27FC236}">
                <a16:creationId xmlns:a16="http://schemas.microsoft.com/office/drawing/2014/main" id="{C802F728-B22F-44D5-A414-CE33A3E372D1}"/>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DB0A030E-31D9-4720-A1D7-A836152FE00A}"/>
              </a:ext>
            </a:extLst>
          </p:cNvPr>
          <p:cNvSpPr>
            <a:spLocks noGrp="1"/>
          </p:cNvSpPr>
          <p:nvPr>
            <p:ph type="sldNum" sz="quarter" idx="12"/>
          </p:nvPr>
        </p:nvSpPr>
        <p:spPr/>
        <p:txBody>
          <a:bodyPr/>
          <a:lstStyle/>
          <a:p>
            <a:fld id="{A20D5B2E-A39C-4A67-9A03-2664C49F1C64}" type="slidenum">
              <a:rPr lang="es-MX" smtClean="0"/>
              <a:pPr/>
              <a:t>116</a:t>
            </a:fld>
            <a:r>
              <a:rPr lang="es-MX"/>
              <a:t>/150</a:t>
            </a:r>
            <a:endParaRPr lang="es-MX" dirty="0"/>
          </a:p>
        </p:txBody>
      </p:sp>
    </p:spTree>
    <p:extLst>
      <p:ext uri="{BB962C8B-B14F-4D97-AF65-F5344CB8AC3E}">
        <p14:creationId xmlns:p14="http://schemas.microsoft.com/office/powerpoint/2010/main" val="261469188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 MIEMBROS A COMPRESIÓN</a:t>
            </a:r>
          </a:p>
        </p:txBody>
      </p:sp>
      <p:sp>
        <p:nvSpPr>
          <p:cNvPr id="8" name="Text Box 5"/>
          <p:cNvSpPr txBox="1">
            <a:spLocks noChangeArrowheads="1"/>
          </p:cNvSpPr>
          <p:nvPr/>
        </p:nvSpPr>
        <p:spPr bwMode="auto">
          <a:xfrm>
            <a:off x="496611" y="1954600"/>
            <a:ext cx="9332397" cy="646331"/>
          </a:xfrm>
          <a:prstGeom prst="rect">
            <a:avLst/>
          </a:prstGeom>
          <a:noFill/>
          <a:ln w="9525">
            <a:noFill/>
            <a:miter lim="800000"/>
            <a:headEnd/>
            <a:tailEnd/>
          </a:ln>
        </p:spPr>
        <p:txBody>
          <a:bodyPr wrap="square">
            <a:spAutoFit/>
          </a:bodyPr>
          <a:lstStyle/>
          <a:p>
            <a:pPr algn="just">
              <a:defRPr/>
            </a:pPr>
            <a:r>
              <a:rPr lang="es-ES_tradnl" b="1" dirty="0">
                <a:solidFill>
                  <a:schemeClr val="accent1">
                    <a:lumMod val="75000"/>
                  </a:schemeClr>
                </a:solidFill>
                <a:latin typeface="+mn-lt"/>
              </a:rPr>
              <a:t>¿Qué otros elementos se diseñan contemplando la fuerza de compresión?</a:t>
            </a:r>
            <a:endParaRPr lang="es-ES" b="1" dirty="0">
              <a:solidFill>
                <a:schemeClr val="accent1">
                  <a:lumMod val="75000"/>
                </a:schemeClr>
              </a:solidFill>
              <a:latin typeface="+mn-lt"/>
            </a:endParaRPr>
          </a:p>
          <a:p>
            <a:pPr algn="just">
              <a:defRPr/>
            </a:pPr>
            <a:endParaRPr lang="es-ES" b="1" dirty="0">
              <a:latin typeface="+mn-lt"/>
            </a:endParaRPr>
          </a:p>
        </p:txBody>
      </p:sp>
      <p:sp>
        <p:nvSpPr>
          <p:cNvPr id="11" name="Text Box 18"/>
          <p:cNvSpPr txBox="1">
            <a:spLocks noChangeArrowheads="1"/>
          </p:cNvSpPr>
          <p:nvPr/>
        </p:nvSpPr>
        <p:spPr bwMode="auto">
          <a:xfrm>
            <a:off x="474560" y="2348920"/>
            <a:ext cx="9354447" cy="1200329"/>
          </a:xfrm>
          <a:prstGeom prst="rect">
            <a:avLst/>
          </a:prstGeom>
          <a:noFill/>
          <a:ln w="9525">
            <a:noFill/>
            <a:miter lim="800000"/>
            <a:headEnd/>
            <a:tailEnd/>
          </a:ln>
          <a:effectLst/>
        </p:spPr>
        <p:txBody>
          <a:bodyPr wrap="square">
            <a:spAutoFit/>
          </a:bodyPr>
          <a:lstStyle/>
          <a:p>
            <a:pPr algn="just"/>
            <a:r>
              <a:rPr lang="es-ES" b="1" dirty="0">
                <a:latin typeface="+mn-lt"/>
              </a:rPr>
              <a:t>Entre los elementos que suelen diseñarse como si trabajasen en compresión pura, están las cuerdas, diagonales y montantes de las armaduras; cuando no haya cargas exteriores aplicadas fuera de los nudos. El comentario anterior se hace caso omiso para armaduras robustas.</a:t>
            </a:r>
          </a:p>
          <a:p>
            <a:pPr algn="just"/>
            <a:endParaRPr lang="es-MX" b="1" dirty="0">
              <a:latin typeface="+mn-lt"/>
            </a:endParaRPr>
          </a:p>
        </p:txBody>
      </p:sp>
      <p:pic>
        <p:nvPicPr>
          <p:cNvPr id="12" name="Picture 2"/>
          <p:cNvPicPr>
            <a:picLocks noChangeAspect="1" noChangeArrowheads="1"/>
          </p:cNvPicPr>
          <p:nvPr/>
        </p:nvPicPr>
        <p:blipFill>
          <a:blip r:embed="rId2" cstate="print"/>
          <a:srcRect/>
          <a:stretch>
            <a:fillRect/>
          </a:stretch>
        </p:blipFill>
        <p:spPr bwMode="auto">
          <a:xfrm>
            <a:off x="2271463" y="3549249"/>
            <a:ext cx="5760640" cy="2304256"/>
          </a:xfrm>
          <a:prstGeom prst="rect">
            <a:avLst/>
          </a:prstGeom>
          <a:noFill/>
          <a:ln w="9525">
            <a:noFill/>
            <a:miter lim="800000"/>
            <a:headEnd/>
            <a:tailEnd/>
          </a:ln>
        </p:spPr>
      </p:pic>
      <p:sp>
        <p:nvSpPr>
          <p:cNvPr id="13" name="6 CuadroTexto"/>
          <p:cNvSpPr txBox="1"/>
          <p:nvPr/>
        </p:nvSpPr>
        <p:spPr>
          <a:xfrm>
            <a:off x="1728109" y="293892"/>
            <a:ext cx="6984775" cy="707886"/>
          </a:xfrm>
          <a:prstGeom prst="rect">
            <a:avLst/>
          </a:prstGeom>
          <a:noFill/>
        </p:spPr>
        <p:txBody>
          <a:bodyPr wrap="square" rtlCol="0">
            <a:spAutoFit/>
          </a:bodyPr>
          <a:lstStyle/>
          <a:p>
            <a:pPr algn="ctr" fontAlgn="auto">
              <a:spcBef>
                <a:spcPts val="0"/>
              </a:spcBef>
              <a:spcAft>
                <a:spcPts val="0"/>
              </a:spcAft>
            </a:pP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2</a:t>
            </a:r>
          </a:p>
          <a:p>
            <a:pPr algn="ctr" fontAlgn="auto">
              <a:spcBef>
                <a:spcPts val="0"/>
              </a:spcBef>
              <a:spcAft>
                <a:spcPts val="0"/>
              </a:spcAft>
            </a:pPr>
            <a:r>
              <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2.4 DISEÑO DE ELEMENTOS EN COMPRESIÓN</a:t>
            </a:r>
          </a:p>
        </p:txBody>
      </p:sp>
      <p:sp>
        <p:nvSpPr>
          <p:cNvPr id="3" name="Marcador de pie de página 2">
            <a:extLst>
              <a:ext uri="{FF2B5EF4-FFF2-40B4-BE49-F238E27FC236}">
                <a16:creationId xmlns:a16="http://schemas.microsoft.com/office/drawing/2014/main" id="{DFAC3220-D7F6-470E-A695-228EB8D99DE1}"/>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07F1C442-3F7F-44E1-B43B-CEAE668DA429}"/>
              </a:ext>
            </a:extLst>
          </p:cNvPr>
          <p:cNvSpPr>
            <a:spLocks noGrp="1"/>
          </p:cNvSpPr>
          <p:nvPr>
            <p:ph type="sldNum" sz="quarter" idx="12"/>
          </p:nvPr>
        </p:nvSpPr>
        <p:spPr/>
        <p:txBody>
          <a:bodyPr/>
          <a:lstStyle/>
          <a:p>
            <a:fld id="{A20D5B2E-A39C-4A67-9A03-2664C49F1C64}" type="slidenum">
              <a:rPr lang="es-MX" smtClean="0"/>
              <a:pPr/>
              <a:t>117</a:t>
            </a:fld>
            <a:r>
              <a:rPr lang="es-MX"/>
              <a:t>/150</a:t>
            </a:r>
            <a:endParaRPr lang="es-MX" dirty="0"/>
          </a:p>
        </p:txBody>
      </p:sp>
    </p:spTree>
    <p:extLst>
      <p:ext uri="{BB962C8B-B14F-4D97-AF65-F5344CB8AC3E}">
        <p14:creationId xmlns:p14="http://schemas.microsoft.com/office/powerpoint/2010/main" val="271368448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 MIEMBROS A COMPRESIÓN</a:t>
            </a:r>
          </a:p>
        </p:txBody>
      </p:sp>
      <p:sp>
        <p:nvSpPr>
          <p:cNvPr id="8" name="16 Rectángulo"/>
          <p:cNvSpPr/>
          <p:nvPr/>
        </p:nvSpPr>
        <p:spPr>
          <a:xfrm>
            <a:off x="474561" y="1955804"/>
            <a:ext cx="9354448" cy="2862322"/>
          </a:xfrm>
          <a:prstGeom prst="rect">
            <a:avLst/>
          </a:prstGeom>
        </p:spPr>
        <p:txBody>
          <a:bodyPr wrap="square">
            <a:spAutoFit/>
          </a:bodyPr>
          <a:lstStyle/>
          <a:p>
            <a:pPr algn="just"/>
            <a:r>
              <a:rPr lang="es-MX" b="1" u="sng" dirty="0">
                <a:effectLst>
                  <a:outerShdw blurRad="38100" dist="38100" dir="2700000" algn="tl">
                    <a:srgbClr val="000000">
                      <a:alpha val="43137"/>
                    </a:srgbClr>
                  </a:outerShdw>
                </a:effectLst>
                <a:latin typeface="+mn-lt"/>
              </a:rPr>
              <a:t>A diferencia de un elemento sujeto a fuerza en tensión, donde el presentar agujeros por su tipo de conexión es perjudicial para su resistencia, en los elementos a compresión no es el caso debido a que la fuerza es transmitida por los tornillos o remaches.</a:t>
            </a:r>
          </a:p>
          <a:p>
            <a:pPr algn="just"/>
            <a:endParaRPr lang="es-MX" b="1" dirty="0">
              <a:latin typeface="+mn-lt"/>
            </a:endParaRPr>
          </a:p>
          <a:p>
            <a:pPr algn="just"/>
            <a:r>
              <a:rPr lang="es-MX" b="1" dirty="0">
                <a:latin typeface="+mn-lt"/>
              </a:rPr>
              <a:t>En la actualidad, después de siglos de estudio, el problema teórico de la columna aislada está resuelto en forma definitiva. Sin </a:t>
            </a:r>
            <a:r>
              <a:rPr lang="es-MX" b="1" dirty="0" smtClean="0">
                <a:latin typeface="+mn-lt"/>
              </a:rPr>
              <a:t>embargo; </a:t>
            </a:r>
            <a:r>
              <a:rPr lang="es-MX" b="1" dirty="0">
                <a:latin typeface="+mn-lt"/>
              </a:rPr>
              <a:t>aún quedan muchos aspectos por resolver en cuanto al análisis de columnas reales que forma parte de una estructura. </a:t>
            </a:r>
          </a:p>
          <a:p>
            <a:pPr algn="just"/>
            <a:endParaRPr lang="es-MX" b="1" dirty="0">
              <a:latin typeface="+mn-lt"/>
            </a:endParaRPr>
          </a:p>
          <a:p>
            <a:pPr algn="just"/>
            <a:r>
              <a:rPr lang="es-MX" b="1" i="1" u="sng" dirty="0">
                <a:solidFill>
                  <a:srgbClr val="FF0000"/>
                </a:solidFill>
                <a:latin typeface="+mn-lt"/>
              </a:rPr>
              <a:t>*Es necesario resaltar que el diseño de columnas ya no se basa en el cálculo de esfuerzos, sino en la investigación de su estado de equilibrio.</a:t>
            </a:r>
            <a:endParaRPr lang="es-MX" b="1" dirty="0">
              <a:solidFill>
                <a:srgbClr val="FF0000"/>
              </a:solidFill>
              <a:latin typeface="+mn-lt"/>
            </a:endParaRPr>
          </a:p>
        </p:txBody>
      </p:sp>
      <p:sp>
        <p:nvSpPr>
          <p:cNvPr id="12" name="6 CuadroTexto"/>
          <p:cNvSpPr txBox="1"/>
          <p:nvPr/>
        </p:nvSpPr>
        <p:spPr>
          <a:xfrm>
            <a:off x="1728109" y="293892"/>
            <a:ext cx="6984775" cy="707886"/>
          </a:xfrm>
          <a:prstGeom prst="rect">
            <a:avLst/>
          </a:prstGeom>
          <a:noFill/>
        </p:spPr>
        <p:txBody>
          <a:bodyPr wrap="square" rtlCol="0">
            <a:spAutoFit/>
          </a:bodyPr>
          <a:lstStyle/>
          <a:p>
            <a:pPr algn="ctr" fontAlgn="auto">
              <a:spcBef>
                <a:spcPts val="0"/>
              </a:spcBef>
              <a:spcAft>
                <a:spcPts val="0"/>
              </a:spcAft>
            </a:pP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2</a:t>
            </a:r>
          </a:p>
          <a:p>
            <a:pPr algn="ctr" fontAlgn="auto">
              <a:spcBef>
                <a:spcPts val="0"/>
              </a:spcBef>
              <a:spcAft>
                <a:spcPts val="0"/>
              </a:spcAft>
            </a:pPr>
            <a:r>
              <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2.4 DISEÑO DE ELEMENTOS EN COMPRESIÓN</a:t>
            </a:r>
          </a:p>
        </p:txBody>
      </p:sp>
      <p:sp>
        <p:nvSpPr>
          <p:cNvPr id="3" name="Marcador de pie de página 2">
            <a:extLst>
              <a:ext uri="{FF2B5EF4-FFF2-40B4-BE49-F238E27FC236}">
                <a16:creationId xmlns:a16="http://schemas.microsoft.com/office/drawing/2014/main" id="{169CA6FC-228E-4676-84E0-DB51A7B662E4}"/>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609A5F54-3EC6-48A8-B60C-86641C8E6C8D}"/>
              </a:ext>
            </a:extLst>
          </p:cNvPr>
          <p:cNvSpPr>
            <a:spLocks noGrp="1"/>
          </p:cNvSpPr>
          <p:nvPr>
            <p:ph type="sldNum" sz="quarter" idx="12"/>
          </p:nvPr>
        </p:nvSpPr>
        <p:spPr/>
        <p:txBody>
          <a:bodyPr/>
          <a:lstStyle/>
          <a:p>
            <a:fld id="{A20D5B2E-A39C-4A67-9A03-2664C49F1C64}" type="slidenum">
              <a:rPr lang="es-MX" smtClean="0"/>
              <a:pPr/>
              <a:t>118</a:t>
            </a:fld>
            <a:r>
              <a:rPr lang="es-MX"/>
              <a:t>/150</a:t>
            </a:r>
            <a:endParaRPr lang="es-MX" dirty="0"/>
          </a:p>
        </p:txBody>
      </p:sp>
    </p:spTree>
    <p:extLst>
      <p:ext uri="{BB962C8B-B14F-4D97-AF65-F5344CB8AC3E}">
        <p14:creationId xmlns:p14="http://schemas.microsoft.com/office/powerpoint/2010/main" val="203401573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543271" y="2865510"/>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TEORÍA DE COLUMNAS</a:t>
            </a:r>
          </a:p>
        </p:txBody>
      </p:sp>
      <p:sp>
        <p:nvSpPr>
          <p:cNvPr id="11" name="6 CuadroTexto"/>
          <p:cNvSpPr txBox="1"/>
          <p:nvPr/>
        </p:nvSpPr>
        <p:spPr>
          <a:xfrm>
            <a:off x="1728109" y="293892"/>
            <a:ext cx="6984775" cy="707886"/>
          </a:xfrm>
          <a:prstGeom prst="rect">
            <a:avLst/>
          </a:prstGeom>
          <a:noFill/>
        </p:spPr>
        <p:txBody>
          <a:bodyPr wrap="square" rtlCol="0">
            <a:spAutoFit/>
          </a:bodyPr>
          <a:lstStyle/>
          <a:p>
            <a:pPr algn="ctr" fontAlgn="auto">
              <a:spcBef>
                <a:spcPts val="0"/>
              </a:spcBef>
              <a:spcAft>
                <a:spcPts val="0"/>
              </a:spcAft>
            </a:pP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2</a:t>
            </a:r>
          </a:p>
          <a:p>
            <a:pPr algn="ctr" fontAlgn="auto">
              <a:spcBef>
                <a:spcPts val="0"/>
              </a:spcBef>
              <a:spcAft>
                <a:spcPts val="0"/>
              </a:spcAft>
            </a:pPr>
            <a:r>
              <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2.4 DISEÑO DE ELEMENTOS EN COMPRESIÓN</a:t>
            </a:r>
          </a:p>
        </p:txBody>
      </p:sp>
      <p:sp>
        <p:nvSpPr>
          <p:cNvPr id="3" name="Marcador de pie de página 2">
            <a:extLst>
              <a:ext uri="{FF2B5EF4-FFF2-40B4-BE49-F238E27FC236}">
                <a16:creationId xmlns:a16="http://schemas.microsoft.com/office/drawing/2014/main" id="{2BD01DA1-CD87-4AF5-8B81-3BB1BB6B7458}"/>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0E3CFE11-D095-40AD-8A7E-46163996CC79}"/>
              </a:ext>
            </a:extLst>
          </p:cNvPr>
          <p:cNvSpPr>
            <a:spLocks noGrp="1"/>
          </p:cNvSpPr>
          <p:nvPr>
            <p:ph type="sldNum" sz="quarter" idx="12"/>
          </p:nvPr>
        </p:nvSpPr>
        <p:spPr/>
        <p:txBody>
          <a:bodyPr/>
          <a:lstStyle/>
          <a:p>
            <a:fld id="{A20D5B2E-A39C-4A67-9A03-2664C49F1C64}" type="slidenum">
              <a:rPr lang="es-MX" smtClean="0"/>
              <a:pPr/>
              <a:t>119</a:t>
            </a:fld>
            <a:r>
              <a:rPr lang="es-MX"/>
              <a:t>/150</a:t>
            </a:r>
            <a:endParaRPr lang="es-MX" dirty="0"/>
          </a:p>
        </p:txBody>
      </p:sp>
    </p:spTree>
    <p:extLst>
      <p:ext uri="{BB962C8B-B14F-4D97-AF65-F5344CB8AC3E}">
        <p14:creationId xmlns:p14="http://schemas.microsoft.com/office/powerpoint/2010/main" val="987648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INTRODUCCIÓN </a:t>
            </a:r>
          </a:p>
        </p:txBody>
      </p:sp>
      <p:sp>
        <p:nvSpPr>
          <p:cNvPr id="12"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2.1 ÁREA NETA EFECTIVA</a:t>
            </a:r>
          </a:p>
        </p:txBody>
      </p:sp>
      <p:sp>
        <p:nvSpPr>
          <p:cNvPr id="8" name="12 Rectángulo"/>
          <p:cNvSpPr/>
          <p:nvPr/>
        </p:nvSpPr>
        <p:spPr>
          <a:xfrm>
            <a:off x="474561" y="1960094"/>
            <a:ext cx="9354448" cy="677108"/>
          </a:xfrm>
          <a:prstGeom prst="rect">
            <a:avLst/>
          </a:prstGeom>
        </p:spPr>
        <p:txBody>
          <a:bodyPr wrap="square">
            <a:spAutoFit/>
          </a:bodyPr>
          <a:lstStyle/>
          <a:p>
            <a:pPr algn="just"/>
            <a:r>
              <a:rPr lang="es-MX" sz="1900" b="1" dirty="0">
                <a:latin typeface="+mn-lt"/>
              </a:rPr>
              <a:t>La resistencia de una barra en tensión axial depende solo del área de sus secciones transversales.</a:t>
            </a:r>
          </a:p>
        </p:txBody>
      </p:sp>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957" t="26985" r="19668" b="23091"/>
          <a:stretch/>
        </p:blipFill>
        <p:spPr bwMode="auto">
          <a:xfrm>
            <a:off x="1186574" y="2671307"/>
            <a:ext cx="8067841" cy="353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arcador de pie de página 1">
            <a:extLst>
              <a:ext uri="{FF2B5EF4-FFF2-40B4-BE49-F238E27FC236}">
                <a16:creationId xmlns:a16="http://schemas.microsoft.com/office/drawing/2014/main" id="{76E7F042-7CB9-46DD-AB4B-59DDB45378A5}"/>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3A78E875-A918-4F76-8EB9-C065E02F744F}"/>
              </a:ext>
            </a:extLst>
          </p:cNvPr>
          <p:cNvSpPr>
            <a:spLocks noGrp="1"/>
          </p:cNvSpPr>
          <p:nvPr>
            <p:ph type="sldNum" sz="quarter" idx="12"/>
          </p:nvPr>
        </p:nvSpPr>
        <p:spPr/>
        <p:txBody>
          <a:bodyPr/>
          <a:lstStyle/>
          <a:p>
            <a:fld id="{A20D5B2E-A39C-4A67-9A03-2664C49F1C64}" type="slidenum">
              <a:rPr lang="es-MX" smtClean="0"/>
              <a:pPr/>
              <a:t>12</a:t>
            </a:fld>
            <a:r>
              <a:rPr lang="es-MX"/>
              <a:t>/150</a:t>
            </a:r>
            <a:endParaRPr lang="es-MX" dirty="0"/>
          </a:p>
        </p:txBody>
      </p:sp>
    </p:spTree>
    <p:extLst>
      <p:ext uri="{BB962C8B-B14F-4D97-AF65-F5344CB8AC3E}">
        <p14:creationId xmlns:p14="http://schemas.microsoft.com/office/powerpoint/2010/main" val="132230867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TEORÍA DE COLUMNAS</a:t>
            </a:r>
          </a:p>
        </p:txBody>
      </p:sp>
      <p:sp>
        <p:nvSpPr>
          <p:cNvPr id="11" name="Text Box 18"/>
          <p:cNvSpPr txBox="1">
            <a:spLocks noChangeArrowheads="1"/>
          </p:cNvSpPr>
          <p:nvPr/>
        </p:nvSpPr>
        <p:spPr bwMode="auto">
          <a:xfrm>
            <a:off x="474561" y="1942180"/>
            <a:ext cx="9354448" cy="2585323"/>
          </a:xfrm>
          <a:prstGeom prst="rect">
            <a:avLst/>
          </a:prstGeom>
          <a:noFill/>
          <a:ln w="9525">
            <a:noFill/>
            <a:miter lim="800000"/>
            <a:headEnd/>
            <a:tailEnd/>
          </a:ln>
          <a:effectLst/>
        </p:spPr>
        <p:txBody>
          <a:bodyPr wrap="square">
            <a:spAutoFit/>
          </a:bodyPr>
          <a:lstStyle/>
          <a:p>
            <a:pPr algn="just"/>
            <a:r>
              <a:rPr lang="es-MX" b="1" dirty="0">
                <a:latin typeface="+mn-lt"/>
              </a:rPr>
              <a:t>La resistencia de una columna de material y condiciones de apoyo definidas depende del área de las secciones transversales y de su </a:t>
            </a:r>
            <a:r>
              <a:rPr lang="es-MX" b="1" dirty="0" smtClean="0">
                <a:latin typeface="+mn-lt"/>
              </a:rPr>
              <a:t>esbeltez. Además; </a:t>
            </a:r>
            <a:r>
              <a:rPr lang="es-MX" b="1" dirty="0">
                <a:latin typeface="+mn-lt"/>
              </a:rPr>
              <a:t>en </a:t>
            </a:r>
            <a:r>
              <a:rPr lang="es-MX" b="1" dirty="0" smtClean="0">
                <a:latin typeface="+mn-lt"/>
              </a:rPr>
              <a:t>general, </a:t>
            </a:r>
            <a:r>
              <a:rPr lang="es-MX" b="1" dirty="0">
                <a:latin typeface="+mn-lt"/>
              </a:rPr>
              <a:t>es conveniente que los momentos de inercia correspondientes a los dos posibles ejes de flexión, sean iguales o por lo menos muy similares, debido a que el pandeo ocurre en el plano de menor rigidez. </a:t>
            </a:r>
          </a:p>
          <a:p>
            <a:pPr algn="just"/>
            <a:endParaRPr lang="es-MX" b="1" dirty="0">
              <a:latin typeface="+mn-lt"/>
            </a:endParaRPr>
          </a:p>
          <a:p>
            <a:pPr algn="just"/>
            <a:r>
              <a:rPr lang="es-MX" b="1" dirty="0">
                <a:latin typeface="+mn-lt"/>
              </a:rPr>
              <a:t>Por lo antes mencionado, la sección tubular hueca se considera como la sección transversal ideal. </a:t>
            </a:r>
          </a:p>
          <a:p>
            <a:pPr algn="just"/>
            <a:r>
              <a:rPr lang="es-MX" b="1" dirty="0">
                <a:latin typeface="+mn-lt"/>
              </a:rPr>
              <a:t>El inconveniente de este tipo se sección es que sus conexiones son difíciles de realizar.</a:t>
            </a:r>
          </a:p>
          <a:p>
            <a:pPr algn="just"/>
            <a:r>
              <a:rPr lang="es-MX" b="1" dirty="0">
                <a:latin typeface="+mn-lt"/>
              </a:rPr>
              <a:t>Sin </a:t>
            </a:r>
            <a:r>
              <a:rPr lang="es-MX" b="1" dirty="0" smtClean="0">
                <a:latin typeface="+mn-lt"/>
              </a:rPr>
              <a:t>embargo; </a:t>
            </a:r>
            <a:r>
              <a:rPr lang="es-MX" b="1" dirty="0">
                <a:latin typeface="+mn-lt"/>
              </a:rPr>
              <a:t>gracias al desarrollo del proceso de fabricación, cortes y soldaduras, en la actualidad se utilizan cada vez con más frecuencia.</a:t>
            </a:r>
          </a:p>
        </p:txBody>
      </p:sp>
      <p:sp>
        <p:nvSpPr>
          <p:cNvPr id="12" name="6 CuadroTexto"/>
          <p:cNvSpPr txBox="1"/>
          <p:nvPr/>
        </p:nvSpPr>
        <p:spPr>
          <a:xfrm>
            <a:off x="1728109" y="293892"/>
            <a:ext cx="6984775" cy="707886"/>
          </a:xfrm>
          <a:prstGeom prst="rect">
            <a:avLst/>
          </a:prstGeom>
          <a:noFill/>
        </p:spPr>
        <p:txBody>
          <a:bodyPr wrap="square" rtlCol="0">
            <a:spAutoFit/>
          </a:bodyPr>
          <a:lstStyle/>
          <a:p>
            <a:pPr algn="ctr" fontAlgn="auto">
              <a:spcBef>
                <a:spcPts val="0"/>
              </a:spcBef>
              <a:spcAft>
                <a:spcPts val="0"/>
              </a:spcAft>
            </a:pP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2</a:t>
            </a:r>
          </a:p>
          <a:p>
            <a:pPr algn="ctr" fontAlgn="auto">
              <a:spcBef>
                <a:spcPts val="0"/>
              </a:spcBef>
              <a:spcAft>
                <a:spcPts val="0"/>
              </a:spcAft>
            </a:pPr>
            <a:r>
              <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2.4 DISEÑO DE ELEMENTOS EN COMPRESIÓN</a:t>
            </a:r>
          </a:p>
        </p:txBody>
      </p:sp>
      <p:sp>
        <p:nvSpPr>
          <p:cNvPr id="3" name="Marcador de pie de página 2">
            <a:extLst>
              <a:ext uri="{FF2B5EF4-FFF2-40B4-BE49-F238E27FC236}">
                <a16:creationId xmlns:a16="http://schemas.microsoft.com/office/drawing/2014/main" id="{E41DB17F-5F24-41D6-BFE3-8B3170134D6F}"/>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5E9E843A-FCC1-4EF4-A6D0-FECB119F5E68}"/>
              </a:ext>
            </a:extLst>
          </p:cNvPr>
          <p:cNvSpPr>
            <a:spLocks noGrp="1"/>
          </p:cNvSpPr>
          <p:nvPr>
            <p:ph type="sldNum" sz="quarter" idx="12"/>
          </p:nvPr>
        </p:nvSpPr>
        <p:spPr/>
        <p:txBody>
          <a:bodyPr/>
          <a:lstStyle/>
          <a:p>
            <a:fld id="{A20D5B2E-A39C-4A67-9A03-2664C49F1C64}" type="slidenum">
              <a:rPr lang="es-MX" smtClean="0"/>
              <a:pPr/>
              <a:t>120</a:t>
            </a:fld>
            <a:r>
              <a:rPr lang="es-MX"/>
              <a:t>/150</a:t>
            </a:r>
            <a:endParaRPr lang="es-MX" dirty="0"/>
          </a:p>
        </p:txBody>
      </p:sp>
    </p:spTree>
    <p:extLst>
      <p:ext uri="{BB962C8B-B14F-4D97-AF65-F5344CB8AC3E}">
        <p14:creationId xmlns:p14="http://schemas.microsoft.com/office/powerpoint/2010/main" val="38180676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TEORÍA DE COLUMNAS</a:t>
            </a:r>
          </a:p>
        </p:txBody>
      </p:sp>
      <p:sp>
        <p:nvSpPr>
          <p:cNvPr id="11" name="11 Rectángulo"/>
          <p:cNvSpPr/>
          <p:nvPr/>
        </p:nvSpPr>
        <p:spPr>
          <a:xfrm>
            <a:off x="479680" y="1954600"/>
            <a:ext cx="9354448" cy="923330"/>
          </a:xfrm>
          <a:prstGeom prst="rect">
            <a:avLst/>
          </a:prstGeom>
        </p:spPr>
        <p:txBody>
          <a:bodyPr wrap="square">
            <a:spAutoFit/>
          </a:bodyPr>
          <a:lstStyle/>
          <a:p>
            <a:pPr algn="just"/>
            <a:r>
              <a:rPr lang="es-MX" b="1" dirty="0">
                <a:latin typeface="+mn-lt"/>
              </a:rPr>
              <a:t>El comportamiento de las columnas depende en gran medida a su relación de esbeltez (relación entre su longitud y radio de giro) y a las dimensiones de su sección transversal. Desde este punto de vista las columnas se pueden clasificar en:</a:t>
            </a:r>
          </a:p>
        </p:txBody>
      </p:sp>
      <p:sp>
        <p:nvSpPr>
          <p:cNvPr id="12" name="Rectangle 1"/>
          <p:cNvSpPr>
            <a:spLocks noChangeArrowheads="1"/>
          </p:cNvSpPr>
          <p:nvPr/>
        </p:nvSpPr>
        <p:spPr bwMode="auto">
          <a:xfrm>
            <a:off x="474561" y="2889840"/>
            <a:ext cx="2592288"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es-MX" b="1" i="0" u="none" strike="noStrike" cap="none" normalizeH="0" baseline="0" dirty="0">
                <a:ln>
                  <a:noFill/>
                </a:ln>
                <a:solidFill>
                  <a:schemeClr val="tx1"/>
                </a:solidFill>
                <a:latin typeface="+mn-lt"/>
                <a:ea typeface="Times New Roman" pitchFamily="18" charset="0"/>
                <a:cs typeface="Calibri" pitchFamily="34" charset="0"/>
              </a:rPr>
              <a:t> Columnas cortas.</a:t>
            </a:r>
            <a:endParaRPr kumimoji="0" lang="es-MX" b="1" i="0" u="none" strike="noStrike" cap="none" normalizeH="0" baseline="0" dirty="0">
              <a:ln>
                <a:noFill/>
              </a:ln>
              <a:solidFill>
                <a:schemeClr val="tx1"/>
              </a:solidFill>
              <a:latin typeface="+mn-lt"/>
            </a:endParaRPr>
          </a:p>
        </p:txBody>
      </p:sp>
      <p:sp>
        <p:nvSpPr>
          <p:cNvPr id="13" name="Rectangle 1"/>
          <p:cNvSpPr>
            <a:spLocks noChangeArrowheads="1"/>
          </p:cNvSpPr>
          <p:nvPr/>
        </p:nvSpPr>
        <p:spPr bwMode="auto">
          <a:xfrm>
            <a:off x="474561" y="3213164"/>
            <a:ext cx="331236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es-MX" sz="2000" b="1" i="0" u="none" strike="noStrike" cap="none" normalizeH="0" baseline="0" dirty="0">
                <a:ln>
                  <a:noFill/>
                </a:ln>
                <a:solidFill>
                  <a:schemeClr val="tx1"/>
                </a:solidFill>
                <a:latin typeface="+mn-lt"/>
                <a:ea typeface="Times New Roman" pitchFamily="18" charset="0"/>
                <a:cs typeface="Calibri" pitchFamily="34" charset="0"/>
              </a:rPr>
              <a:t> </a:t>
            </a:r>
            <a:r>
              <a:rPr kumimoji="0" lang="es-MX" b="1" i="0" u="none" strike="noStrike" cap="none" normalizeH="0" baseline="0" dirty="0">
                <a:ln>
                  <a:noFill/>
                </a:ln>
                <a:solidFill>
                  <a:schemeClr val="tx1"/>
                </a:solidFill>
                <a:latin typeface="+mn-lt"/>
                <a:ea typeface="Times New Roman" pitchFamily="18" charset="0"/>
                <a:cs typeface="Calibri" pitchFamily="34" charset="0"/>
              </a:rPr>
              <a:t>Columnas intermedias.</a:t>
            </a:r>
            <a:endParaRPr kumimoji="0" lang="es-MX" sz="2000" b="1" i="0" u="none" strike="noStrike" cap="none" normalizeH="0" baseline="0" dirty="0">
              <a:ln>
                <a:noFill/>
              </a:ln>
              <a:solidFill>
                <a:schemeClr val="tx1"/>
              </a:solidFill>
              <a:latin typeface="+mn-lt"/>
            </a:endParaRPr>
          </a:p>
        </p:txBody>
      </p:sp>
      <p:sp>
        <p:nvSpPr>
          <p:cNvPr id="14" name="Rectangle 1"/>
          <p:cNvSpPr>
            <a:spLocks noChangeArrowheads="1"/>
          </p:cNvSpPr>
          <p:nvPr/>
        </p:nvSpPr>
        <p:spPr bwMode="auto">
          <a:xfrm>
            <a:off x="474561" y="3558481"/>
            <a:ext cx="4392488"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es-MX" b="1" i="0" u="none" strike="noStrike" cap="none" normalizeH="0" baseline="0" dirty="0">
                <a:ln>
                  <a:noFill/>
                </a:ln>
                <a:solidFill>
                  <a:schemeClr val="tx1"/>
                </a:solidFill>
                <a:latin typeface="+mn-lt"/>
                <a:ea typeface="Times New Roman" pitchFamily="18" charset="0"/>
                <a:cs typeface="Calibri" pitchFamily="34" charset="0"/>
              </a:rPr>
              <a:t> Columnas largas o esbeltas.</a:t>
            </a:r>
            <a:endParaRPr kumimoji="0" lang="es-MX" b="1" i="0" u="none" strike="noStrike" cap="none" normalizeH="0" baseline="0" dirty="0">
              <a:ln>
                <a:noFill/>
              </a:ln>
              <a:solidFill>
                <a:schemeClr val="tx1"/>
              </a:solidFill>
              <a:latin typeface="+mn-lt"/>
            </a:endParaRPr>
          </a:p>
        </p:txBody>
      </p:sp>
      <p:sp>
        <p:nvSpPr>
          <p:cNvPr id="15" name="6 CuadroTexto"/>
          <p:cNvSpPr txBox="1"/>
          <p:nvPr/>
        </p:nvSpPr>
        <p:spPr>
          <a:xfrm>
            <a:off x="1728109" y="293892"/>
            <a:ext cx="6984775" cy="707886"/>
          </a:xfrm>
          <a:prstGeom prst="rect">
            <a:avLst/>
          </a:prstGeom>
          <a:noFill/>
        </p:spPr>
        <p:txBody>
          <a:bodyPr wrap="square" rtlCol="0">
            <a:spAutoFit/>
          </a:bodyPr>
          <a:lstStyle/>
          <a:p>
            <a:pPr algn="ctr" fontAlgn="auto">
              <a:spcBef>
                <a:spcPts val="0"/>
              </a:spcBef>
              <a:spcAft>
                <a:spcPts val="0"/>
              </a:spcAft>
            </a:pP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2</a:t>
            </a:r>
          </a:p>
          <a:p>
            <a:pPr algn="ctr" fontAlgn="auto">
              <a:spcBef>
                <a:spcPts val="0"/>
              </a:spcBef>
              <a:spcAft>
                <a:spcPts val="0"/>
              </a:spcAft>
            </a:pPr>
            <a:r>
              <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2.4 DISEÑO DE ELEMENTOS EN COMPRESIÓN</a:t>
            </a:r>
          </a:p>
        </p:txBody>
      </p:sp>
      <p:sp>
        <p:nvSpPr>
          <p:cNvPr id="3" name="Marcador de pie de página 2">
            <a:extLst>
              <a:ext uri="{FF2B5EF4-FFF2-40B4-BE49-F238E27FC236}">
                <a16:creationId xmlns:a16="http://schemas.microsoft.com/office/drawing/2014/main" id="{2F10453F-5821-4774-87E5-74AF2ABED997}"/>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0C650C81-12C6-4220-AD0C-ED152BD238DA}"/>
              </a:ext>
            </a:extLst>
          </p:cNvPr>
          <p:cNvSpPr>
            <a:spLocks noGrp="1"/>
          </p:cNvSpPr>
          <p:nvPr>
            <p:ph type="sldNum" sz="quarter" idx="12"/>
          </p:nvPr>
        </p:nvSpPr>
        <p:spPr/>
        <p:txBody>
          <a:bodyPr/>
          <a:lstStyle/>
          <a:p>
            <a:fld id="{A20D5B2E-A39C-4A67-9A03-2664C49F1C64}" type="slidenum">
              <a:rPr lang="es-MX" smtClean="0"/>
              <a:pPr/>
              <a:t>121</a:t>
            </a:fld>
            <a:r>
              <a:rPr lang="es-MX"/>
              <a:t>/150</a:t>
            </a:r>
            <a:endParaRPr lang="es-MX" dirty="0"/>
          </a:p>
        </p:txBody>
      </p:sp>
    </p:spTree>
    <p:extLst>
      <p:ext uri="{BB962C8B-B14F-4D97-AF65-F5344CB8AC3E}">
        <p14:creationId xmlns:p14="http://schemas.microsoft.com/office/powerpoint/2010/main" val="147030363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TEORÍA DE COLUMNAS</a:t>
            </a:r>
          </a:p>
        </p:txBody>
      </p:sp>
      <p:sp>
        <p:nvSpPr>
          <p:cNvPr id="8" name="Rectangle 1"/>
          <p:cNvSpPr>
            <a:spLocks noChangeArrowheads="1"/>
          </p:cNvSpPr>
          <p:nvPr/>
        </p:nvSpPr>
        <p:spPr bwMode="auto">
          <a:xfrm>
            <a:off x="474561" y="1947604"/>
            <a:ext cx="9354448"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dirty="0">
                <a:ln>
                  <a:noFill/>
                </a:ln>
                <a:solidFill>
                  <a:schemeClr val="tx1"/>
                </a:solidFill>
                <a:latin typeface="+mn-lt"/>
                <a:ea typeface="Times New Roman" pitchFamily="18" charset="0"/>
                <a:cs typeface="Calibri" pitchFamily="34" charset="0"/>
              </a:rPr>
              <a:t>Las </a:t>
            </a:r>
            <a:r>
              <a:rPr kumimoji="0" lang="es-MX" b="1" i="0" u="none" strike="noStrike" cap="none" normalizeH="0" baseline="0" dirty="0">
                <a:ln>
                  <a:noFill/>
                </a:ln>
                <a:solidFill>
                  <a:srgbClr val="FF0000"/>
                </a:solidFill>
                <a:latin typeface="+mn-lt"/>
                <a:ea typeface="Times New Roman" pitchFamily="18" charset="0"/>
                <a:cs typeface="Calibri" pitchFamily="34" charset="0"/>
              </a:rPr>
              <a:t>columnas cortas </a:t>
            </a:r>
            <a:r>
              <a:rPr kumimoji="0" lang="es-MX" b="1" i="0" u="none" strike="noStrike" cap="none" normalizeH="0" baseline="0" dirty="0">
                <a:ln>
                  <a:noFill/>
                </a:ln>
                <a:solidFill>
                  <a:schemeClr val="tx1"/>
                </a:solidFill>
                <a:latin typeface="+mn-lt"/>
                <a:ea typeface="Times New Roman" pitchFamily="18" charset="0"/>
                <a:cs typeface="Calibri" pitchFamily="34" charset="0"/>
              </a:rPr>
              <a:t>son las más inusuales en una construcción, resisten la fuerza que ocasiona su plastificación completa, calculada de la siguiente manera: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s-MX" sz="2400" b="1" i="0" u="none" strike="noStrike" cap="none" normalizeH="0" baseline="0" dirty="0" err="1">
                <a:ln>
                  <a:noFill/>
                </a:ln>
                <a:solidFill>
                  <a:srgbClr val="FF0000"/>
                </a:solidFill>
                <a:latin typeface="+mn-lt"/>
                <a:ea typeface="Times New Roman" pitchFamily="18" charset="0"/>
                <a:cs typeface="Calibri" pitchFamily="34" charset="0"/>
              </a:rPr>
              <a:t>P</a:t>
            </a:r>
            <a:r>
              <a:rPr kumimoji="0" lang="es-MX" sz="2400" b="1" i="0" u="none" strike="noStrike" cap="none" normalizeH="0" baseline="-30000" dirty="0" err="1">
                <a:ln>
                  <a:noFill/>
                </a:ln>
                <a:solidFill>
                  <a:srgbClr val="FF0000"/>
                </a:solidFill>
                <a:latin typeface="+mn-lt"/>
                <a:ea typeface="Times New Roman" pitchFamily="18" charset="0"/>
                <a:cs typeface="Calibri" pitchFamily="34" charset="0"/>
              </a:rPr>
              <a:t>y</a:t>
            </a:r>
            <a:r>
              <a:rPr kumimoji="0" lang="es-MX" sz="2400" b="1" i="0" u="none" strike="noStrike" cap="none" normalizeH="0" baseline="0" dirty="0">
                <a:ln>
                  <a:noFill/>
                </a:ln>
                <a:solidFill>
                  <a:srgbClr val="FF0000"/>
                </a:solidFill>
                <a:latin typeface="+mn-lt"/>
                <a:ea typeface="Times New Roman" pitchFamily="18" charset="0"/>
                <a:cs typeface="Calibri" pitchFamily="34" charset="0"/>
              </a:rPr>
              <a:t> = </a:t>
            </a:r>
            <a:r>
              <a:rPr kumimoji="0" lang="es-MX" sz="2400" b="1" i="0" u="none" strike="noStrike" cap="none" normalizeH="0" baseline="0" dirty="0" err="1">
                <a:ln>
                  <a:noFill/>
                </a:ln>
                <a:solidFill>
                  <a:srgbClr val="FF0000"/>
                </a:solidFill>
                <a:latin typeface="+mn-lt"/>
                <a:ea typeface="Times New Roman" pitchFamily="18" charset="0"/>
                <a:cs typeface="Calibri" pitchFamily="34" charset="0"/>
              </a:rPr>
              <a:t>A</a:t>
            </a:r>
            <a:r>
              <a:rPr kumimoji="0" lang="es-MX" sz="2400" b="1" i="0" u="none" strike="noStrike" cap="none" normalizeH="0" baseline="-30000" dirty="0" err="1">
                <a:ln>
                  <a:noFill/>
                </a:ln>
                <a:solidFill>
                  <a:srgbClr val="FF0000"/>
                </a:solidFill>
                <a:latin typeface="+mn-lt"/>
                <a:ea typeface="Times New Roman" pitchFamily="18" charset="0"/>
                <a:cs typeface="Calibri" pitchFamily="34" charset="0"/>
              </a:rPr>
              <a:t>t</a:t>
            </a:r>
            <a:r>
              <a:rPr kumimoji="0" lang="es-MX" sz="2400" b="1" i="0" u="none" strike="noStrike" cap="none" normalizeH="0" baseline="0" dirty="0" err="1">
                <a:ln>
                  <a:noFill/>
                </a:ln>
                <a:solidFill>
                  <a:srgbClr val="FF0000"/>
                </a:solidFill>
                <a:latin typeface="+mn-lt"/>
                <a:ea typeface="Times New Roman" pitchFamily="18" charset="0"/>
                <a:cs typeface="Calibri" pitchFamily="34" charset="0"/>
              </a:rPr>
              <a:t>F</a:t>
            </a:r>
            <a:r>
              <a:rPr kumimoji="0" lang="es-MX" sz="2400" b="1" i="0" u="none" strike="noStrike" cap="none" normalizeH="0" baseline="-30000" dirty="0" err="1">
                <a:ln>
                  <a:noFill/>
                </a:ln>
                <a:solidFill>
                  <a:srgbClr val="FF0000"/>
                </a:solidFill>
                <a:latin typeface="+mn-lt"/>
                <a:ea typeface="Times New Roman" pitchFamily="18" charset="0"/>
                <a:cs typeface="Calibri" pitchFamily="34" charset="0"/>
              </a:rPr>
              <a:t>y</a:t>
            </a:r>
            <a:endParaRPr kumimoji="0" lang="es-MX" sz="2400" b="1" i="0" u="none" strike="noStrike" cap="none" normalizeH="0" baseline="-30000" dirty="0">
              <a:ln>
                <a:noFill/>
              </a:ln>
              <a:solidFill>
                <a:srgbClr val="FF0000"/>
              </a:solidFill>
              <a:latin typeface="+mn-lt"/>
              <a:ea typeface="Times New Roman" pitchFamily="18" charset="0"/>
              <a:cs typeface="Calibri" pitchFamily="34" charset="0"/>
            </a:endParaRPr>
          </a:p>
          <a:p>
            <a:pPr algn="just" eaLnBrk="0" hangingPunct="0"/>
            <a:r>
              <a:rPr kumimoji="0" lang="es-MX" b="1" i="0" u="none" strike="noStrike" cap="none" normalizeH="0" baseline="0" dirty="0">
                <a:ln>
                  <a:noFill/>
                </a:ln>
                <a:solidFill>
                  <a:schemeClr val="tx1"/>
                </a:solidFill>
                <a:latin typeface="+mn-lt"/>
                <a:ea typeface="Times New Roman" pitchFamily="18" charset="0"/>
                <a:cs typeface="Calibri" pitchFamily="34" charset="0"/>
              </a:rPr>
              <a:t>Su capacidad de carga no es afectada por ninguna forma de inestabilidad y su resistencia máxima depende solo del </a:t>
            </a:r>
            <a:r>
              <a:rPr kumimoji="0" lang="es-MX" b="1" i="1" u="sng" strike="noStrike" cap="none" normalizeH="0" baseline="0" dirty="0">
                <a:ln>
                  <a:noFill/>
                </a:ln>
                <a:solidFill>
                  <a:schemeClr val="tx1"/>
                </a:solidFill>
                <a:effectLst>
                  <a:outerShdw blurRad="38100" dist="38100" dir="2700000" algn="tl">
                    <a:srgbClr val="000000">
                      <a:alpha val="43137"/>
                    </a:srgbClr>
                  </a:outerShdw>
                </a:effectLst>
                <a:latin typeface="+mn-lt"/>
                <a:ea typeface="Times New Roman" pitchFamily="18" charset="0"/>
                <a:cs typeface="Calibri" pitchFamily="34" charset="0"/>
              </a:rPr>
              <a:t>área total de su sección transversal y del esfuerzo de fluencia </a:t>
            </a:r>
            <a:r>
              <a:rPr lang="es-MX" b="1" i="1" u="sng" dirty="0" err="1">
                <a:effectLst>
                  <a:outerShdw blurRad="38100" dist="38100" dir="2700000" algn="tl">
                    <a:srgbClr val="000000">
                      <a:alpha val="43137"/>
                    </a:srgbClr>
                  </a:outerShdw>
                </a:effectLst>
                <a:latin typeface="+mn-lt"/>
                <a:ea typeface="Times New Roman" pitchFamily="18" charset="0"/>
                <a:cs typeface="Calibri" pitchFamily="34" charset="0"/>
              </a:rPr>
              <a:t>F</a:t>
            </a:r>
            <a:r>
              <a:rPr lang="es-MX" b="1" i="1" u="sng" baseline="-30000" dirty="0" err="1">
                <a:effectLst>
                  <a:outerShdw blurRad="38100" dist="38100" dir="2700000" algn="tl">
                    <a:srgbClr val="000000">
                      <a:alpha val="43137"/>
                    </a:srgbClr>
                  </a:outerShdw>
                </a:effectLst>
                <a:latin typeface="+mn-lt"/>
                <a:ea typeface="Times New Roman" pitchFamily="18" charset="0"/>
                <a:cs typeface="Calibri" pitchFamily="34" charset="0"/>
              </a:rPr>
              <a:t>y</a:t>
            </a:r>
            <a:r>
              <a:rPr lang="es-MX" b="1" i="1" u="sng" baseline="-30000" dirty="0">
                <a:effectLst>
                  <a:outerShdw blurRad="38100" dist="38100" dir="2700000" algn="tl">
                    <a:srgbClr val="000000">
                      <a:alpha val="43137"/>
                    </a:srgbClr>
                  </a:outerShdw>
                </a:effectLst>
                <a:latin typeface="+mn-lt"/>
                <a:ea typeface="Times New Roman" pitchFamily="18" charset="0"/>
                <a:cs typeface="Calibri" pitchFamily="34" charset="0"/>
              </a:rPr>
              <a:t> </a:t>
            </a:r>
            <a:r>
              <a:rPr kumimoji="0" lang="es-MX" b="1" i="0" u="none" strike="noStrike" cap="none" normalizeH="0" baseline="0" dirty="0">
                <a:ln>
                  <a:noFill/>
                </a:ln>
                <a:solidFill>
                  <a:schemeClr val="tx1"/>
                </a:solidFill>
                <a:latin typeface="+mn-lt"/>
                <a:ea typeface="Times New Roman" pitchFamily="18" charset="0"/>
                <a:cs typeface="Calibri" pitchFamily="34" charset="0"/>
              </a:rPr>
              <a:t>del acero; su falla es por </a:t>
            </a:r>
            <a:r>
              <a:rPr kumimoji="0" lang="es-MX" b="1" i="1" u="sng" strike="noStrike" cap="none" normalizeH="0" baseline="0" dirty="0">
                <a:ln>
                  <a:noFill/>
                </a:ln>
                <a:solidFill>
                  <a:schemeClr val="tx1"/>
                </a:solidFill>
                <a:effectLst>
                  <a:outerShdw blurRad="38100" dist="38100" dir="2700000" algn="tl">
                    <a:srgbClr val="000000">
                      <a:alpha val="43137"/>
                    </a:srgbClr>
                  </a:outerShdw>
                </a:effectLst>
                <a:latin typeface="+mn-lt"/>
                <a:ea typeface="Times New Roman" pitchFamily="18" charset="0"/>
                <a:cs typeface="Calibri" pitchFamily="34" charset="0"/>
              </a:rPr>
              <a:t>aplastamiento</a:t>
            </a:r>
            <a:r>
              <a:rPr kumimoji="0" lang="es-MX" b="1" i="0" u="none" strike="noStrike" cap="none" normalizeH="0" baseline="0" dirty="0">
                <a:ln>
                  <a:noFill/>
                </a:ln>
                <a:solidFill>
                  <a:schemeClr val="tx1"/>
                </a:solidFill>
                <a:latin typeface="+mn-lt"/>
                <a:ea typeface="Times New Roman" pitchFamily="18" charset="0"/>
                <a:cs typeface="Calibri"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b="1" i="0" u="none" strike="noStrike" cap="none" normalizeH="0" baseline="0" dirty="0">
                <a:ln>
                  <a:noFill/>
                </a:ln>
                <a:solidFill>
                  <a:schemeClr val="tx1"/>
                </a:solidFill>
                <a:latin typeface="+mn-lt"/>
                <a:ea typeface="Times New Roman" pitchFamily="18" charset="0"/>
                <a:cs typeface="Calibri" pitchFamily="34" charset="0"/>
              </a:rPr>
              <a:t>Por otra parte, las </a:t>
            </a:r>
            <a:r>
              <a:rPr kumimoji="0" lang="es-MX" b="1" i="0" u="none" strike="noStrike" cap="none" normalizeH="0" baseline="0" dirty="0">
                <a:ln>
                  <a:noFill/>
                </a:ln>
                <a:solidFill>
                  <a:srgbClr val="FF0000"/>
                </a:solidFill>
                <a:latin typeface="+mn-lt"/>
                <a:ea typeface="Times New Roman" pitchFamily="18" charset="0"/>
                <a:cs typeface="Calibri" pitchFamily="34" charset="0"/>
              </a:rPr>
              <a:t>columnas intermedias </a:t>
            </a:r>
            <a:r>
              <a:rPr kumimoji="0" lang="es-MX" b="1" i="0" u="none" strike="noStrike" cap="none" normalizeH="0" baseline="0" dirty="0">
                <a:ln>
                  <a:noFill/>
                </a:ln>
                <a:solidFill>
                  <a:schemeClr val="tx1"/>
                </a:solidFill>
                <a:latin typeface="+mn-lt"/>
                <a:ea typeface="Times New Roman" pitchFamily="18" charset="0"/>
                <a:cs typeface="Calibri" pitchFamily="34" charset="0"/>
              </a:rPr>
              <a:t>son las más comunes y de mayor uso en la construcción, tienen un comportamiento más complejo que las cortas y las esbeltas. Fallan por inestabilidad elástica. Sin embargo, su rigidez es suficiente como para retrasar la iniciación de dicho fenómeno, hasta que parte del material que las compone este plastificado. </a:t>
            </a:r>
            <a:r>
              <a:rPr lang="es-MX" b="1" dirty="0">
                <a:latin typeface="+mn-lt"/>
                <a:ea typeface="Times New Roman" pitchFamily="18" charset="0"/>
                <a:cs typeface="Calibri" pitchFamily="34" charset="0"/>
              </a:rPr>
              <a:t>A esta</a:t>
            </a:r>
            <a:r>
              <a:rPr kumimoji="0" lang="es-MX" b="1" i="0" u="none" strike="noStrike" cap="none" normalizeH="0" baseline="0" dirty="0">
                <a:ln>
                  <a:noFill/>
                </a:ln>
                <a:solidFill>
                  <a:schemeClr val="tx1"/>
                </a:solidFill>
                <a:latin typeface="+mn-lt"/>
                <a:ea typeface="Times New Roman" pitchFamily="18" charset="0"/>
                <a:cs typeface="Calibri" pitchFamily="34" charset="0"/>
              </a:rPr>
              <a:t> falla </a:t>
            </a:r>
            <a:r>
              <a:rPr lang="es-MX" b="1" dirty="0">
                <a:latin typeface="+mn-lt"/>
                <a:ea typeface="Times New Roman" pitchFamily="18" charset="0"/>
                <a:cs typeface="Calibri" pitchFamily="34" charset="0"/>
              </a:rPr>
              <a:t>se le conoce</a:t>
            </a:r>
            <a:r>
              <a:rPr kumimoji="0" lang="es-MX" b="1" i="0" u="none" strike="noStrike" cap="none" normalizeH="0" baseline="0" dirty="0">
                <a:ln>
                  <a:noFill/>
                </a:ln>
                <a:solidFill>
                  <a:schemeClr val="tx1"/>
                </a:solidFill>
                <a:latin typeface="+mn-lt"/>
                <a:ea typeface="Times New Roman" pitchFamily="18" charset="0"/>
                <a:cs typeface="Calibri" pitchFamily="34" charset="0"/>
              </a:rPr>
              <a:t> por </a:t>
            </a:r>
            <a:r>
              <a:rPr kumimoji="0" lang="es-MX" b="1" i="1" u="sng" strike="noStrike" cap="none" normalizeH="0" baseline="0" dirty="0">
                <a:ln>
                  <a:noFill/>
                </a:ln>
                <a:solidFill>
                  <a:schemeClr val="tx1"/>
                </a:solidFill>
                <a:effectLst>
                  <a:outerShdw blurRad="38100" dist="38100" dir="2700000" algn="tl">
                    <a:srgbClr val="000000">
                      <a:alpha val="43137"/>
                    </a:srgbClr>
                  </a:outerShdw>
                </a:effectLst>
                <a:latin typeface="+mn-lt"/>
                <a:ea typeface="Times New Roman" pitchFamily="18" charset="0"/>
                <a:cs typeface="Calibri" pitchFamily="34" charset="0"/>
              </a:rPr>
              <a:t>inestabilidad inelástica</a:t>
            </a:r>
            <a:r>
              <a:rPr kumimoji="0" lang="es-MX" b="1" i="0" u="none" strike="noStrike" cap="none" normalizeH="0" baseline="0" dirty="0">
                <a:ln>
                  <a:noFill/>
                </a:ln>
                <a:solidFill>
                  <a:schemeClr val="tx1"/>
                </a:solidFill>
                <a:latin typeface="+mn-lt"/>
                <a:ea typeface="Times New Roman" pitchFamily="18" charset="0"/>
                <a:cs typeface="Calibri" pitchFamily="34" charset="0"/>
              </a:rPr>
              <a:t>. Su resistencia depende tanto de </a:t>
            </a:r>
            <a:r>
              <a:rPr kumimoji="0" lang="es-MX" b="1" i="1" u="sng" strike="noStrike" cap="none" normalizeH="0" baseline="0" dirty="0">
                <a:ln>
                  <a:noFill/>
                </a:ln>
                <a:solidFill>
                  <a:schemeClr val="tx1"/>
                </a:solidFill>
                <a:effectLst>
                  <a:outerShdw blurRad="38100" dist="38100" dir="2700000" algn="tl">
                    <a:srgbClr val="000000">
                      <a:alpha val="43137"/>
                    </a:srgbClr>
                  </a:outerShdw>
                </a:effectLst>
                <a:latin typeface="+mn-lt"/>
                <a:ea typeface="Times New Roman" pitchFamily="18" charset="0"/>
                <a:cs typeface="Calibri" pitchFamily="34" charset="0"/>
              </a:rPr>
              <a:t>la rigidez del miembro como del esfuerzo de fluencia del material, así como de la forma y dimensiones de su sección transversal.</a:t>
            </a:r>
            <a:endParaRPr kumimoji="0" lang="es-MX" b="1" i="1" u="sng" strike="noStrike" cap="none" normalizeH="0" baseline="0" dirty="0">
              <a:ln>
                <a:noFill/>
              </a:ln>
              <a:solidFill>
                <a:schemeClr val="tx1"/>
              </a:solidFill>
              <a:effectLst>
                <a:outerShdw blurRad="38100" dist="38100" dir="2700000" algn="tl">
                  <a:srgbClr val="000000">
                    <a:alpha val="43137"/>
                  </a:srgbClr>
                </a:outerShdw>
              </a:effectLst>
              <a:latin typeface="+mn-lt"/>
            </a:endParaRPr>
          </a:p>
        </p:txBody>
      </p:sp>
      <p:sp>
        <p:nvSpPr>
          <p:cNvPr id="11" name="6 CuadroTexto"/>
          <p:cNvSpPr txBox="1"/>
          <p:nvPr/>
        </p:nvSpPr>
        <p:spPr>
          <a:xfrm>
            <a:off x="1728109" y="293892"/>
            <a:ext cx="6984775" cy="707886"/>
          </a:xfrm>
          <a:prstGeom prst="rect">
            <a:avLst/>
          </a:prstGeom>
          <a:noFill/>
        </p:spPr>
        <p:txBody>
          <a:bodyPr wrap="square" rtlCol="0">
            <a:spAutoFit/>
          </a:bodyPr>
          <a:lstStyle/>
          <a:p>
            <a:pPr algn="ctr" fontAlgn="auto">
              <a:spcBef>
                <a:spcPts val="0"/>
              </a:spcBef>
              <a:spcAft>
                <a:spcPts val="0"/>
              </a:spcAft>
            </a:pP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2</a:t>
            </a:r>
          </a:p>
          <a:p>
            <a:pPr algn="ctr" fontAlgn="auto">
              <a:spcBef>
                <a:spcPts val="0"/>
              </a:spcBef>
              <a:spcAft>
                <a:spcPts val="0"/>
              </a:spcAft>
            </a:pPr>
            <a:r>
              <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2.4 DISEÑO DE ELEMENTOS EN COMPRESIÓN</a:t>
            </a:r>
          </a:p>
        </p:txBody>
      </p:sp>
      <p:sp>
        <p:nvSpPr>
          <p:cNvPr id="3" name="Marcador de pie de página 2">
            <a:extLst>
              <a:ext uri="{FF2B5EF4-FFF2-40B4-BE49-F238E27FC236}">
                <a16:creationId xmlns:a16="http://schemas.microsoft.com/office/drawing/2014/main" id="{AC7A7F38-A0D4-4580-BAC4-8A434AC93469}"/>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97867346-116D-463A-80E5-AC8B17BF8E7F}"/>
              </a:ext>
            </a:extLst>
          </p:cNvPr>
          <p:cNvSpPr>
            <a:spLocks noGrp="1"/>
          </p:cNvSpPr>
          <p:nvPr>
            <p:ph type="sldNum" sz="quarter" idx="12"/>
          </p:nvPr>
        </p:nvSpPr>
        <p:spPr/>
        <p:txBody>
          <a:bodyPr/>
          <a:lstStyle/>
          <a:p>
            <a:fld id="{A20D5B2E-A39C-4A67-9A03-2664C49F1C64}" type="slidenum">
              <a:rPr lang="es-MX" smtClean="0"/>
              <a:pPr/>
              <a:t>122</a:t>
            </a:fld>
            <a:r>
              <a:rPr lang="es-MX"/>
              <a:t>/150</a:t>
            </a:r>
            <a:endParaRPr lang="es-MX" dirty="0"/>
          </a:p>
        </p:txBody>
      </p:sp>
    </p:spTree>
    <p:extLst>
      <p:ext uri="{BB962C8B-B14F-4D97-AF65-F5344CB8AC3E}">
        <p14:creationId xmlns:p14="http://schemas.microsoft.com/office/powerpoint/2010/main" val="163992034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TEORÍA DE COLUMNAS</a:t>
            </a:r>
          </a:p>
        </p:txBody>
      </p:sp>
      <p:sp>
        <p:nvSpPr>
          <p:cNvPr id="8" name="16 Rectángulo"/>
          <p:cNvSpPr/>
          <p:nvPr/>
        </p:nvSpPr>
        <p:spPr>
          <a:xfrm>
            <a:off x="474561" y="1967737"/>
            <a:ext cx="9354448" cy="2862322"/>
          </a:xfrm>
          <a:prstGeom prst="rect">
            <a:avLst/>
          </a:prstGeom>
        </p:spPr>
        <p:txBody>
          <a:bodyPr wrap="square">
            <a:spAutoFit/>
          </a:bodyPr>
          <a:lstStyle/>
          <a:p>
            <a:pPr algn="just"/>
            <a:r>
              <a:rPr lang="es-MX" b="1" dirty="0">
                <a:latin typeface="+mn-lt"/>
              </a:rPr>
              <a:t>En las </a:t>
            </a:r>
            <a:r>
              <a:rPr lang="es-MX" b="1" dirty="0">
                <a:solidFill>
                  <a:srgbClr val="FF0000"/>
                </a:solidFill>
                <a:latin typeface="+mn-lt"/>
              </a:rPr>
              <a:t>columnas esbeltas, </a:t>
            </a:r>
            <a:r>
              <a:rPr lang="es-MX" b="1" dirty="0">
                <a:latin typeface="+mn-lt"/>
              </a:rPr>
              <a:t>el colapso se presenta acompañado por un rápido aumento de las deflexiones laterales, es una </a:t>
            </a:r>
            <a:r>
              <a:rPr lang="es-MX" b="1" i="1" u="sng" dirty="0">
                <a:effectLst>
                  <a:outerShdw blurRad="38100" dist="38100" dir="2700000" algn="tl">
                    <a:srgbClr val="000000">
                      <a:alpha val="43137"/>
                    </a:srgbClr>
                  </a:outerShdw>
                </a:effectLst>
                <a:latin typeface="+mn-lt"/>
              </a:rPr>
              <a:t>falla por inestabilidad inelástica</a:t>
            </a:r>
            <a:r>
              <a:rPr lang="es-MX" b="1" dirty="0">
                <a:latin typeface="+mn-lt"/>
              </a:rPr>
              <a:t>, la cual se inicia en el intervalo elástico; al momento en el que comienza el pandeo los esfuerzos totales no llegan todavía al limite de proporcionalidad, en ningún punto. La resistencia máxima esta en función de las </a:t>
            </a:r>
            <a:r>
              <a:rPr lang="es-MX" b="1" i="1" u="sng" dirty="0">
                <a:effectLst>
                  <a:outerShdw blurRad="38100" dist="38100" dir="2700000" algn="tl">
                    <a:srgbClr val="000000">
                      <a:alpha val="43137"/>
                    </a:srgbClr>
                  </a:outerShdw>
                </a:effectLst>
                <a:latin typeface="+mn-lt"/>
              </a:rPr>
              <a:t>rigideces en flexión, </a:t>
            </a:r>
            <a:r>
              <a:rPr lang="es-MX" b="1" i="1" u="sng" dirty="0" err="1">
                <a:effectLst>
                  <a:outerShdw blurRad="38100" dist="38100" dir="2700000" algn="tl">
                    <a:srgbClr val="000000">
                      <a:alpha val="43137"/>
                    </a:srgbClr>
                  </a:outerShdw>
                </a:effectLst>
                <a:latin typeface="+mn-lt"/>
              </a:rPr>
              <a:t>EI</a:t>
            </a:r>
            <a:r>
              <a:rPr lang="es-MX" b="1" i="1" u="sng" baseline="-25000" dirty="0" err="1">
                <a:effectLst>
                  <a:outerShdw blurRad="38100" dist="38100" dir="2700000" algn="tl">
                    <a:srgbClr val="000000">
                      <a:alpha val="43137"/>
                    </a:srgbClr>
                  </a:outerShdw>
                </a:effectLst>
                <a:latin typeface="+mn-lt"/>
              </a:rPr>
              <a:t>x</a:t>
            </a:r>
            <a:r>
              <a:rPr lang="es-MX" b="1" i="1" u="sng" baseline="-25000" dirty="0">
                <a:effectLst>
                  <a:outerShdw blurRad="38100" dist="38100" dir="2700000" algn="tl">
                    <a:srgbClr val="000000">
                      <a:alpha val="43137"/>
                    </a:srgbClr>
                  </a:outerShdw>
                </a:effectLst>
                <a:latin typeface="+mn-lt"/>
              </a:rPr>
              <a:t> </a:t>
            </a:r>
            <a:r>
              <a:rPr lang="es-MX" b="1" i="1" u="sng" dirty="0">
                <a:effectLst>
                  <a:outerShdw blurRad="38100" dist="38100" dir="2700000" algn="tl">
                    <a:srgbClr val="000000">
                      <a:alpha val="43137"/>
                    </a:srgbClr>
                  </a:outerShdw>
                </a:effectLst>
                <a:latin typeface="+mn-lt"/>
              </a:rPr>
              <a:t>y </a:t>
            </a:r>
            <a:r>
              <a:rPr lang="es-MX" b="1" i="1" u="sng" dirty="0" err="1">
                <a:effectLst>
                  <a:outerShdw blurRad="38100" dist="38100" dir="2700000" algn="tl">
                    <a:srgbClr val="000000">
                      <a:alpha val="43137"/>
                    </a:srgbClr>
                  </a:outerShdw>
                </a:effectLst>
                <a:latin typeface="+mn-lt"/>
              </a:rPr>
              <a:t>EI</a:t>
            </a:r>
            <a:r>
              <a:rPr lang="es-MX" b="1" i="1" u="sng" baseline="-25000" dirty="0" err="1">
                <a:effectLst>
                  <a:outerShdw blurRad="38100" dist="38100" dir="2700000" algn="tl">
                    <a:srgbClr val="000000">
                      <a:alpha val="43137"/>
                    </a:srgbClr>
                  </a:outerShdw>
                </a:effectLst>
                <a:latin typeface="+mn-lt"/>
              </a:rPr>
              <a:t>y</a:t>
            </a:r>
            <a:r>
              <a:rPr lang="es-MX" b="1" i="1" u="sng" dirty="0">
                <a:effectLst>
                  <a:outerShdw blurRad="38100" dist="38100" dir="2700000" algn="tl">
                    <a:srgbClr val="000000">
                      <a:alpha val="43137"/>
                    </a:srgbClr>
                  </a:outerShdw>
                </a:effectLst>
                <a:latin typeface="+mn-lt"/>
              </a:rPr>
              <a:t>, y en torsión </a:t>
            </a:r>
            <a:r>
              <a:rPr lang="es-MX" b="1" i="1" u="sng" dirty="0" err="1">
                <a:effectLst>
                  <a:outerShdw blurRad="38100" dist="38100" dir="2700000" algn="tl">
                    <a:srgbClr val="000000">
                      <a:alpha val="43137"/>
                    </a:srgbClr>
                  </a:outerShdw>
                </a:effectLst>
                <a:latin typeface="+mn-lt"/>
              </a:rPr>
              <a:t>EC</a:t>
            </a:r>
            <a:r>
              <a:rPr lang="es-MX" b="1" i="1" u="sng" baseline="-25000" dirty="0" err="1">
                <a:effectLst>
                  <a:outerShdw blurRad="38100" dist="38100" dir="2700000" algn="tl">
                    <a:srgbClr val="000000">
                      <a:alpha val="43137"/>
                    </a:srgbClr>
                  </a:outerShdw>
                </a:effectLst>
                <a:latin typeface="+mn-lt"/>
              </a:rPr>
              <a:t>a</a:t>
            </a:r>
            <a:r>
              <a:rPr lang="es-MX" b="1" i="1" u="sng" dirty="0">
                <a:effectLst>
                  <a:outerShdw blurRad="38100" dist="38100" dir="2700000" algn="tl">
                    <a:srgbClr val="000000">
                      <a:alpha val="43137"/>
                    </a:srgbClr>
                  </a:outerShdw>
                </a:effectLst>
                <a:latin typeface="+mn-lt"/>
              </a:rPr>
              <a:t> y GJ; no depende del esfuerzo de fluencia del material</a:t>
            </a:r>
            <a:r>
              <a:rPr lang="es-MX" b="1" dirty="0">
                <a:latin typeface="+mn-lt"/>
              </a:rPr>
              <a:t>.</a:t>
            </a:r>
          </a:p>
          <a:p>
            <a:pPr algn="just"/>
            <a:endParaRPr lang="es-MX" b="1" dirty="0">
              <a:latin typeface="+mn-lt"/>
            </a:endParaRPr>
          </a:p>
          <a:p>
            <a:pPr algn="just"/>
            <a:r>
              <a:rPr lang="es-MX" b="1" dirty="0">
                <a:latin typeface="+mn-lt"/>
              </a:rPr>
              <a:t>El comportamiento de las columnas se describe con las curvas fuerza axial-deformación longitudinal y fuerza axial-deformación lateral. El comportamiento y las curvas correspondientes, que se muestran en las siguientes imágenes, varían conforme a la longitud de la columna.</a:t>
            </a:r>
          </a:p>
        </p:txBody>
      </p:sp>
      <p:sp>
        <p:nvSpPr>
          <p:cNvPr id="11" name="6 CuadroTexto"/>
          <p:cNvSpPr txBox="1"/>
          <p:nvPr/>
        </p:nvSpPr>
        <p:spPr>
          <a:xfrm>
            <a:off x="1728109" y="293892"/>
            <a:ext cx="6984775" cy="707886"/>
          </a:xfrm>
          <a:prstGeom prst="rect">
            <a:avLst/>
          </a:prstGeom>
          <a:noFill/>
        </p:spPr>
        <p:txBody>
          <a:bodyPr wrap="square" rtlCol="0">
            <a:spAutoFit/>
          </a:bodyPr>
          <a:lstStyle/>
          <a:p>
            <a:pPr algn="ctr" fontAlgn="auto">
              <a:spcBef>
                <a:spcPts val="0"/>
              </a:spcBef>
              <a:spcAft>
                <a:spcPts val="0"/>
              </a:spcAft>
            </a:pP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2</a:t>
            </a:r>
          </a:p>
          <a:p>
            <a:pPr algn="ctr" fontAlgn="auto">
              <a:spcBef>
                <a:spcPts val="0"/>
              </a:spcBef>
              <a:spcAft>
                <a:spcPts val="0"/>
              </a:spcAft>
            </a:pPr>
            <a:r>
              <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2.4 DISEÑO DE ELEMENTOS EN COMPRESIÓN</a:t>
            </a:r>
          </a:p>
        </p:txBody>
      </p:sp>
      <p:sp>
        <p:nvSpPr>
          <p:cNvPr id="3" name="Marcador de pie de página 2">
            <a:extLst>
              <a:ext uri="{FF2B5EF4-FFF2-40B4-BE49-F238E27FC236}">
                <a16:creationId xmlns:a16="http://schemas.microsoft.com/office/drawing/2014/main" id="{BB7D7659-1416-48B1-9D32-1AA86EC3E418}"/>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13C47BDF-B49E-4A86-8CF2-01A229744D70}"/>
              </a:ext>
            </a:extLst>
          </p:cNvPr>
          <p:cNvSpPr>
            <a:spLocks noGrp="1"/>
          </p:cNvSpPr>
          <p:nvPr>
            <p:ph type="sldNum" sz="quarter" idx="12"/>
          </p:nvPr>
        </p:nvSpPr>
        <p:spPr/>
        <p:txBody>
          <a:bodyPr/>
          <a:lstStyle/>
          <a:p>
            <a:fld id="{A20D5B2E-A39C-4A67-9A03-2664C49F1C64}" type="slidenum">
              <a:rPr lang="es-MX" smtClean="0"/>
              <a:pPr/>
              <a:t>123</a:t>
            </a:fld>
            <a:r>
              <a:rPr lang="es-MX"/>
              <a:t>/150</a:t>
            </a:r>
            <a:endParaRPr lang="es-MX" dirty="0"/>
          </a:p>
        </p:txBody>
      </p:sp>
    </p:spTree>
    <p:extLst>
      <p:ext uri="{BB962C8B-B14F-4D97-AF65-F5344CB8AC3E}">
        <p14:creationId xmlns:p14="http://schemas.microsoft.com/office/powerpoint/2010/main" val="392613503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TEORÍA DE COLUMNAS</a:t>
            </a:r>
          </a:p>
        </p:txBody>
      </p:sp>
      <p:sp>
        <p:nvSpPr>
          <p:cNvPr id="8" name="11 Rectángulo"/>
          <p:cNvSpPr/>
          <p:nvPr/>
        </p:nvSpPr>
        <p:spPr>
          <a:xfrm>
            <a:off x="455059" y="1954600"/>
            <a:ext cx="9373950" cy="923330"/>
          </a:xfrm>
          <a:prstGeom prst="rect">
            <a:avLst/>
          </a:prstGeom>
        </p:spPr>
        <p:txBody>
          <a:bodyPr wrap="square">
            <a:spAutoFit/>
          </a:bodyPr>
          <a:lstStyle/>
          <a:p>
            <a:pPr algn="just"/>
            <a:r>
              <a:rPr lang="es-MX" b="1" dirty="0">
                <a:latin typeface="+mn-lt"/>
              </a:rPr>
              <a:t>La imagen siguiente corresponde a una columna muy corta en la que no existe el pandeo y falla por aplastamiento cuando la carga alcanza el valor de fluencia </a:t>
            </a:r>
            <a:r>
              <a:rPr lang="es-MX" b="1" dirty="0" err="1">
                <a:latin typeface="+mn-lt"/>
              </a:rPr>
              <a:t>P</a:t>
            </a:r>
            <a:r>
              <a:rPr lang="es-MX" b="1" baseline="-25000" dirty="0" err="1">
                <a:latin typeface="+mn-lt"/>
              </a:rPr>
              <a:t>y</a:t>
            </a:r>
            <a:r>
              <a:rPr lang="es-MX" b="1" dirty="0">
                <a:latin typeface="+mn-lt"/>
              </a:rPr>
              <a:t> = </a:t>
            </a:r>
            <a:r>
              <a:rPr lang="es-MX" b="1" dirty="0" err="1">
                <a:latin typeface="+mn-lt"/>
              </a:rPr>
              <a:t>A</a:t>
            </a:r>
            <a:r>
              <a:rPr lang="es-MX" b="1" baseline="-25000" dirty="0" err="1">
                <a:latin typeface="+mn-lt"/>
              </a:rPr>
              <a:t>t</a:t>
            </a:r>
            <a:r>
              <a:rPr lang="es-MX" b="1" dirty="0" err="1">
                <a:latin typeface="+mn-lt"/>
              </a:rPr>
              <a:t>F</a:t>
            </a:r>
            <a:r>
              <a:rPr lang="es-MX" b="1" baseline="-25000" dirty="0" err="1">
                <a:latin typeface="+mn-lt"/>
              </a:rPr>
              <a:t>y</a:t>
            </a:r>
            <a:r>
              <a:rPr lang="es-MX" b="1" dirty="0">
                <a:latin typeface="+mn-lt"/>
              </a:rPr>
              <a:t>. La curva P-w es la grafica carga axial-deformación longitudinal.</a:t>
            </a:r>
          </a:p>
        </p:txBody>
      </p:sp>
      <p:pic>
        <p:nvPicPr>
          <p:cNvPr id="11" name="12 Imagen"/>
          <p:cNvPicPr/>
          <p:nvPr/>
        </p:nvPicPr>
        <p:blipFill>
          <a:blip r:embed="rId3" cstate="print"/>
          <a:srcRect/>
          <a:stretch>
            <a:fillRect/>
          </a:stretch>
        </p:blipFill>
        <p:spPr bwMode="auto">
          <a:xfrm>
            <a:off x="6228606" y="3269431"/>
            <a:ext cx="1872208" cy="1944216"/>
          </a:xfrm>
          <a:prstGeom prst="rect">
            <a:avLst/>
          </a:prstGeom>
          <a:ln>
            <a:noFill/>
          </a:ln>
          <a:effectLst>
            <a:softEdge rad="112500"/>
          </a:effectLst>
        </p:spPr>
      </p:pic>
      <p:pic>
        <p:nvPicPr>
          <p:cNvPr id="12" name="13 Imagen"/>
          <p:cNvPicPr/>
          <p:nvPr/>
        </p:nvPicPr>
        <p:blipFill>
          <a:blip r:embed="rId4" cstate="print"/>
          <a:srcRect/>
          <a:stretch>
            <a:fillRect/>
          </a:stretch>
        </p:blipFill>
        <p:spPr bwMode="auto">
          <a:xfrm>
            <a:off x="1849410" y="2995396"/>
            <a:ext cx="3888432" cy="2952328"/>
          </a:xfrm>
          <a:prstGeom prst="rect">
            <a:avLst/>
          </a:prstGeom>
          <a:ln>
            <a:noFill/>
          </a:ln>
          <a:effectLst>
            <a:softEdge rad="112500"/>
          </a:effectLst>
        </p:spPr>
      </p:pic>
      <p:sp>
        <p:nvSpPr>
          <p:cNvPr id="13" name="6 CuadroTexto"/>
          <p:cNvSpPr txBox="1"/>
          <p:nvPr/>
        </p:nvSpPr>
        <p:spPr>
          <a:xfrm>
            <a:off x="1728109" y="293892"/>
            <a:ext cx="6984775" cy="707886"/>
          </a:xfrm>
          <a:prstGeom prst="rect">
            <a:avLst/>
          </a:prstGeom>
          <a:noFill/>
        </p:spPr>
        <p:txBody>
          <a:bodyPr wrap="square" rtlCol="0">
            <a:spAutoFit/>
          </a:bodyPr>
          <a:lstStyle/>
          <a:p>
            <a:pPr algn="ctr" fontAlgn="auto">
              <a:spcBef>
                <a:spcPts val="0"/>
              </a:spcBef>
              <a:spcAft>
                <a:spcPts val="0"/>
              </a:spcAft>
            </a:pP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2</a:t>
            </a:r>
          </a:p>
          <a:p>
            <a:pPr algn="ctr" fontAlgn="auto">
              <a:spcBef>
                <a:spcPts val="0"/>
              </a:spcBef>
              <a:spcAft>
                <a:spcPts val="0"/>
              </a:spcAft>
            </a:pPr>
            <a:r>
              <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2.4 DISEÑO DE ELEMENTOS EN COMPRESIÓN</a:t>
            </a:r>
          </a:p>
        </p:txBody>
      </p:sp>
      <p:sp>
        <p:nvSpPr>
          <p:cNvPr id="3" name="Marcador de pie de página 2">
            <a:extLst>
              <a:ext uri="{FF2B5EF4-FFF2-40B4-BE49-F238E27FC236}">
                <a16:creationId xmlns:a16="http://schemas.microsoft.com/office/drawing/2014/main" id="{5AFFEDD8-2D25-4C71-8703-77E29786D16D}"/>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AF2D5958-08C6-46C9-ADF7-86316FE66FE7}"/>
              </a:ext>
            </a:extLst>
          </p:cNvPr>
          <p:cNvSpPr>
            <a:spLocks noGrp="1"/>
          </p:cNvSpPr>
          <p:nvPr>
            <p:ph type="sldNum" sz="quarter" idx="12"/>
          </p:nvPr>
        </p:nvSpPr>
        <p:spPr/>
        <p:txBody>
          <a:bodyPr/>
          <a:lstStyle/>
          <a:p>
            <a:fld id="{A20D5B2E-A39C-4A67-9A03-2664C49F1C64}" type="slidenum">
              <a:rPr lang="es-MX" smtClean="0"/>
              <a:pPr/>
              <a:t>124</a:t>
            </a:fld>
            <a:r>
              <a:rPr lang="es-MX"/>
              <a:t>/150</a:t>
            </a:r>
            <a:endParaRPr lang="es-MX" dirty="0"/>
          </a:p>
        </p:txBody>
      </p:sp>
    </p:spTree>
    <p:extLst>
      <p:ext uri="{BB962C8B-B14F-4D97-AF65-F5344CB8AC3E}">
        <p14:creationId xmlns:p14="http://schemas.microsoft.com/office/powerpoint/2010/main" val="398032840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TEORÍA DE COLUMNAS</a:t>
            </a:r>
          </a:p>
        </p:txBody>
      </p:sp>
      <p:sp>
        <p:nvSpPr>
          <p:cNvPr id="13" name="11 Rectángulo"/>
          <p:cNvSpPr/>
          <p:nvPr/>
        </p:nvSpPr>
        <p:spPr>
          <a:xfrm>
            <a:off x="474561" y="1954600"/>
            <a:ext cx="9354448" cy="1200329"/>
          </a:xfrm>
          <a:prstGeom prst="rect">
            <a:avLst/>
          </a:prstGeom>
        </p:spPr>
        <p:txBody>
          <a:bodyPr wrap="square">
            <a:spAutoFit/>
          </a:bodyPr>
          <a:lstStyle/>
          <a:p>
            <a:pPr algn="just"/>
            <a:r>
              <a:rPr lang="es-MX" b="1" dirty="0">
                <a:latin typeface="+mn-lt"/>
              </a:rPr>
              <a:t>Las curvas de la imagen siguiente corresponden a una columna intermedia, donde el pandeo comienza cuando los esfuerzos normales máximos han sobrepasado el limite de proporcionalidad, pero antes de que lleguen al punto de fluencia, es decir, en el intervalo inelástico.</a:t>
            </a:r>
          </a:p>
        </p:txBody>
      </p:sp>
      <p:pic>
        <p:nvPicPr>
          <p:cNvPr id="14" name="18 Imagen"/>
          <p:cNvPicPr/>
          <p:nvPr/>
        </p:nvPicPr>
        <p:blipFill>
          <a:blip r:embed="rId2" cstate="print"/>
          <a:srcRect/>
          <a:stretch>
            <a:fillRect/>
          </a:stretch>
        </p:blipFill>
        <p:spPr bwMode="auto">
          <a:xfrm>
            <a:off x="1849410" y="3154929"/>
            <a:ext cx="4104456" cy="3024336"/>
          </a:xfrm>
          <a:prstGeom prst="rect">
            <a:avLst/>
          </a:prstGeom>
          <a:noFill/>
          <a:ln w="9525">
            <a:noFill/>
            <a:miter lim="800000"/>
            <a:headEnd/>
            <a:tailEnd/>
          </a:ln>
        </p:spPr>
      </p:pic>
      <p:pic>
        <p:nvPicPr>
          <p:cNvPr id="15" name="19 Imagen"/>
          <p:cNvPicPr/>
          <p:nvPr/>
        </p:nvPicPr>
        <p:blipFill>
          <a:blip r:embed="rId3" cstate="print"/>
          <a:srcRect/>
          <a:stretch>
            <a:fillRect/>
          </a:stretch>
        </p:blipFill>
        <p:spPr bwMode="auto">
          <a:xfrm>
            <a:off x="6673946" y="3730993"/>
            <a:ext cx="1266056" cy="1512168"/>
          </a:xfrm>
          <a:prstGeom prst="rect">
            <a:avLst/>
          </a:prstGeom>
          <a:noFill/>
          <a:ln w="9525">
            <a:noFill/>
            <a:miter lim="800000"/>
            <a:headEnd/>
            <a:tailEnd/>
          </a:ln>
        </p:spPr>
      </p:pic>
      <p:sp>
        <p:nvSpPr>
          <p:cNvPr id="16" name="6 CuadroTexto"/>
          <p:cNvSpPr txBox="1"/>
          <p:nvPr/>
        </p:nvSpPr>
        <p:spPr>
          <a:xfrm>
            <a:off x="1728109" y="293892"/>
            <a:ext cx="6984775" cy="707886"/>
          </a:xfrm>
          <a:prstGeom prst="rect">
            <a:avLst/>
          </a:prstGeom>
          <a:noFill/>
        </p:spPr>
        <p:txBody>
          <a:bodyPr wrap="square" rtlCol="0">
            <a:spAutoFit/>
          </a:bodyPr>
          <a:lstStyle/>
          <a:p>
            <a:pPr algn="ctr" fontAlgn="auto">
              <a:spcBef>
                <a:spcPts val="0"/>
              </a:spcBef>
              <a:spcAft>
                <a:spcPts val="0"/>
              </a:spcAft>
            </a:pP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2</a:t>
            </a:r>
          </a:p>
          <a:p>
            <a:pPr algn="ctr" fontAlgn="auto">
              <a:spcBef>
                <a:spcPts val="0"/>
              </a:spcBef>
              <a:spcAft>
                <a:spcPts val="0"/>
              </a:spcAft>
            </a:pPr>
            <a:r>
              <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2.4 DISEÑO DE ELEMENTOS EN COMPRESIÓN</a:t>
            </a:r>
          </a:p>
        </p:txBody>
      </p:sp>
      <p:sp>
        <p:nvSpPr>
          <p:cNvPr id="2" name="Marcador de pie de página 1">
            <a:extLst>
              <a:ext uri="{FF2B5EF4-FFF2-40B4-BE49-F238E27FC236}">
                <a16:creationId xmlns:a16="http://schemas.microsoft.com/office/drawing/2014/main" id="{1A42F451-E028-4B9B-A40F-80541100E671}"/>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4" name="Marcador de número de diapositiva 3">
            <a:extLst>
              <a:ext uri="{FF2B5EF4-FFF2-40B4-BE49-F238E27FC236}">
                <a16:creationId xmlns:a16="http://schemas.microsoft.com/office/drawing/2014/main" id="{575CC76A-F28D-4DA2-B93D-81AB1724CA54}"/>
              </a:ext>
            </a:extLst>
          </p:cNvPr>
          <p:cNvSpPr>
            <a:spLocks noGrp="1"/>
          </p:cNvSpPr>
          <p:nvPr>
            <p:ph type="sldNum" sz="quarter" idx="12"/>
          </p:nvPr>
        </p:nvSpPr>
        <p:spPr/>
        <p:txBody>
          <a:bodyPr/>
          <a:lstStyle/>
          <a:p>
            <a:fld id="{A20D5B2E-A39C-4A67-9A03-2664C49F1C64}" type="slidenum">
              <a:rPr lang="es-MX" smtClean="0"/>
              <a:pPr/>
              <a:t>125</a:t>
            </a:fld>
            <a:r>
              <a:rPr lang="es-MX"/>
              <a:t>/150</a:t>
            </a:r>
            <a:endParaRPr lang="es-MX" dirty="0"/>
          </a:p>
        </p:txBody>
      </p:sp>
    </p:spTree>
    <p:extLst>
      <p:ext uri="{BB962C8B-B14F-4D97-AF65-F5344CB8AC3E}">
        <p14:creationId xmlns:p14="http://schemas.microsoft.com/office/powerpoint/2010/main" val="320902552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TEORÍA DE COLUMNAS</a:t>
            </a:r>
          </a:p>
        </p:txBody>
      </p:sp>
      <p:sp>
        <p:nvSpPr>
          <p:cNvPr id="8" name="11 Rectángulo"/>
          <p:cNvSpPr/>
          <p:nvPr/>
        </p:nvSpPr>
        <p:spPr>
          <a:xfrm>
            <a:off x="474561" y="1954600"/>
            <a:ext cx="9354448" cy="923330"/>
          </a:xfrm>
          <a:prstGeom prst="rect">
            <a:avLst/>
          </a:prstGeom>
        </p:spPr>
        <p:txBody>
          <a:bodyPr wrap="square">
            <a:spAutoFit/>
          </a:bodyPr>
          <a:lstStyle/>
          <a:p>
            <a:pPr algn="just"/>
            <a:r>
              <a:rPr lang="es-MX" b="1" dirty="0">
                <a:latin typeface="+mn-lt"/>
              </a:rPr>
              <a:t>Por último, en la imagen de la parte inferior, se puede observar el comportamiento de una columna larga, la cual se pandea en el intervalo elástico; el fenómeno comienza bajo esfuerzos menores que el límite de proporcionalidad y la carga critica P</a:t>
            </a:r>
            <a:r>
              <a:rPr lang="es-MX" b="1" baseline="-25000" dirty="0">
                <a:latin typeface="+mn-lt"/>
              </a:rPr>
              <a:t>CE</a:t>
            </a:r>
            <a:r>
              <a:rPr lang="es-MX" b="1" dirty="0">
                <a:latin typeface="+mn-lt"/>
              </a:rPr>
              <a:t> es menor que </a:t>
            </a:r>
            <a:r>
              <a:rPr lang="es-MX" b="1" dirty="0" err="1">
                <a:latin typeface="+mn-lt"/>
              </a:rPr>
              <a:t>P</a:t>
            </a:r>
            <a:r>
              <a:rPr lang="es-MX" b="1" baseline="-25000" dirty="0" err="1">
                <a:latin typeface="+mn-lt"/>
              </a:rPr>
              <a:t>y</a:t>
            </a:r>
            <a:r>
              <a:rPr lang="es-MX" b="1" baseline="-25000" dirty="0">
                <a:latin typeface="+mn-lt"/>
              </a:rPr>
              <a:t> .</a:t>
            </a:r>
            <a:endParaRPr lang="es-MX" b="1" dirty="0">
              <a:latin typeface="+mn-lt"/>
            </a:endParaRPr>
          </a:p>
        </p:txBody>
      </p:sp>
      <p:pic>
        <p:nvPicPr>
          <p:cNvPr id="11" name="13 Imagen"/>
          <p:cNvPicPr/>
          <p:nvPr/>
        </p:nvPicPr>
        <p:blipFill>
          <a:blip r:embed="rId2" cstate="print"/>
          <a:srcRect/>
          <a:stretch>
            <a:fillRect/>
          </a:stretch>
        </p:blipFill>
        <p:spPr bwMode="auto">
          <a:xfrm>
            <a:off x="6588646" y="3309978"/>
            <a:ext cx="1296144" cy="1381125"/>
          </a:xfrm>
          <a:prstGeom prst="rect">
            <a:avLst/>
          </a:prstGeom>
          <a:noFill/>
          <a:ln w="9525">
            <a:noFill/>
            <a:miter lim="800000"/>
            <a:headEnd/>
            <a:tailEnd/>
          </a:ln>
        </p:spPr>
      </p:pic>
      <p:pic>
        <p:nvPicPr>
          <p:cNvPr id="12" name="18 Imagen"/>
          <p:cNvPicPr/>
          <p:nvPr/>
        </p:nvPicPr>
        <p:blipFill>
          <a:blip r:embed="rId3" cstate="print"/>
          <a:srcRect/>
          <a:stretch>
            <a:fillRect/>
          </a:stretch>
        </p:blipFill>
        <p:spPr bwMode="auto">
          <a:xfrm>
            <a:off x="2124150" y="2877930"/>
            <a:ext cx="3960440" cy="2520280"/>
          </a:xfrm>
          <a:prstGeom prst="rect">
            <a:avLst/>
          </a:prstGeom>
          <a:noFill/>
          <a:ln w="9525">
            <a:noFill/>
            <a:miter lim="800000"/>
            <a:headEnd/>
            <a:tailEnd/>
          </a:ln>
        </p:spPr>
      </p:pic>
      <p:sp>
        <p:nvSpPr>
          <p:cNvPr id="13" name="12 Rectángulo"/>
          <p:cNvSpPr/>
          <p:nvPr/>
        </p:nvSpPr>
        <p:spPr>
          <a:xfrm>
            <a:off x="474561" y="5534232"/>
            <a:ext cx="9354448" cy="646331"/>
          </a:xfrm>
          <a:prstGeom prst="rect">
            <a:avLst/>
          </a:prstGeom>
        </p:spPr>
        <p:txBody>
          <a:bodyPr wrap="square">
            <a:spAutoFit/>
          </a:bodyPr>
          <a:lstStyle/>
          <a:p>
            <a:pPr algn="just"/>
            <a:r>
              <a:rPr lang="es-MX" b="1" dirty="0">
                <a:latin typeface="+mn-lt"/>
              </a:rPr>
              <a:t>Tanto las columnas intermedias como las largas pueden, en teoría, permanecer rectas o deformarse lateralmente cuando la carga llega al valor crítico.</a:t>
            </a:r>
          </a:p>
        </p:txBody>
      </p:sp>
      <p:sp>
        <p:nvSpPr>
          <p:cNvPr id="14" name="6 CuadroTexto"/>
          <p:cNvSpPr txBox="1"/>
          <p:nvPr/>
        </p:nvSpPr>
        <p:spPr>
          <a:xfrm>
            <a:off x="1728109" y="293892"/>
            <a:ext cx="6984775" cy="707886"/>
          </a:xfrm>
          <a:prstGeom prst="rect">
            <a:avLst/>
          </a:prstGeom>
          <a:noFill/>
        </p:spPr>
        <p:txBody>
          <a:bodyPr wrap="square" rtlCol="0">
            <a:spAutoFit/>
          </a:bodyPr>
          <a:lstStyle/>
          <a:p>
            <a:pPr algn="ctr" fontAlgn="auto">
              <a:spcBef>
                <a:spcPts val="0"/>
              </a:spcBef>
              <a:spcAft>
                <a:spcPts val="0"/>
              </a:spcAft>
            </a:pP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2</a:t>
            </a:r>
          </a:p>
          <a:p>
            <a:pPr algn="ctr" fontAlgn="auto">
              <a:spcBef>
                <a:spcPts val="0"/>
              </a:spcBef>
              <a:spcAft>
                <a:spcPts val="0"/>
              </a:spcAft>
            </a:pPr>
            <a:r>
              <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2.4 DISEÑO DE ELEMENTOS EN COMPRESIÓN</a:t>
            </a:r>
          </a:p>
        </p:txBody>
      </p:sp>
      <p:sp>
        <p:nvSpPr>
          <p:cNvPr id="3" name="Marcador de pie de página 2">
            <a:extLst>
              <a:ext uri="{FF2B5EF4-FFF2-40B4-BE49-F238E27FC236}">
                <a16:creationId xmlns:a16="http://schemas.microsoft.com/office/drawing/2014/main" id="{68E044C9-B129-4947-9625-8E8A84B3A026}"/>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95C02213-82B9-49C7-9B1A-F33988659805}"/>
              </a:ext>
            </a:extLst>
          </p:cNvPr>
          <p:cNvSpPr>
            <a:spLocks noGrp="1"/>
          </p:cNvSpPr>
          <p:nvPr>
            <p:ph type="sldNum" sz="quarter" idx="12"/>
          </p:nvPr>
        </p:nvSpPr>
        <p:spPr/>
        <p:txBody>
          <a:bodyPr/>
          <a:lstStyle/>
          <a:p>
            <a:fld id="{A20D5B2E-A39C-4A67-9A03-2664C49F1C64}" type="slidenum">
              <a:rPr lang="es-MX" smtClean="0"/>
              <a:pPr/>
              <a:t>126</a:t>
            </a:fld>
            <a:r>
              <a:rPr lang="es-MX"/>
              <a:t>/150</a:t>
            </a:r>
            <a:endParaRPr lang="es-MX" dirty="0"/>
          </a:p>
        </p:txBody>
      </p:sp>
    </p:spTree>
    <p:extLst>
      <p:ext uri="{BB962C8B-B14F-4D97-AF65-F5344CB8AC3E}">
        <p14:creationId xmlns:p14="http://schemas.microsoft.com/office/powerpoint/2010/main" val="401492837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1 Rectángulo"/>
          <p:cNvSpPr/>
          <p:nvPr/>
        </p:nvSpPr>
        <p:spPr>
          <a:xfrm>
            <a:off x="474561" y="1954600"/>
            <a:ext cx="9354448" cy="923330"/>
          </a:xfrm>
          <a:prstGeom prst="rect">
            <a:avLst/>
          </a:prstGeom>
        </p:spPr>
        <p:txBody>
          <a:bodyPr wrap="square">
            <a:spAutoFit/>
          </a:bodyPr>
          <a:lstStyle/>
          <a:p>
            <a:pPr algn="just"/>
            <a:r>
              <a:rPr lang="es-MX" b="1" dirty="0">
                <a:latin typeface="+mn-lt"/>
              </a:rPr>
              <a:t>En la figura siguiente se muestran, cualitativamente, las cargas de falla de columnas rectas perfectas, que fallan por aplastamiento o por pandeo por flexión, en función de su longitud o relación de esbeltez.</a:t>
            </a:r>
          </a:p>
        </p:txBody>
      </p:sp>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TEORÍA DE COLUMNAS</a:t>
            </a:r>
          </a:p>
        </p:txBody>
      </p:sp>
      <p:pic>
        <p:nvPicPr>
          <p:cNvPr id="11" name="10 Imagen" descr="F:\expo pantoja Ing. DIbene\imagen 4.png"/>
          <p:cNvPicPr/>
          <p:nvPr/>
        </p:nvPicPr>
        <p:blipFill>
          <a:blip r:embed="rId2" cstate="print"/>
          <a:srcRect/>
          <a:stretch>
            <a:fillRect/>
          </a:stretch>
        </p:blipFill>
        <p:spPr bwMode="auto">
          <a:xfrm>
            <a:off x="474561" y="2780928"/>
            <a:ext cx="4961957" cy="3297826"/>
          </a:xfrm>
          <a:prstGeom prst="rect">
            <a:avLst/>
          </a:prstGeom>
          <a:ln>
            <a:noFill/>
          </a:ln>
          <a:effectLst>
            <a:softEdge rad="112500"/>
          </a:effectLst>
        </p:spPr>
      </p:pic>
      <p:sp>
        <p:nvSpPr>
          <p:cNvPr id="12" name="Rectangle 1"/>
          <p:cNvSpPr>
            <a:spLocks noChangeArrowheads="1"/>
          </p:cNvSpPr>
          <p:nvPr/>
        </p:nvSpPr>
        <p:spPr bwMode="auto">
          <a:xfrm>
            <a:off x="5436518" y="2780928"/>
            <a:ext cx="4392491"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dirty="0">
                <a:ln>
                  <a:noFill/>
                </a:ln>
                <a:solidFill>
                  <a:schemeClr val="tx1"/>
                </a:solidFill>
                <a:latin typeface="+mn-lt"/>
                <a:ea typeface="Times New Roman" pitchFamily="18" charset="0"/>
                <a:cs typeface="Calibri" pitchFamily="34" charset="0"/>
              </a:rPr>
              <a:t>El tramo AB representa la falla por aplastamiento, que es donde entran las columnas cortas.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b="1" i="0" u="none" strike="noStrike" cap="none" normalizeH="0" baseline="0" dirty="0">
                <a:ln>
                  <a:noFill/>
                </a:ln>
                <a:solidFill>
                  <a:schemeClr val="tx1"/>
                </a:solidFill>
                <a:latin typeface="+mn-lt"/>
                <a:ea typeface="Times New Roman" pitchFamily="18" charset="0"/>
                <a:cs typeface="Calibri" pitchFamily="34" charset="0"/>
              </a:rPr>
              <a:t>El tramo BC representa el comportamiento de columnas intermedias, que fallan por pandeo inelástico.</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b="1" i="0" u="none" strike="noStrike" cap="none" normalizeH="0" baseline="0" dirty="0">
                <a:ln>
                  <a:noFill/>
                </a:ln>
                <a:solidFill>
                  <a:schemeClr val="tx1"/>
                </a:solidFill>
                <a:latin typeface="+mn-lt"/>
                <a:ea typeface="Times New Roman" pitchFamily="18" charset="0"/>
                <a:cs typeface="Calibri" pitchFamily="34" charset="0"/>
              </a:rPr>
              <a:t>Y por ultimo en tramo CD describe el comportamiento de columnas esbeltas, que se pandean en el intervalo elástico; su resistencia se determinar con la </a:t>
            </a:r>
            <a:r>
              <a:rPr kumimoji="0" lang="es-MX" b="1" i="1" u="none" strike="noStrike" cap="none" normalizeH="0" baseline="0" dirty="0">
                <a:ln>
                  <a:noFill/>
                </a:ln>
                <a:solidFill>
                  <a:schemeClr val="tx1"/>
                </a:solidFill>
                <a:latin typeface="+mn-lt"/>
                <a:ea typeface="Times New Roman" pitchFamily="18" charset="0"/>
                <a:cs typeface="Calibri" pitchFamily="34" charset="0"/>
              </a:rPr>
              <a:t>formula de Euler</a:t>
            </a:r>
            <a:r>
              <a:rPr kumimoji="0" lang="es-MX" b="1" i="0" u="none" strike="noStrike" cap="none" normalizeH="0" baseline="0" dirty="0">
                <a:ln>
                  <a:noFill/>
                </a:ln>
                <a:solidFill>
                  <a:schemeClr val="tx1"/>
                </a:solidFill>
                <a:latin typeface="+mn-lt"/>
                <a:ea typeface="Times New Roman" pitchFamily="18" charset="0"/>
                <a:cs typeface="Calibri" pitchFamily="34" charset="0"/>
              </a:rPr>
              <a:t>.</a:t>
            </a:r>
            <a:endParaRPr kumimoji="0" lang="es-MX" b="1" i="0" u="none" strike="noStrike" cap="none" normalizeH="0" baseline="0" dirty="0">
              <a:ln>
                <a:noFill/>
              </a:ln>
              <a:solidFill>
                <a:schemeClr val="tx1"/>
              </a:solidFill>
              <a:latin typeface="+mn-lt"/>
            </a:endParaRPr>
          </a:p>
        </p:txBody>
      </p:sp>
      <p:sp>
        <p:nvSpPr>
          <p:cNvPr id="13" name="6 CuadroTexto"/>
          <p:cNvSpPr txBox="1"/>
          <p:nvPr/>
        </p:nvSpPr>
        <p:spPr>
          <a:xfrm>
            <a:off x="1728109" y="293892"/>
            <a:ext cx="6984775" cy="707886"/>
          </a:xfrm>
          <a:prstGeom prst="rect">
            <a:avLst/>
          </a:prstGeom>
          <a:noFill/>
        </p:spPr>
        <p:txBody>
          <a:bodyPr wrap="square" rtlCol="0">
            <a:spAutoFit/>
          </a:bodyPr>
          <a:lstStyle/>
          <a:p>
            <a:pPr algn="ctr" fontAlgn="auto">
              <a:spcBef>
                <a:spcPts val="0"/>
              </a:spcBef>
              <a:spcAft>
                <a:spcPts val="0"/>
              </a:spcAft>
            </a:pP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2</a:t>
            </a:r>
          </a:p>
          <a:p>
            <a:pPr algn="ctr" fontAlgn="auto">
              <a:spcBef>
                <a:spcPts val="0"/>
              </a:spcBef>
              <a:spcAft>
                <a:spcPts val="0"/>
              </a:spcAft>
            </a:pPr>
            <a:r>
              <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2.4 DISEÑO DE ELEMENTOS EN COMPRESIÓN</a:t>
            </a:r>
          </a:p>
        </p:txBody>
      </p:sp>
      <p:sp>
        <p:nvSpPr>
          <p:cNvPr id="3" name="Marcador de pie de página 2">
            <a:extLst>
              <a:ext uri="{FF2B5EF4-FFF2-40B4-BE49-F238E27FC236}">
                <a16:creationId xmlns:a16="http://schemas.microsoft.com/office/drawing/2014/main" id="{BA257CA7-79BA-4031-99F5-9E04B4A8B610}"/>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979472F8-71E7-42D8-800B-242DED65BED8}"/>
              </a:ext>
            </a:extLst>
          </p:cNvPr>
          <p:cNvSpPr>
            <a:spLocks noGrp="1"/>
          </p:cNvSpPr>
          <p:nvPr>
            <p:ph type="sldNum" sz="quarter" idx="12"/>
          </p:nvPr>
        </p:nvSpPr>
        <p:spPr/>
        <p:txBody>
          <a:bodyPr/>
          <a:lstStyle/>
          <a:p>
            <a:fld id="{A20D5B2E-A39C-4A67-9A03-2664C49F1C64}" type="slidenum">
              <a:rPr lang="es-MX" smtClean="0"/>
              <a:pPr/>
              <a:t>127</a:t>
            </a:fld>
            <a:r>
              <a:rPr lang="es-MX"/>
              <a:t>/150</a:t>
            </a:r>
            <a:endParaRPr lang="es-MX" dirty="0"/>
          </a:p>
        </p:txBody>
      </p:sp>
    </p:spTree>
    <p:extLst>
      <p:ext uri="{BB962C8B-B14F-4D97-AF65-F5344CB8AC3E}">
        <p14:creationId xmlns:p14="http://schemas.microsoft.com/office/powerpoint/2010/main" val="13384044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DISEÑO DE COLUMNAS DE ACUERDO CON AISC 2010 </a:t>
            </a:r>
          </a:p>
        </p:txBody>
      </p:sp>
      <p:sp>
        <p:nvSpPr>
          <p:cNvPr id="2" name="CuadroTexto 1"/>
          <p:cNvSpPr txBox="1"/>
          <p:nvPr/>
        </p:nvSpPr>
        <p:spPr>
          <a:xfrm>
            <a:off x="474561" y="1940639"/>
            <a:ext cx="9354448" cy="1200329"/>
          </a:xfrm>
          <a:prstGeom prst="rect">
            <a:avLst/>
          </a:prstGeom>
          <a:noFill/>
        </p:spPr>
        <p:txBody>
          <a:bodyPr wrap="square" rtlCol="0">
            <a:spAutoFit/>
          </a:bodyPr>
          <a:lstStyle/>
          <a:p>
            <a:pPr algn="just" fontAlgn="auto">
              <a:spcBef>
                <a:spcPts val="0"/>
              </a:spcBef>
              <a:spcAft>
                <a:spcPts val="0"/>
              </a:spcAft>
            </a:pPr>
            <a:r>
              <a:rPr lang="es-MX" b="1" dirty="0">
                <a:latin typeface="+mn-lt"/>
              </a:rPr>
              <a:t>De acuerdo con las especificaciones del American </a:t>
            </a:r>
            <a:r>
              <a:rPr lang="es-MX" b="1" dirty="0" err="1">
                <a:latin typeface="+mn-lt"/>
              </a:rPr>
              <a:t>Institute</a:t>
            </a:r>
            <a:r>
              <a:rPr lang="es-MX" b="1" dirty="0">
                <a:latin typeface="+mn-lt"/>
              </a:rPr>
              <a:t> of Steel </a:t>
            </a:r>
            <a:r>
              <a:rPr lang="es-MX" b="1" dirty="0" err="1">
                <a:latin typeface="+mn-lt"/>
              </a:rPr>
              <a:t>Construction</a:t>
            </a:r>
            <a:r>
              <a:rPr lang="es-MX" b="1" dirty="0">
                <a:latin typeface="+mn-lt"/>
              </a:rPr>
              <a:t> (AISC-2010) para edificios de acero estructural basadas en diseño por factores de carga (LRFD) y diseño por esfuerzos permisibles (ASD), la resistencia nominal de miembros cargados axialmente que no fallan por pandeo local ni por pandeo por torsión o flexo-torsión, está dada por:</a:t>
            </a:r>
          </a:p>
        </p:txBody>
      </p:sp>
      <mc:AlternateContent xmlns:mc="http://schemas.openxmlformats.org/markup-compatibility/2006" xmlns:a14="http://schemas.microsoft.com/office/drawing/2010/main">
        <mc:Choice Requires="a14">
          <p:sp>
            <p:nvSpPr>
              <p:cNvPr id="8" name="CuadroTexto 7"/>
              <p:cNvSpPr txBox="1"/>
              <p:nvPr/>
            </p:nvSpPr>
            <p:spPr>
              <a:xfrm>
                <a:off x="4374493" y="3240746"/>
                <a:ext cx="1716047" cy="4042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sz="2400" b="1" i="1" smtClean="0">
                              <a:effectLst>
                                <a:outerShdw blurRad="38100" dist="38100" dir="2700000" algn="tl">
                                  <a:srgbClr val="000000">
                                    <a:alpha val="43137"/>
                                  </a:srgbClr>
                                </a:outerShdw>
                              </a:effectLst>
                              <a:latin typeface="Cambria Math" panose="02040503050406030204" pitchFamily="18" charset="0"/>
                            </a:rPr>
                          </m:ctrlPr>
                        </m:sSubPr>
                        <m:e>
                          <m:r>
                            <a:rPr lang="es-MX" sz="2400" b="1" i="1" smtClean="0">
                              <a:effectLst>
                                <a:outerShdw blurRad="38100" dist="38100" dir="2700000" algn="tl">
                                  <a:srgbClr val="000000">
                                    <a:alpha val="43137"/>
                                  </a:srgbClr>
                                </a:outerShdw>
                              </a:effectLst>
                              <a:latin typeface="Cambria Math" panose="02040503050406030204" pitchFamily="18" charset="0"/>
                            </a:rPr>
                            <m:t>𝑷</m:t>
                          </m:r>
                        </m:e>
                        <m:sub>
                          <m:r>
                            <a:rPr lang="es-MX" sz="2400" b="1" i="1" smtClean="0">
                              <a:effectLst>
                                <a:outerShdw blurRad="38100" dist="38100" dir="2700000" algn="tl">
                                  <a:srgbClr val="000000">
                                    <a:alpha val="43137"/>
                                  </a:srgbClr>
                                </a:outerShdw>
                              </a:effectLst>
                              <a:latin typeface="Cambria Math" panose="02040503050406030204" pitchFamily="18" charset="0"/>
                            </a:rPr>
                            <m:t>𝒏</m:t>
                          </m:r>
                        </m:sub>
                      </m:sSub>
                      <m:r>
                        <a:rPr lang="es-MX" sz="2400" b="1" i="1" smtClean="0">
                          <a:effectLst>
                            <a:outerShdw blurRad="38100" dist="38100" dir="2700000" algn="tl">
                              <a:srgbClr val="000000">
                                <a:alpha val="43137"/>
                              </a:srgbClr>
                            </a:outerShdw>
                          </a:effectLst>
                          <a:latin typeface="Cambria Math" panose="02040503050406030204" pitchFamily="18" charset="0"/>
                        </a:rPr>
                        <m:t>=</m:t>
                      </m:r>
                      <m:sSub>
                        <m:sSubPr>
                          <m:ctrlPr>
                            <a:rPr lang="es-MX" sz="2400" b="1" i="1" smtClean="0">
                              <a:effectLst>
                                <a:outerShdw blurRad="38100" dist="38100" dir="2700000" algn="tl">
                                  <a:srgbClr val="000000">
                                    <a:alpha val="43137"/>
                                  </a:srgbClr>
                                </a:outerShdw>
                              </a:effectLst>
                              <a:latin typeface="Cambria Math" panose="02040503050406030204" pitchFamily="18" charset="0"/>
                            </a:rPr>
                          </m:ctrlPr>
                        </m:sSubPr>
                        <m:e>
                          <m:r>
                            <a:rPr lang="es-MX" sz="2400" b="1" i="1" smtClean="0">
                              <a:effectLst>
                                <a:outerShdw blurRad="38100" dist="38100" dir="2700000" algn="tl">
                                  <a:srgbClr val="000000">
                                    <a:alpha val="43137"/>
                                  </a:srgbClr>
                                </a:outerShdw>
                              </a:effectLst>
                              <a:latin typeface="Cambria Math" panose="02040503050406030204" pitchFamily="18" charset="0"/>
                            </a:rPr>
                            <m:t>𝑨</m:t>
                          </m:r>
                        </m:e>
                        <m:sub>
                          <m:r>
                            <a:rPr lang="es-MX" sz="2400" b="1" i="1" smtClean="0">
                              <a:effectLst>
                                <a:outerShdw blurRad="38100" dist="38100" dir="2700000" algn="tl">
                                  <a:srgbClr val="000000">
                                    <a:alpha val="43137"/>
                                  </a:srgbClr>
                                </a:outerShdw>
                              </a:effectLst>
                              <a:latin typeface="Cambria Math" panose="02040503050406030204" pitchFamily="18" charset="0"/>
                            </a:rPr>
                            <m:t>𝒈</m:t>
                          </m:r>
                        </m:sub>
                      </m:sSub>
                      <m:sSub>
                        <m:sSubPr>
                          <m:ctrlPr>
                            <a:rPr lang="es-MX" sz="2400" b="1" i="1" smtClean="0">
                              <a:effectLst>
                                <a:outerShdw blurRad="38100" dist="38100" dir="2700000" algn="tl">
                                  <a:srgbClr val="000000">
                                    <a:alpha val="43137"/>
                                  </a:srgbClr>
                                </a:outerShdw>
                              </a:effectLst>
                              <a:latin typeface="Cambria Math" panose="02040503050406030204" pitchFamily="18" charset="0"/>
                            </a:rPr>
                          </m:ctrlPr>
                        </m:sSubPr>
                        <m:e>
                          <m:r>
                            <a:rPr lang="es-MX" sz="2400" b="1" i="1" smtClean="0">
                              <a:effectLst>
                                <a:outerShdw blurRad="38100" dist="38100" dir="2700000" algn="tl">
                                  <a:srgbClr val="000000">
                                    <a:alpha val="43137"/>
                                  </a:srgbClr>
                                </a:outerShdw>
                              </a:effectLst>
                              <a:latin typeface="Cambria Math" panose="02040503050406030204" pitchFamily="18" charset="0"/>
                            </a:rPr>
                            <m:t>𝑭</m:t>
                          </m:r>
                        </m:e>
                        <m:sub>
                          <m:r>
                            <a:rPr lang="es-MX" sz="2400" b="1" i="1" smtClean="0">
                              <a:effectLst>
                                <a:outerShdw blurRad="38100" dist="38100" dir="2700000" algn="tl">
                                  <a:srgbClr val="000000">
                                    <a:alpha val="43137"/>
                                  </a:srgbClr>
                                </a:outerShdw>
                              </a:effectLst>
                              <a:latin typeface="Cambria Math" panose="02040503050406030204" pitchFamily="18" charset="0"/>
                            </a:rPr>
                            <m:t>𝒄𝒓</m:t>
                          </m:r>
                        </m:sub>
                      </m:sSub>
                    </m:oMath>
                  </m:oMathPara>
                </a14:m>
                <a:endParaRPr lang="es-MX" sz="2400" b="1" dirty="0">
                  <a:effectLst>
                    <a:outerShdw blurRad="38100" dist="38100" dir="2700000" algn="tl">
                      <a:srgbClr val="000000">
                        <a:alpha val="43137"/>
                      </a:srgbClr>
                    </a:outerShdw>
                  </a:effectLst>
                </a:endParaRPr>
              </a:p>
            </p:txBody>
          </p:sp>
        </mc:Choice>
        <mc:Fallback xmlns="">
          <p:sp>
            <p:nvSpPr>
              <p:cNvPr id="8" name="CuadroTexto 7"/>
              <p:cNvSpPr txBox="1">
                <a:spLocks noRot="1" noChangeAspect="1" noMove="1" noResize="1" noEditPoints="1" noAdjustHandles="1" noChangeArrowheads="1" noChangeShapeType="1" noTextEdit="1"/>
              </p:cNvSpPr>
              <p:nvPr/>
            </p:nvSpPr>
            <p:spPr>
              <a:xfrm>
                <a:off x="4374493" y="3240746"/>
                <a:ext cx="1716047" cy="404278"/>
              </a:xfrm>
              <a:prstGeom prst="rect">
                <a:avLst/>
              </a:prstGeom>
              <a:blipFill rotWithShape="1">
                <a:blip r:embed="rId5"/>
                <a:stretch>
                  <a:fillRect l="-2491" r="-356" b="-27273"/>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1" name="CuadroTexto 10"/>
              <p:cNvSpPr txBox="1"/>
              <p:nvPr/>
            </p:nvSpPr>
            <p:spPr>
              <a:xfrm>
                <a:off x="474561" y="3740246"/>
                <a:ext cx="9354448" cy="1200329"/>
              </a:xfrm>
              <a:prstGeom prst="rect">
                <a:avLst/>
              </a:prstGeom>
              <a:noFill/>
            </p:spPr>
            <p:txBody>
              <a:bodyPr wrap="square" rtlCol="0">
                <a:spAutoFit/>
              </a:bodyPr>
              <a:lstStyle/>
              <a:p>
                <a:pPr algn="just" fontAlgn="auto">
                  <a:spcBef>
                    <a:spcPts val="0"/>
                  </a:spcBef>
                  <a:spcAft>
                    <a:spcPts val="0"/>
                  </a:spcAft>
                </a:pPr>
                <a:r>
                  <a:rPr lang="es-MX" b="1" dirty="0">
                    <a:latin typeface="+mn-lt"/>
                  </a:rPr>
                  <a:t>En el caso de que el diseño se elabore de acuerdo a las especificaciones AISC-LRFD 2010 la resistencia nominal por compresión será afectada por el factor de resistencia </a:t>
                </a:r>
                <a14:m>
                  <m:oMath xmlns:m="http://schemas.openxmlformats.org/officeDocument/2006/math">
                    <m:sSub>
                      <m:sSubPr>
                        <m:ctrlPr>
                          <a:rPr lang="es-MX" b="1" i="1">
                            <a:effectLst>
                              <a:outerShdw blurRad="38100" dist="38100" dir="2700000" algn="tl">
                                <a:srgbClr val="000000">
                                  <a:alpha val="43137"/>
                                </a:srgbClr>
                              </a:outerShdw>
                            </a:effectLst>
                            <a:latin typeface="Cambria Math" panose="02040503050406030204" pitchFamily="18" charset="0"/>
                          </a:rPr>
                        </m:ctrlPr>
                      </m:sSubPr>
                      <m:e>
                        <m:r>
                          <a:rPr lang="es-MX" b="1" i="1">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𝝓</m:t>
                        </m:r>
                      </m:e>
                      <m:sub>
                        <m:r>
                          <a:rPr lang="es-MX" b="1" i="1">
                            <a:effectLst>
                              <a:outerShdw blurRad="38100" dist="38100" dir="2700000" algn="tl">
                                <a:srgbClr val="000000">
                                  <a:alpha val="43137"/>
                                </a:srgbClr>
                              </a:outerShdw>
                            </a:effectLst>
                            <a:latin typeface="Cambria Math" panose="02040503050406030204" pitchFamily="18" charset="0"/>
                          </a:rPr>
                          <m:t>𝒄</m:t>
                        </m:r>
                      </m:sub>
                    </m:sSub>
                  </m:oMath>
                </a14:m>
                <a:r>
                  <a:rPr lang="es-MX" b="1" dirty="0">
                    <a:latin typeface="+mn-lt"/>
                  </a:rPr>
                  <a:t>, y será comparada con la carga última de diseño </a:t>
                </a:r>
                <a14:m>
                  <m:oMath xmlns:m="http://schemas.openxmlformats.org/officeDocument/2006/math">
                    <m:sSub>
                      <m:sSubPr>
                        <m:ctrlPr>
                          <a:rPr lang="es-MX" b="1" i="1">
                            <a:effectLst>
                              <a:outerShdw blurRad="38100" dist="38100" dir="2700000" algn="tl">
                                <a:srgbClr val="000000">
                                  <a:alpha val="43137"/>
                                </a:srgbClr>
                              </a:outerShdw>
                            </a:effectLst>
                            <a:latin typeface="Cambria Math" panose="02040503050406030204" pitchFamily="18" charset="0"/>
                          </a:rPr>
                        </m:ctrlPr>
                      </m:sSubPr>
                      <m:e>
                        <m:r>
                          <a:rPr lang="es-MX" b="1" i="1">
                            <a:effectLst>
                              <a:outerShdw blurRad="38100" dist="38100" dir="2700000" algn="tl">
                                <a:srgbClr val="000000">
                                  <a:alpha val="43137"/>
                                </a:srgbClr>
                              </a:outerShdw>
                            </a:effectLst>
                            <a:latin typeface="Cambria Math" panose="02040503050406030204" pitchFamily="18" charset="0"/>
                          </a:rPr>
                          <m:t>𝑷</m:t>
                        </m:r>
                      </m:e>
                      <m:sub>
                        <m:r>
                          <a:rPr lang="es-MX" b="1" i="1">
                            <a:effectLst>
                              <a:outerShdw blurRad="38100" dist="38100" dir="2700000" algn="tl">
                                <a:srgbClr val="000000">
                                  <a:alpha val="43137"/>
                                </a:srgbClr>
                              </a:outerShdw>
                            </a:effectLst>
                            <a:latin typeface="Cambria Math" panose="02040503050406030204" pitchFamily="18" charset="0"/>
                          </a:rPr>
                          <m:t>𝒖</m:t>
                        </m:r>
                      </m:sub>
                    </m:sSub>
                  </m:oMath>
                </a14:m>
                <a:r>
                  <a:rPr lang="es-MX" b="1" dirty="0">
                    <a:latin typeface="+mn-lt"/>
                  </a:rPr>
                  <a:t>, la cual será menor que este estado límite y está basada en factores de carga.</a:t>
                </a:r>
              </a:p>
            </p:txBody>
          </p:sp>
        </mc:Choice>
        <mc:Fallback xmlns="">
          <p:sp>
            <p:nvSpPr>
              <p:cNvPr id="11" name="CuadroTexto 10"/>
              <p:cNvSpPr txBox="1">
                <a:spLocks noRot="1" noChangeAspect="1" noMove="1" noResize="1" noEditPoints="1" noAdjustHandles="1" noChangeArrowheads="1" noChangeShapeType="1" noTextEdit="1"/>
              </p:cNvSpPr>
              <p:nvPr/>
            </p:nvSpPr>
            <p:spPr>
              <a:xfrm>
                <a:off x="474561" y="3740246"/>
                <a:ext cx="9354448" cy="1200329"/>
              </a:xfrm>
              <a:prstGeom prst="rect">
                <a:avLst/>
              </a:prstGeom>
              <a:blipFill rotWithShape="0">
                <a:blip r:embed="rId6"/>
                <a:stretch>
                  <a:fillRect l="-587" t="-3061" r="-522" b="-7653"/>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5" name="CuadroTexto 14"/>
              <p:cNvSpPr txBox="1"/>
              <p:nvPr/>
            </p:nvSpPr>
            <p:spPr>
              <a:xfrm>
                <a:off x="4531524" y="5034162"/>
                <a:ext cx="137794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sz="2400" b="1" i="1" smtClean="0">
                              <a:effectLst>
                                <a:outerShdw blurRad="38100" dist="38100" dir="2700000" algn="tl">
                                  <a:srgbClr val="000000">
                                    <a:alpha val="43137"/>
                                  </a:srgbClr>
                                </a:outerShdw>
                              </a:effectLst>
                              <a:latin typeface="Cambria Math" panose="02040503050406030204" pitchFamily="18" charset="0"/>
                            </a:rPr>
                          </m:ctrlPr>
                        </m:sSubPr>
                        <m:e>
                          <m:r>
                            <a:rPr lang="es-MX" sz="2400"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𝝓</m:t>
                          </m:r>
                        </m:e>
                        <m:sub>
                          <m:r>
                            <a:rPr lang="es-MX" sz="2400" b="1" i="1" smtClean="0">
                              <a:effectLst>
                                <a:outerShdw blurRad="38100" dist="38100" dir="2700000" algn="tl">
                                  <a:srgbClr val="000000">
                                    <a:alpha val="43137"/>
                                  </a:srgbClr>
                                </a:outerShdw>
                              </a:effectLst>
                              <a:latin typeface="Cambria Math" panose="02040503050406030204" pitchFamily="18" charset="0"/>
                            </a:rPr>
                            <m:t>𝒄</m:t>
                          </m:r>
                        </m:sub>
                      </m:sSub>
                      <m:r>
                        <a:rPr lang="es-MX" sz="2400" b="1" i="1" smtClean="0">
                          <a:effectLst>
                            <a:outerShdw blurRad="38100" dist="38100" dir="2700000" algn="tl">
                              <a:srgbClr val="000000">
                                <a:alpha val="43137"/>
                              </a:srgbClr>
                            </a:outerShdw>
                          </a:effectLst>
                          <a:latin typeface="Cambria Math" panose="02040503050406030204" pitchFamily="18" charset="0"/>
                        </a:rPr>
                        <m:t>=</m:t>
                      </m:r>
                      <m:r>
                        <a:rPr lang="es-MX" sz="2400" b="1" i="1" smtClean="0">
                          <a:effectLst>
                            <a:outerShdw blurRad="38100" dist="38100" dir="2700000" algn="tl">
                              <a:srgbClr val="000000">
                                <a:alpha val="43137"/>
                              </a:srgbClr>
                            </a:outerShdw>
                          </a:effectLst>
                          <a:latin typeface="Cambria Math" panose="02040503050406030204" pitchFamily="18" charset="0"/>
                        </a:rPr>
                        <m:t>𝟎</m:t>
                      </m:r>
                      <m:r>
                        <a:rPr lang="es-MX" sz="2400" b="1" i="1" smtClean="0">
                          <a:effectLst>
                            <a:outerShdw blurRad="38100" dist="38100" dir="2700000" algn="tl">
                              <a:srgbClr val="000000">
                                <a:alpha val="43137"/>
                              </a:srgbClr>
                            </a:outerShdw>
                          </a:effectLst>
                          <a:latin typeface="Cambria Math" panose="02040503050406030204" pitchFamily="18" charset="0"/>
                        </a:rPr>
                        <m:t>.</m:t>
                      </m:r>
                      <m:r>
                        <a:rPr lang="es-MX" sz="2400" b="1" i="1" smtClean="0">
                          <a:effectLst>
                            <a:outerShdw blurRad="38100" dist="38100" dir="2700000" algn="tl">
                              <a:srgbClr val="000000">
                                <a:alpha val="43137"/>
                              </a:srgbClr>
                            </a:outerShdw>
                          </a:effectLst>
                          <a:latin typeface="Cambria Math" panose="02040503050406030204" pitchFamily="18" charset="0"/>
                        </a:rPr>
                        <m:t>𝟗</m:t>
                      </m:r>
                    </m:oMath>
                  </m:oMathPara>
                </a14:m>
                <a:endParaRPr lang="es-MX" sz="2400" b="1" dirty="0">
                  <a:effectLst>
                    <a:outerShdw blurRad="38100" dist="38100" dir="2700000" algn="tl">
                      <a:srgbClr val="000000">
                        <a:alpha val="43137"/>
                      </a:srgbClr>
                    </a:outerShdw>
                  </a:effectLst>
                </a:endParaRPr>
              </a:p>
            </p:txBody>
          </p:sp>
        </mc:Choice>
        <mc:Fallback xmlns="">
          <p:sp>
            <p:nvSpPr>
              <p:cNvPr id="15" name="CuadroTexto 14"/>
              <p:cNvSpPr txBox="1">
                <a:spLocks noRot="1" noChangeAspect="1" noMove="1" noResize="1" noEditPoints="1" noAdjustHandles="1" noChangeArrowheads="1" noChangeShapeType="1" noTextEdit="1"/>
              </p:cNvSpPr>
              <p:nvPr/>
            </p:nvSpPr>
            <p:spPr>
              <a:xfrm>
                <a:off x="4531524" y="5034162"/>
                <a:ext cx="1377941" cy="369332"/>
              </a:xfrm>
              <a:prstGeom prst="rect">
                <a:avLst/>
              </a:prstGeom>
              <a:blipFill rotWithShape="1">
                <a:blip r:embed="rId7"/>
                <a:stretch>
                  <a:fillRect l="-5310" t="-1667" r="-4867" b="-43333"/>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6" name="CuadroTexto 15"/>
              <p:cNvSpPr txBox="1"/>
              <p:nvPr/>
            </p:nvSpPr>
            <p:spPr>
              <a:xfrm>
                <a:off x="4333836" y="5667815"/>
                <a:ext cx="163589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sz="2400" b="1" i="1" smtClean="0">
                              <a:effectLst>
                                <a:outerShdw blurRad="38100" dist="38100" dir="2700000" algn="tl">
                                  <a:srgbClr val="000000">
                                    <a:alpha val="43137"/>
                                  </a:srgbClr>
                                </a:outerShdw>
                              </a:effectLst>
                              <a:latin typeface="Cambria Math" panose="02040503050406030204" pitchFamily="18" charset="0"/>
                            </a:rPr>
                          </m:ctrlPr>
                        </m:sSubPr>
                        <m:e>
                          <m:r>
                            <a:rPr lang="es-MX" sz="2400" b="1" i="1" smtClean="0">
                              <a:effectLst>
                                <a:outerShdw blurRad="38100" dist="38100" dir="2700000" algn="tl">
                                  <a:srgbClr val="000000">
                                    <a:alpha val="43137"/>
                                  </a:srgbClr>
                                </a:outerShdw>
                              </a:effectLst>
                              <a:latin typeface="Cambria Math" panose="02040503050406030204" pitchFamily="18" charset="0"/>
                            </a:rPr>
                            <m:t>𝑷</m:t>
                          </m:r>
                        </m:e>
                        <m:sub>
                          <m:r>
                            <a:rPr lang="es-MX" sz="2400" b="1" i="1" smtClean="0">
                              <a:effectLst>
                                <a:outerShdw blurRad="38100" dist="38100" dir="2700000" algn="tl">
                                  <a:srgbClr val="000000">
                                    <a:alpha val="43137"/>
                                  </a:srgbClr>
                                </a:outerShdw>
                              </a:effectLst>
                              <a:latin typeface="Cambria Math" panose="02040503050406030204" pitchFamily="18" charset="0"/>
                            </a:rPr>
                            <m:t>𝒖</m:t>
                          </m:r>
                        </m:sub>
                      </m:sSub>
                      <m:r>
                        <a:rPr lang="es-MX" sz="2400"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m:t>
                      </m:r>
                      <m:sSub>
                        <m:sSubPr>
                          <m:ctrlPr>
                            <a:rPr lang="es-MX" sz="2400" b="1" i="1" smtClean="0">
                              <a:effectLst>
                                <a:outerShdw blurRad="38100" dist="38100" dir="2700000" algn="tl">
                                  <a:srgbClr val="000000">
                                    <a:alpha val="43137"/>
                                  </a:srgbClr>
                                </a:outerShdw>
                              </a:effectLst>
                              <a:latin typeface="Cambria Math" panose="02040503050406030204" pitchFamily="18" charset="0"/>
                            </a:rPr>
                          </m:ctrlPr>
                        </m:sSubPr>
                        <m:e>
                          <m:r>
                            <a:rPr lang="es-MX" sz="2400"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𝝓</m:t>
                          </m:r>
                        </m:e>
                        <m:sub>
                          <m:r>
                            <a:rPr lang="es-MX" sz="2400" b="1" i="1" smtClean="0">
                              <a:effectLst>
                                <a:outerShdw blurRad="38100" dist="38100" dir="2700000" algn="tl">
                                  <a:srgbClr val="000000">
                                    <a:alpha val="43137"/>
                                  </a:srgbClr>
                                </a:outerShdw>
                              </a:effectLst>
                              <a:latin typeface="Cambria Math" panose="02040503050406030204" pitchFamily="18" charset="0"/>
                            </a:rPr>
                            <m:t>𝒄</m:t>
                          </m:r>
                        </m:sub>
                      </m:sSub>
                      <m:sSub>
                        <m:sSubPr>
                          <m:ctrlPr>
                            <a:rPr lang="es-MX" sz="2400" b="1" i="1" smtClean="0">
                              <a:effectLst>
                                <a:outerShdw blurRad="38100" dist="38100" dir="2700000" algn="tl">
                                  <a:srgbClr val="000000">
                                    <a:alpha val="43137"/>
                                  </a:srgbClr>
                                </a:outerShdw>
                              </a:effectLst>
                              <a:latin typeface="Cambria Math" panose="02040503050406030204" pitchFamily="18" charset="0"/>
                            </a:rPr>
                          </m:ctrlPr>
                        </m:sSubPr>
                        <m:e>
                          <m:r>
                            <a:rPr lang="es-MX" sz="2400" b="1" i="1" smtClean="0">
                              <a:effectLst>
                                <a:outerShdw blurRad="38100" dist="38100" dir="2700000" algn="tl">
                                  <a:srgbClr val="000000">
                                    <a:alpha val="43137"/>
                                  </a:srgbClr>
                                </a:outerShdw>
                              </a:effectLst>
                              <a:latin typeface="Cambria Math" panose="02040503050406030204" pitchFamily="18" charset="0"/>
                            </a:rPr>
                            <m:t>𝑷</m:t>
                          </m:r>
                        </m:e>
                        <m:sub>
                          <m:r>
                            <a:rPr lang="es-MX" sz="2400" b="1" i="1" smtClean="0">
                              <a:effectLst>
                                <a:outerShdw blurRad="38100" dist="38100" dir="2700000" algn="tl">
                                  <a:srgbClr val="000000">
                                    <a:alpha val="43137"/>
                                  </a:srgbClr>
                                </a:outerShdw>
                              </a:effectLst>
                              <a:latin typeface="Cambria Math" panose="02040503050406030204" pitchFamily="18" charset="0"/>
                            </a:rPr>
                            <m:t>𝒏</m:t>
                          </m:r>
                        </m:sub>
                      </m:sSub>
                    </m:oMath>
                  </m:oMathPara>
                </a14:m>
                <a:endParaRPr lang="es-MX" sz="2400" b="1" dirty="0">
                  <a:effectLst>
                    <a:outerShdw blurRad="38100" dist="38100" dir="2700000" algn="tl">
                      <a:srgbClr val="000000">
                        <a:alpha val="43137"/>
                      </a:srgbClr>
                    </a:outerShdw>
                  </a:effectLst>
                </a:endParaRPr>
              </a:p>
            </p:txBody>
          </p:sp>
        </mc:Choice>
        <mc:Fallback xmlns="">
          <p:sp>
            <p:nvSpPr>
              <p:cNvPr id="16" name="CuadroTexto 15"/>
              <p:cNvSpPr txBox="1">
                <a:spLocks noRot="1" noChangeAspect="1" noMove="1" noResize="1" noEditPoints="1" noAdjustHandles="1" noChangeArrowheads="1" noChangeShapeType="1" noTextEdit="1"/>
              </p:cNvSpPr>
              <p:nvPr/>
            </p:nvSpPr>
            <p:spPr>
              <a:xfrm>
                <a:off x="4333836" y="5667815"/>
                <a:ext cx="1635897" cy="369332"/>
              </a:xfrm>
              <a:prstGeom prst="rect">
                <a:avLst/>
              </a:prstGeom>
              <a:blipFill rotWithShape="1">
                <a:blip r:embed="rId8"/>
                <a:stretch>
                  <a:fillRect l="-2239" t="-1667" r="-373" b="-43333"/>
                </a:stretch>
              </a:blipFill>
            </p:spPr>
            <p:txBody>
              <a:bodyPr/>
              <a:lstStyle/>
              <a:p>
                <a:r>
                  <a:rPr lang="es-MX">
                    <a:noFill/>
                  </a:rPr>
                  <a:t> </a:t>
                </a:r>
              </a:p>
            </p:txBody>
          </p:sp>
        </mc:Fallback>
      </mc:AlternateContent>
      <p:sp>
        <p:nvSpPr>
          <p:cNvPr id="17" name="CuadroTexto 16"/>
          <p:cNvSpPr txBox="1"/>
          <p:nvPr/>
        </p:nvSpPr>
        <p:spPr>
          <a:xfrm>
            <a:off x="6860339" y="5311161"/>
            <a:ext cx="1671881" cy="400110"/>
          </a:xfrm>
          <a:prstGeom prst="rect">
            <a:avLst/>
          </a:prstGeom>
          <a:noFill/>
        </p:spPr>
        <p:txBody>
          <a:bodyPr wrap="square" rtlCol="0">
            <a:spAutoFit/>
          </a:bodyPr>
          <a:lstStyle/>
          <a:p>
            <a:r>
              <a:rPr lang="es-MX" sz="2000" b="1" dirty="0">
                <a:solidFill>
                  <a:srgbClr val="FF0000"/>
                </a:solidFill>
                <a:effectLst>
                  <a:outerShdw blurRad="38100" dist="38100" dir="2700000" algn="tl">
                    <a:srgbClr val="000000">
                      <a:alpha val="43137"/>
                    </a:srgbClr>
                  </a:outerShdw>
                </a:effectLst>
                <a:latin typeface="+mn-lt"/>
              </a:rPr>
              <a:t>(LRFD)</a:t>
            </a:r>
          </a:p>
        </p:txBody>
      </p:sp>
      <p:sp>
        <p:nvSpPr>
          <p:cNvPr id="18" name="6 CuadroTexto"/>
          <p:cNvSpPr txBox="1"/>
          <p:nvPr/>
        </p:nvSpPr>
        <p:spPr>
          <a:xfrm>
            <a:off x="1728109" y="293892"/>
            <a:ext cx="6984775" cy="707886"/>
          </a:xfrm>
          <a:prstGeom prst="rect">
            <a:avLst/>
          </a:prstGeom>
          <a:noFill/>
        </p:spPr>
        <p:txBody>
          <a:bodyPr wrap="square" rtlCol="0">
            <a:spAutoFit/>
          </a:bodyPr>
          <a:lstStyle/>
          <a:p>
            <a:pPr algn="ctr" fontAlgn="auto">
              <a:spcBef>
                <a:spcPts val="0"/>
              </a:spcBef>
              <a:spcAft>
                <a:spcPts val="0"/>
              </a:spcAft>
            </a:pP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2</a:t>
            </a:r>
          </a:p>
          <a:p>
            <a:pPr algn="ctr" fontAlgn="auto">
              <a:spcBef>
                <a:spcPts val="0"/>
              </a:spcBef>
              <a:spcAft>
                <a:spcPts val="0"/>
              </a:spcAft>
            </a:pPr>
            <a:r>
              <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2.4 DISEÑO DE ELEMENTOS EN COMPRESIÓN</a:t>
            </a:r>
          </a:p>
        </p:txBody>
      </p:sp>
      <p:sp>
        <p:nvSpPr>
          <p:cNvPr id="12" name="Rectángulo 11">
            <a:extLst>
              <a:ext uri="{FF2B5EF4-FFF2-40B4-BE49-F238E27FC236}">
                <a16:creationId xmlns:a16="http://schemas.microsoft.com/office/drawing/2014/main" id="{2904E655-5E7A-49F6-A804-732292DEAA6D}"/>
              </a:ext>
            </a:extLst>
          </p:cNvPr>
          <p:cNvSpPr/>
          <p:nvPr/>
        </p:nvSpPr>
        <p:spPr>
          <a:xfrm>
            <a:off x="6393527" y="3167710"/>
            <a:ext cx="1302752" cy="55996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defPPr lvl="0">
              <a:defRPr lang="es-MX"/>
            </a:defPPr>
            <a:lvl1pPr marL="0" lvl="0" algn="l" defTabSz="914400" rtl="0" eaLnBrk="1" latinLnBrk="0" hangingPunct="1">
              <a:defRPr sz="1800" kern="1200">
                <a:solidFill>
                  <a:schemeClr val="lt1"/>
                </a:solidFill>
                <a:latin typeface="+mn-lt"/>
                <a:ea typeface="+mn-ea"/>
                <a:cs typeface="+mn-cs"/>
              </a:defRPr>
            </a:lvl1pPr>
            <a:lvl2pPr marL="457200" lvl="1" algn="l" defTabSz="914400" rtl="0" eaLnBrk="1" latinLnBrk="0" hangingPunct="1">
              <a:defRPr sz="1800" kern="1200">
                <a:solidFill>
                  <a:schemeClr val="lt1"/>
                </a:solidFill>
                <a:latin typeface="+mn-lt"/>
                <a:ea typeface="+mn-ea"/>
                <a:cs typeface="+mn-cs"/>
              </a:defRPr>
            </a:lvl2pPr>
            <a:lvl3pPr marL="914400" lvl="2" algn="l" defTabSz="914400" rtl="0" eaLnBrk="1" latinLnBrk="0" hangingPunct="1">
              <a:defRPr sz="1800" kern="1200">
                <a:solidFill>
                  <a:schemeClr val="lt1"/>
                </a:solidFill>
                <a:latin typeface="+mn-lt"/>
                <a:ea typeface="+mn-ea"/>
                <a:cs typeface="+mn-cs"/>
              </a:defRPr>
            </a:lvl3pPr>
            <a:lvl4pPr marL="1371600" lvl="3" algn="l" defTabSz="914400" rtl="0" eaLnBrk="1" latinLnBrk="0" hangingPunct="1">
              <a:defRPr sz="1800" kern="1200">
                <a:solidFill>
                  <a:schemeClr val="lt1"/>
                </a:solidFill>
                <a:latin typeface="+mn-lt"/>
                <a:ea typeface="+mn-ea"/>
                <a:cs typeface="+mn-cs"/>
              </a:defRPr>
            </a:lvl4pPr>
            <a:lvl5pPr marL="1828800" lvl="4" algn="l" defTabSz="914400" rtl="0" eaLnBrk="1" latinLnBrk="0" hangingPunct="1">
              <a:defRPr sz="1800" kern="1200">
                <a:solidFill>
                  <a:schemeClr val="lt1"/>
                </a:solidFill>
                <a:latin typeface="+mn-lt"/>
                <a:ea typeface="+mn-ea"/>
                <a:cs typeface="+mn-cs"/>
              </a:defRPr>
            </a:lvl5pPr>
            <a:lvl6pPr marL="2286000" lvl="5" algn="l" defTabSz="914400" rtl="0" eaLnBrk="1" latinLnBrk="0" hangingPunct="1">
              <a:defRPr sz="1800" kern="1200">
                <a:solidFill>
                  <a:schemeClr val="lt1"/>
                </a:solidFill>
                <a:latin typeface="+mn-lt"/>
                <a:ea typeface="+mn-ea"/>
                <a:cs typeface="+mn-cs"/>
              </a:defRPr>
            </a:lvl6pPr>
            <a:lvl7pPr marL="2743200" lvl="6" algn="l" defTabSz="914400" rtl="0" eaLnBrk="1" latinLnBrk="0" hangingPunct="1">
              <a:defRPr sz="1800" kern="1200">
                <a:solidFill>
                  <a:schemeClr val="lt1"/>
                </a:solidFill>
                <a:latin typeface="+mn-lt"/>
                <a:ea typeface="+mn-ea"/>
                <a:cs typeface="+mn-cs"/>
              </a:defRPr>
            </a:lvl7pPr>
            <a:lvl8pPr marL="3200400" lvl="7" algn="l" defTabSz="914400" rtl="0" eaLnBrk="1" latinLnBrk="0" hangingPunct="1">
              <a:defRPr sz="1800" kern="1200">
                <a:solidFill>
                  <a:schemeClr val="lt1"/>
                </a:solidFill>
                <a:latin typeface="+mn-lt"/>
                <a:ea typeface="+mn-ea"/>
                <a:cs typeface="+mn-cs"/>
              </a:defRPr>
            </a:lvl8pPr>
            <a:lvl9pPr marL="3657600" lvl="8" algn="l" defTabSz="914400" rtl="0" eaLnBrk="1" latinLnBrk="0" hangingPunct="1">
              <a:defRPr sz="1800" kern="1200">
                <a:solidFill>
                  <a:schemeClr val="lt1"/>
                </a:solidFill>
                <a:latin typeface="+mn-lt"/>
                <a:ea typeface="+mn-ea"/>
                <a:cs typeface="+mn-cs"/>
              </a:defRPr>
            </a:lvl9pPr>
          </a:lstStyle>
          <a:p>
            <a:pPr algn="ctr"/>
            <a:r>
              <a:rPr lang="es-MX" dirty="0"/>
              <a:t>AISC</a:t>
            </a:r>
          </a:p>
          <a:p>
            <a:pPr algn="ctr"/>
            <a:r>
              <a:rPr lang="es-MX" dirty="0"/>
              <a:t>(E2-1)</a:t>
            </a:r>
          </a:p>
        </p:txBody>
      </p:sp>
      <p:sp>
        <p:nvSpPr>
          <p:cNvPr id="4" name="Marcador de pie de página 3">
            <a:extLst>
              <a:ext uri="{FF2B5EF4-FFF2-40B4-BE49-F238E27FC236}">
                <a16:creationId xmlns:a16="http://schemas.microsoft.com/office/drawing/2014/main" id="{2407E025-4C1C-4330-B534-1ED12B075A15}"/>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6" name="Marcador de número de diapositiva 5">
            <a:extLst>
              <a:ext uri="{FF2B5EF4-FFF2-40B4-BE49-F238E27FC236}">
                <a16:creationId xmlns:a16="http://schemas.microsoft.com/office/drawing/2014/main" id="{132DC7BA-3160-49EB-AF7B-C927DA8B3E92}"/>
              </a:ext>
            </a:extLst>
          </p:cNvPr>
          <p:cNvSpPr>
            <a:spLocks noGrp="1"/>
          </p:cNvSpPr>
          <p:nvPr>
            <p:ph type="sldNum" sz="quarter" idx="12"/>
          </p:nvPr>
        </p:nvSpPr>
        <p:spPr/>
        <p:txBody>
          <a:bodyPr/>
          <a:lstStyle/>
          <a:p>
            <a:fld id="{A20D5B2E-A39C-4A67-9A03-2664C49F1C64}" type="slidenum">
              <a:rPr lang="es-MX" smtClean="0"/>
              <a:pPr/>
              <a:t>128</a:t>
            </a:fld>
            <a:r>
              <a:rPr lang="es-MX"/>
              <a:t>/150</a:t>
            </a:r>
            <a:endParaRPr lang="es-MX" dirty="0"/>
          </a:p>
        </p:txBody>
      </p:sp>
    </p:spTree>
    <p:extLst>
      <p:ext uri="{BB962C8B-B14F-4D97-AF65-F5344CB8AC3E}">
        <p14:creationId xmlns:p14="http://schemas.microsoft.com/office/powerpoint/2010/main" val="70037060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uadroTexto 1"/>
              <p:cNvSpPr txBox="1"/>
              <p:nvPr/>
            </p:nvSpPr>
            <p:spPr>
              <a:xfrm>
                <a:off x="474561" y="1954600"/>
                <a:ext cx="9354448" cy="3970318"/>
              </a:xfrm>
              <a:prstGeom prst="rect">
                <a:avLst/>
              </a:prstGeom>
              <a:noFill/>
            </p:spPr>
            <p:txBody>
              <a:bodyPr wrap="square" rtlCol="0">
                <a:spAutoFit/>
              </a:bodyPr>
              <a:lstStyle/>
              <a:p>
                <a:pPr algn="just" fontAlgn="auto">
                  <a:spcBef>
                    <a:spcPts val="0"/>
                  </a:spcBef>
                  <a:spcAft>
                    <a:spcPts val="0"/>
                  </a:spcAft>
                </a:pPr>
                <a:r>
                  <a:rPr lang="es-MX" b="1" dirty="0">
                    <a:latin typeface="+mn-lt"/>
                  </a:rPr>
                  <a:t>Donde:</a:t>
                </a:r>
              </a:p>
              <a:p>
                <a:pPr algn="just" fontAlgn="auto">
                  <a:spcBef>
                    <a:spcPts val="0"/>
                  </a:spcBef>
                  <a:spcAft>
                    <a:spcPts val="0"/>
                  </a:spcAft>
                </a:pPr>
                <a14:m>
                  <m:oMath xmlns:m="http://schemas.openxmlformats.org/officeDocument/2006/math">
                    <m:sSub>
                      <m:sSubPr>
                        <m:ctrlPr>
                          <a:rPr lang="es-MX" b="1" i="1" dirty="0">
                            <a:latin typeface="Cambria Math" panose="02040503050406030204" pitchFamily="18" charset="0"/>
                          </a:rPr>
                        </m:ctrlPr>
                      </m:sSubPr>
                      <m:e>
                        <m:r>
                          <a:rPr lang="es-MX" b="1" i="1" dirty="0">
                            <a:latin typeface="Cambria Math" panose="02040503050406030204" pitchFamily="18" charset="0"/>
                          </a:rPr>
                          <m:t>𝑷</m:t>
                        </m:r>
                      </m:e>
                      <m:sub>
                        <m:r>
                          <a:rPr lang="es-MX" b="1" i="1" dirty="0">
                            <a:latin typeface="Cambria Math" panose="02040503050406030204" pitchFamily="18" charset="0"/>
                          </a:rPr>
                          <m:t>𝒖</m:t>
                        </m:r>
                      </m:sub>
                    </m:sSub>
                  </m:oMath>
                </a14:m>
                <a:r>
                  <a:rPr lang="es-MX" b="1" dirty="0">
                    <a:latin typeface="+mn-lt"/>
                  </a:rPr>
                  <a:t>= Carga última, kg (LRFD)</a:t>
                </a:r>
              </a:p>
              <a:p>
                <a:pPr algn="just" fontAlgn="auto">
                  <a:spcBef>
                    <a:spcPts val="0"/>
                  </a:spcBef>
                  <a:spcAft>
                    <a:spcPts val="0"/>
                  </a:spcAft>
                </a:pPr>
                <a14:m>
                  <m:oMath xmlns:m="http://schemas.openxmlformats.org/officeDocument/2006/math">
                    <m:sSub>
                      <m:sSubPr>
                        <m:ctrlPr>
                          <a:rPr lang="es-MX" b="1" i="1" dirty="0">
                            <a:latin typeface="Cambria Math" panose="02040503050406030204" pitchFamily="18" charset="0"/>
                          </a:rPr>
                        </m:ctrlPr>
                      </m:sSubPr>
                      <m:e>
                        <m:r>
                          <a:rPr lang="es-MX" b="1" i="1" dirty="0">
                            <a:latin typeface="Cambria Math" panose="02040503050406030204" pitchFamily="18" charset="0"/>
                          </a:rPr>
                          <m:t>𝑷</m:t>
                        </m:r>
                      </m:e>
                      <m:sub>
                        <m:r>
                          <a:rPr lang="es-MX" b="1" i="1" dirty="0" smtClean="0">
                            <a:latin typeface="Cambria Math" panose="02040503050406030204" pitchFamily="18" charset="0"/>
                          </a:rPr>
                          <m:t>𝒏</m:t>
                        </m:r>
                      </m:sub>
                    </m:sSub>
                  </m:oMath>
                </a14:m>
                <a:r>
                  <a:rPr lang="es-MX" b="1" dirty="0">
                    <a:latin typeface="+mn-lt"/>
                  </a:rPr>
                  <a:t>= Resistencia nominal en compresión axial, kg</a:t>
                </a:r>
              </a:p>
              <a:p>
                <a:pPr algn="just" fontAlgn="auto">
                  <a:spcBef>
                    <a:spcPts val="0"/>
                  </a:spcBef>
                  <a:spcAft>
                    <a:spcPts val="0"/>
                  </a:spcAft>
                </a:pPr>
                <a14:m>
                  <m:oMath xmlns:m="http://schemas.openxmlformats.org/officeDocument/2006/math">
                    <m:sSub>
                      <m:sSubPr>
                        <m:ctrlPr>
                          <a:rPr lang="es-MX" b="1" i="1" dirty="0">
                            <a:latin typeface="Cambria Math" panose="02040503050406030204" pitchFamily="18" charset="0"/>
                          </a:rPr>
                        </m:ctrlPr>
                      </m:sSubPr>
                      <m:e>
                        <m:r>
                          <a:rPr lang="es-MX" b="1" i="1" dirty="0">
                            <a:latin typeface="Cambria Math" panose="02040503050406030204" pitchFamily="18" charset="0"/>
                          </a:rPr>
                          <m:t>𝑷</m:t>
                        </m:r>
                      </m:e>
                      <m:sub>
                        <m:r>
                          <a:rPr lang="es-MX" b="1" i="1" dirty="0" smtClean="0">
                            <a:latin typeface="Cambria Math" panose="02040503050406030204" pitchFamily="18" charset="0"/>
                          </a:rPr>
                          <m:t>𝒄𝒓</m:t>
                        </m:r>
                      </m:sub>
                    </m:sSub>
                  </m:oMath>
                </a14:m>
                <a:r>
                  <a:rPr lang="es-MX" b="1" dirty="0">
                    <a:latin typeface="+mn-lt"/>
                  </a:rPr>
                  <a:t>= Esfuerzo crítico de pandeo en compresión, kg/cm2</a:t>
                </a:r>
              </a:p>
              <a:p>
                <a:pPr algn="just" fontAlgn="auto">
                  <a:spcBef>
                    <a:spcPts val="0"/>
                  </a:spcBef>
                  <a:spcAft>
                    <a:spcPts val="0"/>
                  </a:spcAft>
                </a:pPr>
                <a:r>
                  <a:rPr lang="el-GR" b="1" dirty="0">
                    <a:latin typeface="+mn-lt"/>
                  </a:rPr>
                  <a:t>φ</a:t>
                </a:r>
                <a:r>
                  <a:rPr lang="es-MX" b="1" dirty="0">
                    <a:latin typeface="+mn-lt"/>
                  </a:rPr>
                  <a:t>c= Factor de disminución de la resistencia </a:t>
                </a:r>
              </a:p>
              <a:p>
                <a:pPr algn="just" fontAlgn="auto">
                  <a:spcBef>
                    <a:spcPts val="0"/>
                  </a:spcBef>
                  <a:spcAft>
                    <a:spcPts val="0"/>
                  </a:spcAft>
                </a:pPr>
                <a:endParaRPr lang="es-MX" b="1" dirty="0">
                  <a:latin typeface="+mn-lt"/>
                </a:endParaRPr>
              </a:p>
              <a:p>
                <a:pPr algn="just" fontAlgn="auto">
                  <a:spcBef>
                    <a:spcPts val="0"/>
                  </a:spcBef>
                  <a:spcAft>
                    <a:spcPts val="0"/>
                  </a:spcAft>
                </a:pPr>
                <a:r>
                  <a:rPr lang="es-MX" b="1" dirty="0">
                    <a:latin typeface="+mn-lt"/>
                  </a:rPr>
                  <a:t>Para </a:t>
                </a:r>
                <a14:m>
                  <m:oMath xmlns:m="http://schemas.openxmlformats.org/officeDocument/2006/math">
                    <m:sSub>
                      <m:sSubPr>
                        <m:ctrlPr>
                          <a:rPr lang="es-MX" b="1" i="1" smtClean="0">
                            <a:latin typeface="Cambria Math" panose="02040503050406030204" pitchFamily="18" charset="0"/>
                          </a:rPr>
                        </m:ctrlPr>
                      </m:sSubPr>
                      <m:e>
                        <m:r>
                          <a:rPr lang="es-MX" b="1" i="1" smtClean="0">
                            <a:latin typeface="Cambria Math" panose="02040503050406030204" pitchFamily="18" charset="0"/>
                          </a:rPr>
                          <m:t>𝑭</m:t>
                        </m:r>
                      </m:e>
                      <m:sub>
                        <m:r>
                          <a:rPr lang="es-MX" b="1" i="1" smtClean="0">
                            <a:latin typeface="Cambria Math" panose="02040503050406030204" pitchFamily="18" charset="0"/>
                          </a:rPr>
                          <m:t>𝒄𝒓</m:t>
                        </m:r>
                      </m:sub>
                    </m:sSub>
                  </m:oMath>
                </a14:m>
                <a:r>
                  <a:rPr lang="es-MX" b="1" dirty="0">
                    <a:latin typeface="+mn-lt"/>
                  </a:rPr>
                  <a:t>, se proporcionan dos fórmulas para analizar la resistencia a la compresión, una es para pandeo elástico y otra para pandeo inelástico. Estas fórmulas están delimitadas por:</a:t>
                </a:r>
              </a:p>
              <a:p>
                <a:pPr algn="just" fontAlgn="auto">
                  <a:spcBef>
                    <a:spcPts val="0"/>
                  </a:spcBef>
                  <a:spcAft>
                    <a:spcPts val="0"/>
                  </a:spcAft>
                </a:pPr>
                <a:endParaRPr lang="es-MX" b="1" dirty="0">
                  <a:latin typeface="+mn-lt"/>
                </a:endParaRPr>
              </a:p>
              <a:p>
                <a:pPr algn="just" fontAlgn="auto">
                  <a:spcBef>
                    <a:spcPts val="0"/>
                  </a:spcBef>
                  <a:spcAft>
                    <a:spcPts val="0"/>
                  </a:spcAft>
                </a:pPr>
                <a:endParaRPr lang="es-MX" b="1" dirty="0">
                  <a:latin typeface="+mn-lt"/>
                </a:endParaRPr>
              </a:p>
              <a:p>
                <a:pPr algn="just" fontAlgn="auto">
                  <a:spcBef>
                    <a:spcPts val="0"/>
                  </a:spcBef>
                  <a:spcAft>
                    <a:spcPts val="0"/>
                  </a:spcAft>
                </a:pPr>
                <a:endParaRPr lang="es-MX" b="1" dirty="0">
                  <a:latin typeface="+mn-lt"/>
                </a:endParaRPr>
              </a:p>
              <a:p>
                <a:pPr algn="just" fontAlgn="auto">
                  <a:spcBef>
                    <a:spcPts val="0"/>
                  </a:spcBef>
                  <a:spcAft>
                    <a:spcPts val="0"/>
                  </a:spcAft>
                </a:pPr>
                <a:endParaRPr lang="es-MX" b="1" dirty="0">
                  <a:latin typeface="+mn-lt"/>
                </a:endParaRPr>
              </a:p>
              <a:p>
                <a:pPr algn="just" fontAlgn="auto">
                  <a:spcBef>
                    <a:spcPts val="0"/>
                  </a:spcBef>
                  <a:spcAft>
                    <a:spcPts val="0"/>
                  </a:spcAft>
                </a:pPr>
                <a:r>
                  <a:rPr lang="es-MX" b="1" dirty="0">
                    <a:latin typeface="+mn-lt"/>
                  </a:rPr>
                  <a:t>Donde Fe es el esfuerzo de Euler:</a:t>
                </a:r>
              </a:p>
              <a:p>
                <a:pPr algn="just" fontAlgn="auto">
                  <a:spcBef>
                    <a:spcPts val="0"/>
                  </a:spcBef>
                  <a:spcAft>
                    <a:spcPts val="0"/>
                  </a:spcAft>
                </a:pPr>
                <a:endParaRPr lang="es-MX" b="1" dirty="0">
                  <a:latin typeface="+mn-lt"/>
                </a:endParaRPr>
              </a:p>
            </p:txBody>
          </p:sp>
        </mc:Choice>
        <mc:Fallback xmlns="">
          <p:sp>
            <p:nvSpPr>
              <p:cNvPr id="2" name="CuadroTexto 1"/>
              <p:cNvSpPr txBox="1">
                <a:spLocks noRot="1" noChangeAspect="1" noMove="1" noResize="1" noEditPoints="1" noAdjustHandles="1" noChangeArrowheads="1" noChangeShapeType="1" noTextEdit="1"/>
              </p:cNvSpPr>
              <p:nvPr/>
            </p:nvSpPr>
            <p:spPr>
              <a:xfrm>
                <a:off x="474561" y="1954600"/>
                <a:ext cx="9354448" cy="3970318"/>
              </a:xfrm>
              <a:prstGeom prst="rect">
                <a:avLst/>
              </a:prstGeom>
              <a:blipFill rotWithShape="1">
                <a:blip r:embed="rId3"/>
                <a:stretch>
                  <a:fillRect l="-587" t="-768" r="-522"/>
                </a:stretch>
              </a:blipFill>
            </p:spPr>
            <p:txBody>
              <a:bodyPr/>
              <a:lstStyle/>
              <a:p>
                <a:r>
                  <a:rPr lang="es-MX">
                    <a:noFill/>
                  </a:rPr>
                  <a:t> </a:t>
                </a:r>
              </a:p>
            </p:txBody>
          </p:sp>
        </mc:Fallback>
      </mc:AlternateContent>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DISEÑO DE COLUMNAS DE ACUERDO CON AISC 2010 </a:t>
            </a:r>
          </a:p>
        </p:txBody>
      </p:sp>
      <mc:AlternateContent xmlns:mc="http://schemas.openxmlformats.org/markup-compatibility/2006" xmlns:a14="http://schemas.microsoft.com/office/drawing/2010/main">
        <mc:Choice Requires="a14">
          <p:sp>
            <p:nvSpPr>
              <p:cNvPr id="13" name="CuadroTexto 12"/>
              <p:cNvSpPr txBox="1"/>
              <p:nvPr/>
            </p:nvSpPr>
            <p:spPr>
              <a:xfrm>
                <a:off x="4493304" y="4271766"/>
                <a:ext cx="1177438" cy="9093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sz="2000" b="1" i="1" smtClean="0">
                              <a:effectLst>
                                <a:outerShdw blurRad="38100" dist="38100" dir="2700000" algn="tl">
                                  <a:srgbClr val="000000">
                                    <a:alpha val="43137"/>
                                  </a:srgbClr>
                                </a:outerShdw>
                              </a:effectLst>
                              <a:latin typeface="Cambria Math" panose="02040503050406030204" pitchFamily="18" charset="0"/>
                            </a:rPr>
                          </m:ctrlPr>
                        </m:sSubPr>
                        <m:e>
                          <m:r>
                            <a:rPr lang="es-MX" sz="2000"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𝝀</m:t>
                          </m:r>
                        </m:e>
                        <m:sub>
                          <m:r>
                            <a:rPr lang="es-MX" sz="2000" b="1" i="1" smtClean="0">
                              <a:effectLst>
                                <a:outerShdw blurRad="38100" dist="38100" dir="2700000" algn="tl">
                                  <a:srgbClr val="000000">
                                    <a:alpha val="43137"/>
                                  </a:srgbClr>
                                </a:outerShdw>
                              </a:effectLst>
                              <a:latin typeface="Cambria Math" panose="02040503050406030204" pitchFamily="18" charset="0"/>
                            </a:rPr>
                            <m:t>𝒄</m:t>
                          </m:r>
                        </m:sub>
                      </m:sSub>
                      <m:r>
                        <a:rPr lang="es-MX" sz="2000" b="1" i="1" smtClean="0">
                          <a:effectLst>
                            <a:outerShdw blurRad="38100" dist="38100" dir="2700000" algn="tl">
                              <a:srgbClr val="000000">
                                <a:alpha val="43137"/>
                              </a:srgbClr>
                            </a:outerShdw>
                          </a:effectLst>
                          <a:latin typeface="Cambria Math" panose="02040503050406030204" pitchFamily="18" charset="0"/>
                        </a:rPr>
                        <m:t>=</m:t>
                      </m:r>
                      <m:rad>
                        <m:radPr>
                          <m:degHide m:val="on"/>
                          <m:ctrlPr>
                            <a:rPr lang="es-MX" sz="2000" b="1" i="1" smtClean="0">
                              <a:effectLst>
                                <a:outerShdw blurRad="38100" dist="38100" dir="2700000" algn="tl">
                                  <a:srgbClr val="000000">
                                    <a:alpha val="43137"/>
                                  </a:srgbClr>
                                </a:outerShdw>
                              </a:effectLst>
                              <a:latin typeface="Cambria Math" panose="02040503050406030204" pitchFamily="18" charset="0"/>
                            </a:rPr>
                          </m:ctrlPr>
                        </m:radPr>
                        <m:deg/>
                        <m:e>
                          <m:f>
                            <m:fPr>
                              <m:ctrlPr>
                                <a:rPr lang="es-MX" sz="2000" b="1" i="1" smtClean="0">
                                  <a:effectLst>
                                    <a:outerShdw blurRad="38100" dist="38100" dir="2700000" algn="tl">
                                      <a:srgbClr val="000000">
                                        <a:alpha val="43137"/>
                                      </a:srgbClr>
                                    </a:outerShdw>
                                  </a:effectLst>
                                  <a:latin typeface="Cambria Math" panose="02040503050406030204" pitchFamily="18" charset="0"/>
                                </a:rPr>
                              </m:ctrlPr>
                            </m:fPr>
                            <m:num>
                              <m:sSub>
                                <m:sSubPr>
                                  <m:ctrlPr>
                                    <a:rPr lang="es-MX" sz="2000" b="1" i="1" smtClean="0">
                                      <a:effectLst>
                                        <a:outerShdw blurRad="38100" dist="38100" dir="2700000" algn="tl">
                                          <a:srgbClr val="000000">
                                            <a:alpha val="43137"/>
                                          </a:srgbClr>
                                        </a:outerShdw>
                                      </a:effectLst>
                                      <a:latin typeface="Cambria Math" panose="02040503050406030204" pitchFamily="18" charset="0"/>
                                    </a:rPr>
                                  </m:ctrlPr>
                                </m:sSubPr>
                                <m:e>
                                  <m:r>
                                    <a:rPr lang="es-MX" sz="2000" b="1" i="1" smtClean="0">
                                      <a:effectLst>
                                        <a:outerShdw blurRad="38100" dist="38100" dir="2700000" algn="tl">
                                          <a:srgbClr val="000000">
                                            <a:alpha val="43137"/>
                                          </a:srgbClr>
                                        </a:outerShdw>
                                      </a:effectLst>
                                      <a:latin typeface="Cambria Math" panose="02040503050406030204" pitchFamily="18" charset="0"/>
                                    </a:rPr>
                                    <m:t>𝑭</m:t>
                                  </m:r>
                                </m:e>
                                <m:sub>
                                  <m:r>
                                    <a:rPr lang="es-MX" sz="2000" b="1" i="1" smtClean="0">
                                      <a:effectLst>
                                        <a:outerShdw blurRad="38100" dist="38100" dir="2700000" algn="tl">
                                          <a:srgbClr val="000000">
                                            <a:alpha val="43137"/>
                                          </a:srgbClr>
                                        </a:outerShdw>
                                      </a:effectLst>
                                      <a:latin typeface="Cambria Math" panose="02040503050406030204" pitchFamily="18" charset="0"/>
                                    </a:rPr>
                                    <m:t>𝒚</m:t>
                                  </m:r>
                                </m:sub>
                              </m:sSub>
                            </m:num>
                            <m:den>
                              <m:sSub>
                                <m:sSubPr>
                                  <m:ctrlPr>
                                    <a:rPr lang="es-MX" sz="2000" b="1" i="1" smtClean="0">
                                      <a:effectLst>
                                        <a:outerShdw blurRad="38100" dist="38100" dir="2700000" algn="tl">
                                          <a:srgbClr val="000000">
                                            <a:alpha val="43137"/>
                                          </a:srgbClr>
                                        </a:outerShdw>
                                      </a:effectLst>
                                      <a:latin typeface="Cambria Math" panose="02040503050406030204" pitchFamily="18" charset="0"/>
                                    </a:rPr>
                                  </m:ctrlPr>
                                </m:sSubPr>
                                <m:e>
                                  <m:r>
                                    <a:rPr lang="es-MX" sz="2000" b="1" i="1" smtClean="0">
                                      <a:effectLst>
                                        <a:outerShdw blurRad="38100" dist="38100" dir="2700000" algn="tl">
                                          <a:srgbClr val="000000">
                                            <a:alpha val="43137"/>
                                          </a:srgbClr>
                                        </a:outerShdw>
                                      </a:effectLst>
                                      <a:latin typeface="Cambria Math" panose="02040503050406030204" pitchFamily="18" charset="0"/>
                                    </a:rPr>
                                    <m:t>𝑭</m:t>
                                  </m:r>
                                </m:e>
                                <m:sub>
                                  <m:r>
                                    <a:rPr lang="es-MX" sz="2000" b="1" i="1" smtClean="0">
                                      <a:effectLst>
                                        <a:outerShdw blurRad="38100" dist="38100" dir="2700000" algn="tl">
                                          <a:srgbClr val="000000">
                                            <a:alpha val="43137"/>
                                          </a:srgbClr>
                                        </a:outerShdw>
                                      </a:effectLst>
                                      <a:latin typeface="Cambria Math" panose="02040503050406030204" pitchFamily="18" charset="0"/>
                                    </a:rPr>
                                    <m:t>𝒆</m:t>
                                  </m:r>
                                </m:sub>
                              </m:sSub>
                            </m:den>
                          </m:f>
                        </m:e>
                      </m:rad>
                    </m:oMath>
                  </m:oMathPara>
                </a14:m>
                <a:endParaRPr lang="es-MX" sz="2000" b="1" dirty="0">
                  <a:effectLst>
                    <a:outerShdw blurRad="38100" dist="38100" dir="2700000" algn="tl">
                      <a:srgbClr val="000000">
                        <a:alpha val="43137"/>
                      </a:srgbClr>
                    </a:outerShdw>
                  </a:effectLst>
                </a:endParaRPr>
              </a:p>
            </p:txBody>
          </p:sp>
        </mc:Choice>
        <mc:Fallback xmlns="">
          <p:sp>
            <p:nvSpPr>
              <p:cNvPr id="13" name="CuadroTexto 12"/>
              <p:cNvSpPr txBox="1">
                <a:spLocks noRot="1" noChangeAspect="1" noMove="1" noResize="1" noEditPoints="1" noAdjustHandles="1" noChangeArrowheads="1" noChangeShapeType="1" noTextEdit="1"/>
              </p:cNvSpPr>
              <p:nvPr/>
            </p:nvSpPr>
            <p:spPr>
              <a:xfrm>
                <a:off x="4493304" y="4271766"/>
                <a:ext cx="1177438" cy="909352"/>
              </a:xfrm>
              <a:prstGeom prst="rect">
                <a:avLst/>
              </a:prstGeom>
              <a:blipFill rotWithShape="1">
                <a:blip r:embed="rId7"/>
                <a:stretch>
                  <a:fillRect r="-1036" b="-6711"/>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6" name="CuadroTexto 15"/>
              <p:cNvSpPr txBox="1"/>
              <p:nvPr/>
            </p:nvSpPr>
            <p:spPr>
              <a:xfrm>
                <a:off x="4389210" y="5507697"/>
                <a:ext cx="1662571" cy="6800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sz="2000" b="1" i="1" smtClean="0">
                              <a:effectLst>
                                <a:outerShdw blurRad="38100" dist="38100" dir="2700000" algn="tl">
                                  <a:srgbClr val="000000">
                                    <a:alpha val="43137"/>
                                  </a:srgbClr>
                                </a:outerShdw>
                              </a:effectLst>
                              <a:latin typeface="Cambria Math" panose="02040503050406030204" pitchFamily="18" charset="0"/>
                            </a:rPr>
                          </m:ctrlPr>
                        </m:sSubPr>
                        <m:e>
                          <m:r>
                            <a:rPr lang="es-MX" sz="2000" b="1" i="1" smtClean="0">
                              <a:effectLst>
                                <a:outerShdw blurRad="38100" dist="38100" dir="2700000" algn="tl">
                                  <a:srgbClr val="000000">
                                    <a:alpha val="43137"/>
                                  </a:srgbClr>
                                </a:outerShdw>
                              </a:effectLst>
                              <a:latin typeface="Cambria Math" panose="02040503050406030204" pitchFamily="18" charset="0"/>
                            </a:rPr>
                            <m:t>𝑭</m:t>
                          </m:r>
                        </m:e>
                        <m:sub>
                          <m:r>
                            <a:rPr lang="es-MX" sz="2000" b="1" i="1" smtClean="0">
                              <a:effectLst>
                                <a:outerShdw blurRad="38100" dist="38100" dir="2700000" algn="tl">
                                  <a:srgbClr val="000000">
                                    <a:alpha val="43137"/>
                                  </a:srgbClr>
                                </a:outerShdw>
                              </a:effectLst>
                              <a:latin typeface="Cambria Math" panose="02040503050406030204" pitchFamily="18" charset="0"/>
                            </a:rPr>
                            <m:t>𝒆</m:t>
                          </m:r>
                        </m:sub>
                      </m:sSub>
                      <m:r>
                        <a:rPr lang="es-MX" sz="2000" b="1" i="1" smtClean="0">
                          <a:effectLst>
                            <a:outerShdw blurRad="38100" dist="38100" dir="2700000" algn="tl">
                              <a:srgbClr val="000000">
                                <a:alpha val="43137"/>
                              </a:srgbClr>
                            </a:outerShdw>
                          </a:effectLst>
                          <a:latin typeface="Cambria Math" panose="02040503050406030204" pitchFamily="18" charset="0"/>
                        </a:rPr>
                        <m:t>=</m:t>
                      </m:r>
                      <m:f>
                        <m:fPr>
                          <m:ctrlPr>
                            <a:rPr lang="es-MX" sz="2000" b="1" i="1" smtClean="0">
                              <a:effectLst>
                                <a:outerShdw blurRad="38100" dist="38100" dir="2700000" algn="tl">
                                  <a:srgbClr val="000000">
                                    <a:alpha val="43137"/>
                                  </a:srgbClr>
                                </a:outerShdw>
                              </a:effectLst>
                              <a:latin typeface="Cambria Math" panose="02040503050406030204" pitchFamily="18" charset="0"/>
                            </a:rPr>
                          </m:ctrlPr>
                        </m:fPr>
                        <m:num>
                          <m:sSup>
                            <m:sSupPr>
                              <m:ctrlPr>
                                <a:rPr lang="es-MX" sz="2000"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ctrlPr>
                            </m:sSupPr>
                            <m:e>
                              <m:r>
                                <a:rPr lang="es-MX" sz="2000"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𝝅</m:t>
                              </m:r>
                            </m:e>
                            <m:sup>
                              <m:r>
                                <a:rPr lang="es-MX" sz="2000"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𝟐</m:t>
                              </m:r>
                            </m:sup>
                          </m:sSup>
                          <m:r>
                            <a:rPr lang="es-MX" sz="2000"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𝑬</m:t>
                          </m:r>
                        </m:num>
                        <m:den>
                          <m:sSup>
                            <m:sSupPr>
                              <m:ctrlPr>
                                <a:rPr lang="es-MX" sz="2000" b="1" i="1" smtClean="0">
                                  <a:effectLst>
                                    <a:outerShdw blurRad="38100" dist="38100" dir="2700000" algn="tl">
                                      <a:srgbClr val="000000">
                                        <a:alpha val="43137"/>
                                      </a:srgbClr>
                                    </a:outerShdw>
                                  </a:effectLst>
                                  <a:latin typeface="Cambria Math" panose="02040503050406030204" pitchFamily="18" charset="0"/>
                                </a:rPr>
                              </m:ctrlPr>
                            </m:sSupPr>
                            <m:e>
                              <m:r>
                                <a:rPr lang="es-MX" sz="2000" b="1" i="1">
                                  <a:effectLst>
                                    <a:outerShdw blurRad="38100" dist="38100" dir="2700000" algn="tl">
                                      <a:srgbClr val="000000">
                                        <a:alpha val="43137"/>
                                      </a:srgbClr>
                                    </a:outerShdw>
                                  </a:effectLst>
                                  <a:latin typeface="Cambria Math" panose="02040503050406030204" pitchFamily="18" charset="0"/>
                                </a:rPr>
                                <m:t>(</m:t>
                              </m:r>
                              <m:r>
                                <a:rPr lang="es-MX" sz="2000" b="1" i="1">
                                  <a:effectLst>
                                    <a:outerShdw blurRad="38100" dist="38100" dir="2700000" algn="tl">
                                      <a:srgbClr val="000000">
                                        <a:alpha val="43137"/>
                                      </a:srgbClr>
                                    </a:outerShdw>
                                  </a:effectLst>
                                  <a:latin typeface="Cambria Math" panose="02040503050406030204" pitchFamily="18" charset="0"/>
                                </a:rPr>
                                <m:t>𝑲𝑳</m:t>
                              </m:r>
                              <m:r>
                                <a:rPr lang="es-MX" sz="2000" b="1" i="1">
                                  <a:effectLst>
                                    <a:outerShdw blurRad="38100" dist="38100" dir="2700000" algn="tl">
                                      <a:srgbClr val="000000">
                                        <a:alpha val="43137"/>
                                      </a:srgbClr>
                                    </a:outerShdw>
                                  </a:effectLst>
                                  <a:latin typeface="Cambria Math" panose="02040503050406030204" pitchFamily="18" charset="0"/>
                                </a:rPr>
                                <m:t>/</m:t>
                              </m:r>
                              <m:r>
                                <a:rPr lang="es-MX" sz="2000" b="1" i="1">
                                  <a:effectLst>
                                    <a:outerShdw blurRad="38100" dist="38100" dir="2700000" algn="tl">
                                      <a:srgbClr val="000000">
                                        <a:alpha val="43137"/>
                                      </a:srgbClr>
                                    </a:outerShdw>
                                  </a:effectLst>
                                  <a:latin typeface="Cambria Math" panose="02040503050406030204" pitchFamily="18" charset="0"/>
                                </a:rPr>
                                <m:t>𝒓</m:t>
                              </m:r>
                              <m:r>
                                <a:rPr lang="es-MX" sz="2000" b="1" i="1">
                                  <a:effectLst>
                                    <a:outerShdw blurRad="38100" dist="38100" dir="2700000" algn="tl">
                                      <a:srgbClr val="000000">
                                        <a:alpha val="43137"/>
                                      </a:srgbClr>
                                    </a:outerShdw>
                                  </a:effectLst>
                                  <a:latin typeface="Cambria Math" panose="02040503050406030204" pitchFamily="18" charset="0"/>
                                </a:rPr>
                                <m:t>)</m:t>
                              </m:r>
                            </m:e>
                            <m:sup>
                              <m:r>
                                <a:rPr lang="es-MX" sz="2000" b="1" i="1" smtClean="0">
                                  <a:effectLst>
                                    <a:outerShdw blurRad="38100" dist="38100" dir="2700000" algn="tl">
                                      <a:srgbClr val="000000">
                                        <a:alpha val="43137"/>
                                      </a:srgbClr>
                                    </a:outerShdw>
                                  </a:effectLst>
                                  <a:latin typeface="Cambria Math" panose="02040503050406030204" pitchFamily="18" charset="0"/>
                                </a:rPr>
                                <m:t>𝟐</m:t>
                              </m:r>
                            </m:sup>
                          </m:sSup>
                        </m:den>
                      </m:f>
                    </m:oMath>
                  </m:oMathPara>
                </a14:m>
                <a:endParaRPr lang="es-MX" sz="2000" b="1" dirty="0">
                  <a:effectLst>
                    <a:outerShdw blurRad="38100" dist="38100" dir="2700000" algn="tl">
                      <a:srgbClr val="000000">
                        <a:alpha val="43137"/>
                      </a:srgbClr>
                    </a:outerShdw>
                  </a:effectLst>
                </a:endParaRPr>
              </a:p>
            </p:txBody>
          </p:sp>
        </mc:Choice>
        <mc:Fallback xmlns="">
          <p:sp>
            <p:nvSpPr>
              <p:cNvPr id="16" name="CuadroTexto 15"/>
              <p:cNvSpPr txBox="1">
                <a:spLocks noRot="1" noChangeAspect="1" noMove="1" noResize="1" noEditPoints="1" noAdjustHandles="1" noChangeArrowheads="1" noChangeShapeType="1" noTextEdit="1"/>
              </p:cNvSpPr>
              <p:nvPr/>
            </p:nvSpPr>
            <p:spPr>
              <a:xfrm>
                <a:off x="4389210" y="5507697"/>
                <a:ext cx="1662571" cy="680058"/>
              </a:xfrm>
              <a:prstGeom prst="rect">
                <a:avLst/>
              </a:prstGeom>
              <a:blipFill rotWithShape="1">
                <a:blip r:embed="rId8"/>
                <a:stretch>
                  <a:fillRect b="-7143"/>
                </a:stretch>
              </a:blipFill>
            </p:spPr>
            <p:txBody>
              <a:bodyPr/>
              <a:lstStyle/>
              <a:p>
                <a:r>
                  <a:rPr lang="es-MX">
                    <a:noFill/>
                  </a:rPr>
                  <a:t> </a:t>
                </a:r>
              </a:p>
            </p:txBody>
          </p:sp>
        </mc:Fallback>
      </mc:AlternateContent>
      <p:sp>
        <p:nvSpPr>
          <p:cNvPr id="12" name="6 CuadroTexto"/>
          <p:cNvSpPr txBox="1"/>
          <p:nvPr/>
        </p:nvSpPr>
        <p:spPr>
          <a:xfrm>
            <a:off x="1728109" y="293892"/>
            <a:ext cx="6984775" cy="707886"/>
          </a:xfrm>
          <a:prstGeom prst="rect">
            <a:avLst/>
          </a:prstGeom>
          <a:noFill/>
        </p:spPr>
        <p:txBody>
          <a:bodyPr wrap="square" rtlCol="0">
            <a:spAutoFit/>
          </a:bodyPr>
          <a:lstStyle/>
          <a:p>
            <a:pPr algn="ctr" fontAlgn="auto">
              <a:spcBef>
                <a:spcPts val="0"/>
              </a:spcBef>
              <a:spcAft>
                <a:spcPts val="0"/>
              </a:spcAft>
            </a:pP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2</a:t>
            </a:r>
          </a:p>
          <a:p>
            <a:pPr algn="ctr" fontAlgn="auto">
              <a:spcBef>
                <a:spcPts val="0"/>
              </a:spcBef>
              <a:spcAft>
                <a:spcPts val="0"/>
              </a:spcAft>
            </a:pPr>
            <a:r>
              <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2.4 DISEÑO DE ELEMENTOS EN COMPRESIÓN</a:t>
            </a:r>
          </a:p>
        </p:txBody>
      </p:sp>
      <p:sp>
        <p:nvSpPr>
          <p:cNvPr id="11" name="Rectángulo 10">
            <a:extLst>
              <a:ext uri="{FF2B5EF4-FFF2-40B4-BE49-F238E27FC236}">
                <a16:creationId xmlns:a16="http://schemas.microsoft.com/office/drawing/2014/main" id="{DCC89BB6-3141-4FDD-BCE9-C1C83DC72893}"/>
              </a:ext>
            </a:extLst>
          </p:cNvPr>
          <p:cNvSpPr/>
          <p:nvPr/>
        </p:nvSpPr>
        <p:spPr>
          <a:xfrm>
            <a:off x="6447123" y="4901138"/>
            <a:ext cx="1302752" cy="55996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defPPr lvl="0">
              <a:defRPr lang="es-MX"/>
            </a:defPPr>
            <a:lvl1pPr marL="0" lvl="0" algn="l" defTabSz="914400" rtl="0" eaLnBrk="1" latinLnBrk="0" hangingPunct="1">
              <a:defRPr sz="1800" kern="1200">
                <a:solidFill>
                  <a:schemeClr val="lt1"/>
                </a:solidFill>
                <a:latin typeface="+mn-lt"/>
                <a:ea typeface="+mn-ea"/>
                <a:cs typeface="+mn-cs"/>
              </a:defRPr>
            </a:lvl1pPr>
            <a:lvl2pPr marL="457200" lvl="1" algn="l" defTabSz="914400" rtl="0" eaLnBrk="1" latinLnBrk="0" hangingPunct="1">
              <a:defRPr sz="1800" kern="1200">
                <a:solidFill>
                  <a:schemeClr val="lt1"/>
                </a:solidFill>
                <a:latin typeface="+mn-lt"/>
                <a:ea typeface="+mn-ea"/>
                <a:cs typeface="+mn-cs"/>
              </a:defRPr>
            </a:lvl2pPr>
            <a:lvl3pPr marL="914400" lvl="2" algn="l" defTabSz="914400" rtl="0" eaLnBrk="1" latinLnBrk="0" hangingPunct="1">
              <a:defRPr sz="1800" kern="1200">
                <a:solidFill>
                  <a:schemeClr val="lt1"/>
                </a:solidFill>
                <a:latin typeface="+mn-lt"/>
                <a:ea typeface="+mn-ea"/>
                <a:cs typeface="+mn-cs"/>
              </a:defRPr>
            </a:lvl3pPr>
            <a:lvl4pPr marL="1371600" lvl="3" algn="l" defTabSz="914400" rtl="0" eaLnBrk="1" latinLnBrk="0" hangingPunct="1">
              <a:defRPr sz="1800" kern="1200">
                <a:solidFill>
                  <a:schemeClr val="lt1"/>
                </a:solidFill>
                <a:latin typeface="+mn-lt"/>
                <a:ea typeface="+mn-ea"/>
                <a:cs typeface="+mn-cs"/>
              </a:defRPr>
            </a:lvl4pPr>
            <a:lvl5pPr marL="1828800" lvl="4" algn="l" defTabSz="914400" rtl="0" eaLnBrk="1" latinLnBrk="0" hangingPunct="1">
              <a:defRPr sz="1800" kern="1200">
                <a:solidFill>
                  <a:schemeClr val="lt1"/>
                </a:solidFill>
                <a:latin typeface="+mn-lt"/>
                <a:ea typeface="+mn-ea"/>
                <a:cs typeface="+mn-cs"/>
              </a:defRPr>
            </a:lvl5pPr>
            <a:lvl6pPr marL="2286000" lvl="5" algn="l" defTabSz="914400" rtl="0" eaLnBrk="1" latinLnBrk="0" hangingPunct="1">
              <a:defRPr sz="1800" kern="1200">
                <a:solidFill>
                  <a:schemeClr val="lt1"/>
                </a:solidFill>
                <a:latin typeface="+mn-lt"/>
                <a:ea typeface="+mn-ea"/>
                <a:cs typeface="+mn-cs"/>
              </a:defRPr>
            </a:lvl6pPr>
            <a:lvl7pPr marL="2743200" lvl="6" algn="l" defTabSz="914400" rtl="0" eaLnBrk="1" latinLnBrk="0" hangingPunct="1">
              <a:defRPr sz="1800" kern="1200">
                <a:solidFill>
                  <a:schemeClr val="lt1"/>
                </a:solidFill>
                <a:latin typeface="+mn-lt"/>
                <a:ea typeface="+mn-ea"/>
                <a:cs typeface="+mn-cs"/>
              </a:defRPr>
            </a:lvl7pPr>
            <a:lvl8pPr marL="3200400" lvl="7" algn="l" defTabSz="914400" rtl="0" eaLnBrk="1" latinLnBrk="0" hangingPunct="1">
              <a:defRPr sz="1800" kern="1200">
                <a:solidFill>
                  <a:schemeClr val="lt1"/>
                </a:solidFill>
                <a:latin typeface="+mn-lt"/>
                <a:ea typeface="+mn-ea"/>
                <a:cs typeface="+mn-cs"/>
              </a:defRPr>
            </a:lvl8pPr>
            <a:lvl9pPr marL="3657600" lvl="8" algn="l" defTabSz="914400" rtl="0" eaLnBrk="1" latinLnBrk="0" hangingPunct="1">
              <a:defRPr sz="1800" kern="1200">
                <a:solidFill>
                  <a:schemeClr val="lt1"/>
                </a:solidFill>
                <a:latin typeface="+mn-lt"/>
                <a:ea typeface="+mn-ea"/>
                <a:cs typeface="+mn-cs"/>
              </a:defRPr>
            </a:lvl9pPr>
          </a:lstStyle>
          <a:p>
            <a:pPr algn="ctr"/>
            <a:r>
              <a:rPr lang="es-MX" dirty="0"/>
              <a:t>AISC</a:t>
            </a:r>
          </a:p>
          <a:p>
            <a:pPr algn="ctr"/>
            <a:r>
              <a:rPr lang="es-MX" dirty="0" err="1"/>
              <a:t>Pag.</a:t>
            </a:r>
            <a:r>
              <a:rPr lang="es-MX" dirty="0"/>
              <a:t> 763</a:t>
            </a:r>
          </a:p>
        </p:txBody>
      </p:sp>
      <p:sp>
        <p:nvSpPr>
          <p:cNvPr id="4" name="Marcador de pie de página 3">
            <a:extLst>
              <a:ext uri="{FF2B5EF4-FFF2-40B4-BE49-F238E27FC236}">
                <a16:creationId xmlns:a16="http://schemas.microsoft.com/office/drawing/2014/main" id="{BC168DAD-AC52-499B-95A5-ACDBFC177C98}"/>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6" name="Marcador de número de diapositiva 5">
            <a:extLst>
              <a:ext uri="{FF2B5EF4-FFF2-40B4-BE49-F238E27FC236}">
                <a16:creationId xmlns:a16="http://schemas.microsoft.com/office/drawing/2014/main" id="{94085762-AE63-4555-B197-1F88DA9327B9}"/>
              </a:ext>
            </a:extLst>
          </p:cNvPr>
          <p:cNvSpPr>
            <a:spLocks noGrp="1"/>
          </p:cNvSpPr>
          <p:nvPr>
            <p:ph type="sldNum" sz="quarter" idx="12"/>
          </p:nvPr>
        </p:nvSpPr>
        <p:spPr/>
        <p:txBody>
          <a:bodyPr/>
          <a:lstStyle/>
          <a:p>
            <a:fld id="{A20D5B2E-A39C-4A67-9A03-2664C49F1C64}" type="slidenum">
              <a:rPr lang="es-MX" smtClean="0"/>
              <a:pPr/>
              <a:t>129</a:t>
            </a:fld>
            <a:r>
              <a:rPr lang="es-MX"/>
              <a:t>/150</a:t>
            </a:r>
            <a:endParaRPr lang="es-MX" dirty="0"/>
          </a:p>
        </p:txBody>
      </p:sp>
    </p:spTree>
    <p:extLst>
      <p:ext uri="{BB962C8B-B14F-4D97-AF65-F5344CB8AC3E}">
        <p14:creationId xmlns:p14="http://schemas.microsoft.com/office/powerpoint/2010/main" val="3087230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ESFUERZO</a:t>
            </a:r>
          </a:p>
        </p:txBody>
      </p:sp>
      <p:sp>
        <p:nvSpPr>
          <p:cNvPr id="12"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2.1 ÁREA NETA EFECTIVA</a:t>
            </a:r>
          </a:p>
        </p:txBody>
      </p:sp>
      <p:sp>
        <p:nvSpPr>
          <p:cNvPr id="8" name="43 CuadroTexto"/>
          <p:cNvSpPr txBox="1"/>
          <p:nvPr/>
        </p:nvSpPr>
        <p:spPr>
          <a:xfrm>
            <a:off x="456534" y="1954600"/>
            <a:ext cx="6491136" cy="384721"/>
          </a:xfrm>
          <a:prstGeom prst="rect">
            <a:avLst/>
          </a:prstGeom>
          <a:noFill/>
        </p:spPr>
        <p:txBody>
          <a:bodyPr wrap="none" rtlCol="0">
            <a:spAutoFit/>
          </a:bodyPr>
          <a:lstStyle/>
          <a:p>
            <a:r>
              <a:rPr lang="es-ES_tradnl" sz="1900" b="1" dirty="0">
                <a:latin typeface="+mn-lt"/>
              </a:rPr>
              <a:t>El esfuerzo de un miembro cargado axialmente está dado por: </a:t>
            </a:r>
            <a:endParaRPr lang="es-ES" sz="1900" b="1" dirty="0">
              <a:latin typeface="+mn-lt"/>
            </a:endParaRPr>
          </a:p>
        </p:txBody>
      </p:sp>
      <p:sp>
        <p:nvSpPr>
          <p:cNvPr id="9" name="Text Box 18"/>
          <p:cNvSpPr txBox="1">
            <a:spLocks noChangeArrowheads="1"/>
          </p:cNvSpPr>
          <p:nvPr/>
        </p:nvSpPr>
        <p:spPr bwMode="auto">
          <a:xfrm>
            <a:off x="1187003" y="2405864"/>
            <a:ext cx="7929563" cy="384721"/>
          </a:xfrm>
          <a:prstGeom prst="rect">
            <a:avLst/>
          </a:prstGeom>
          <a:noFill/>
          <a:ln w="9525">
            <a:noFill/>
            <a:miter lim="800000"/>
            <a:headEnd/>
            <a:tailEnd/>
          </a:ln>
          <a:effectLst/>
        </p:spPr>
        <p:txBody>
          <a:bodyPr>
            <a:spAutoFit/>
          </a:bodyPr>
          <a:lstStyle/>
          <a:p>
            <a:pPr algn="ctr">
              <a:defRPr/>
            </a:pPr>
            <a:r>
              <a:rPr lang="es-ES" sz="1900" b="1" dirty="0">
                <a:solidFill>
                  <a:srgbClr val="FF0000"/>
                </a:solidFill>
                <a:latin typeface="+mn-lt"/>
              </a:rPr>
              <a:t>f = P / A</a:t>
            </a:r>
          </a:p>
        </p:txBody>
      </p:sp>
      <p:sp>
        <p:nvSpPr>
          <p:cNvPr id="11" name="40 CuadroTexto"/>
          <p:cNvSpPr txBox="1"/>
          <p:nvPr/>
        </p:nvSpPr>
        <p:spPr>
          <a:xfrm>
            <a:off x="474561" y="2697328"/>
            <a:ext cx="5811784" cy="1261884"/>
          </a:xfrm>
          <a:prstGeom prst="rect">
            <a:avLst/>
          </a:prstGeom>
          <a:noFill/>
        </p:spPr>
        <p:txBody>
          <a:bodyPr wrap="none" rtlCol="0">
            <a:spAutoFit/>
          </a:bodyPr>
          <a:lstStyle/>
          <a:p>
            <a:r>
              <a:rPr lang="es-MX" sz="1900" b="1" dirty="0">
                <a:solidFill>
                  <a:schemeClr val="tx2">
                    <a:lumMod val="75000"/>
                  </a:schemeClr>
                </a:solidFill>
                <a:latin typeface="+mn-lt"/>
              </a:rPr>
              <a:t>Donde:</a:t>
            </a:r>
          </a:p>
          <a:p>
            <a:endParaRPr lang="es-MX" sz="1900" b="1" dirty="0">
              <a:latin typeface="+mn-lt"/>
            </a:endParaRPr>
          </a:p>
          <a:p>
            <a:r>
              <a:rPr lang="es-MX" sz="1900" b="1" dirty="0">
                <a:solidFill>
                  <a:srgbClr val="FF0000"/>
                </a:solidFill>
                <a:latin typeface="+mn-lt"/>
              </a:rPr>
              <a:t>P = </a:t>
            </a:r>
            <a:r>
              <a:rPr lang="es-MX" sz="1900" b="1" dirty="0">
                <a:latin typeface="+mn-lt"/>
              </a:rPr>
              <a:t>Es la magnitud de la carga</a:t>
            </a:r>
          </a:p>
          <a:p>
            <a:r>
              <a:rPr lang="es-MX" sz="1900" b="1" dirty="0">
                <a:solidFill>
                  <a:srgbClr val="FF0000"/>
                </a:solidFill>
                <a:latin typeface="+mn-lt"/>
              </a:rPr>
              <a:t>A = </a:t>
            </a:r>
            <a:r>
              <a:rPr lang="es-MX" sz="1900" b="1" dirty="0">
                <a:latin typeface="+mn-lt"/>
              </a:rPr>
              <a:t>Es el área de la sección transversal normal a la carga</a:t>
            </a:r>
          </a:p>
        </p:txBody>
      </p:sp>
      <p:sp>
        <p:nvSpPr>
          <p:cNvPr id="13" name="41 CuadroTexto"/>
          <p:cNvSpPr txBox="1"/>
          <p:nvPr/>
        </p:nvSpPr>
        <p:spPr>
          <a:xfrm>
            <a:off x="474561" y="4170401"/>
            <a:ext cx="9354448" cy="677108"/>
          </a:xfrm>
          <a:prstGeom prst="rect">
            <a:avLst/>
          </a:prstGeom>
          <a:noFill/>
        </p:spPr>
        <p:txBody>
          <a:bodyPr wrap="square" rtlCol="0">
            <a:spAutoFit/>
          </a:bodyPr>
          <a:lstStyle/>
          <a:p>
            <a:pPr algn="just"/>
            <a:r>
              <a:rPr lang="es-MX" sz="1900" b="1" dirty="0">
                <a:latin typeface="+mn-lt"/>
              </a:rPr>
              <a:t>Si el área de la sección transversal de un miembro en tensión varia a lo largo de su longitud, el esfuerzo es una función de la sección particular a considerar.</a:t>
            </a:r>
          </a:p>
        </p:txBody>
      </p:sp>
      <p:sp>
        <p:nvSpPr>
          <p:cNvPr id="14" name="42 CuadroTexto"/>
          <p:cNvSpPr txBox="1"/>
          <p:nvPr/>
        </p:nvSpPr>
        <p:spPr>
          <a:xfrm>
            <a:off x="1764111" y="5044957"/>
            <a:ext cx="6912768" cy="677108"/>
          </a:xfrm>
          <a:prstGeom prst="rect">
            <a:avLst/>
          </a:prstGeom>
          <a:noFill/>
        </p:spPr>
        <p:txBody>
          <a:bodyPr wrap="square" rtlCol="0">
            <a:spAutoFit/>
          </a:bodyPr>
          <a:lstStyle/>
          <a:p>
            <a:pPr algn="ctr"/>
            <a:r>
              <a:rPr lang="es-MX" sz="1900" b="1" dirty="0">
                <a:solidFill>
                  <a:srgbClr val="FF0000"/>
                </a:solidFill>
                <a:latin typeface="+mn-lt"/>
                <a:cs typeface="Arial" pitchFamily="34" charset="0"/>
              </a:rPr>
              <a:t>La presencia de agujeros en un miembro también influye en el esfuerzo de la sección transversal a considerar.</a:t>
            </a:r>
          </a:p>
        </p:txBody>
      </p:sp>
      <p:sp>
        <p:nvSpPr>
          <p:cNvPr id="2" name="Marcador de pie de página 1">
            <a:extLst>
              <a:ext uri="{FF2B5EF4-FFF2-40B4-BE49-F238E27FC236}">
                <a16:creationId xmlns:a16="http://schemas.microsoft.com/office/drawing/2014/main" id="{4EBDBAF4-C82E-4C42-A4CA-4D9759B75C56}"/>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936F9BE9-DD16-4919-8EB2-9C51E96C9D83}"/>
              </a:ext>
            </a:extLst>
          </p:cNvPr>
          <p:cNvSpPr>
            <a:spLocks noGrp="1"/>
          </p:cNvSpPr>
          <p:nvPr>
            <p:ph type="sldNum" sz="quarter" idx="12"/>
          </p:nvPr>
        </p:nvSpPr>
        <p:spPr/>
        <p:txBody>
          <a:bodyPr/>
          <a:lstStyle/>
          <a:p>
            <a:fld id="{A20D5B2E-A39C-4A67-9A03-2664C49F1C64}" type="slidenum">
              <a:rPr lang="es-MX" smtClean="0"/>
              <a:pPr/>
              <a:t>13</a:t>
            </a:fld>
            <a:r>
              <a:rPr lang="es-MX"/>
              <a:t>/150</a:t>
            </a:r>
            <a:endParaRPr lang="es-MX" dirty="0"/>
          </a:p>
        </p:txBody>
      </p:sp>
    </p:spTree>
    <p:extLst>
      <p:ext uri="{BB962C8B-B14F-4D97-AF65-F5344CB8AC3E}">
        <p14:creationId xmlns:p14="http://schemas.microsoft.com/office/powerpoint/2010/main" val="189728507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74561" y="1954600"/>
            <a:ext cx="9354448" cy="3416320"/>
          </a:xfrm>
          <a:prstGeom prst="rect">
            <a:avLst/>
          </a:prstGeom>
          <a:noFill/>
        </p:spPr>
        <p:txBody>
          <a:bodyPr wrap="square" rtlCol="0">
            <a:spAutoFit/>
          </a:bodyPr>
          <a:lstStyle/>
          <a:p>
            <a:pPr algn="just" fontAlgn="auto">
              <a:spcBef>
                <a:spcPts val="0"/>
              </a:spcBef>
              <a:spcAft>
                <a:spcPts val="0"/>
              </a:spcAft>
            </a:pPr>
            <a:r>
              <a:rPr lang="es-MX" b="1" dirty="0">
                <a:latin typeface="+mn-lt"/>
              </a:rPr>
              <a:t>Sustituyendo esta fórmula en </a:t>
            </a:r>
            <a:r>
              <a:rPr lang="es-MX" b="1" dirty="0" err="1">
                <a:latin typeface="+mn-lt"/>
              </a:rPr>
              <a:t>λc</a:t>
            </a:r>
            <a:r>
              <a:rPr lang="es-MX" b="1" dirty="0">
                <a:latin typeface="+mn-lt"/>
              </a:rPr>
              <a:t>, obtendremos la siguiente:</a:t>
            </a:r>
          </a:p>
          <a:p>
            <a:pPr algn="just" fontAlgn="auto">
              <a:spcBef>
                <a:spcPts val="0"/>
              </a:spcBef>
              <a:spcAft>
                <a:spcPts val="0"/>
              </a:spcAft>
            </a:pPr>
            <a:endParaRPr lang="es-MX" b="1" dirty="0">
              <a:latin typeface="+mn-lt"/>
            </a:endParaRPr>
          </a:p>
          <a:p>
            <a:pPr algn="just" fontAlgn="auto">
              <a:spcBef>
                <a:spcPts val="0"/>
              </a:spcBef>
              <a:spcAft>
                <a:spcPts val="0"/>
              </a:spcAft>
            </a:pPr>
            <a:endParaRPr lang="es-MX" b="1" dirty="0">
              <a:latin typeface="+mn-lt"/>
            </a:endParaRPr>
          </a:p>
          <a:p>
            <a:pPr algn="just" fontAlgn="auto">
              <a:spcBef>
                <a:spcPts val="0"/>
              </a:spcBef>
              <a:spcAft>
                <a:spcPts val="0"/>
              </a:spcAft>
            </a:pPr>
            <a:endParaRPr lang="es-MX" b="1" dirty="0">
              <a:latin typeface="+mn-lt"/>
            </a:endParaRPr>
          </a:p>
          <a:p>
            <a:pPr algn="just" fontAlgn="auto">
              <a:spcBef>
                <a:spcPts val="0"/>
              </a:spcBef>
              <a:spcAft>
                <a:spcPts val="0"/>
              </a:spcAft>
            </a:pPr>
            <a:endParaRPr lang="es-MX" b="1" dirty="0">
              <a:latin typeface="+mn-lt"/>
            </a:endParaRPr>
          </a:p>
          <a:p>
            <a:pPr algn="just" fontAlgn="auto">
              <a:spcBef>
                <a:spcPts val="0"/>
              </a:spcBef>
              <a:spcAft>
                <a:spcPts val="0"/>
              </a:spcAft>
            </a:pPr>
            <a:endParaRPr lang="es-MX" b="1" dirty="0">
              <a:latin typeface="+mn-lt"/>
            </a:endParaRPr>
          </a:p>
          <a:p>
            <a:pPr algn="just" fontAlgn="auto">
              <a:spcBef>
                <a:spcPts val="0"/>
              </a:spcBef>
              <a:spcAft>
                <a:spcPts val="0"/>
              </a:spcAft>
            </a:pPr>
            <a:endParaRPr lang="es-MX" b="1" dirty="0">
              <a:latin typeface="+mn-lt"/>
            </a:endParaRPr>
          </a:p>
          <a:p>
            <a:pPr algn="just" fontAlgn="auto">
              <a:spcBef>
                <a:spcPts val="0"/>
              </a:spcBef>
              <a:spcAft>
                <a:spcPts val="0"/>
              </a:spcAft>
            </a:pPr>
            <a:r>
              <a:rPr lang="es-MX" b="1" dirty="0">
                <a:latin typeface="+mn-lt"/>
              </a:rPr>
              <a:t>Para elementos en compresión intermedios, donde algunas fibras alcanzan el esfuerzo de fluencia y otras no; fallarán tanto por fluencia como por pandeo, y su comportamiento se denomina inelástico, estos elementos se encuentran en el </a:t>
            </a:r>
            <a:r>
              <a:rPr lang="es-MX" b="1" i="1" u="sng" dirty="0">
                <a:effectLst>
                  <a:outerShdw blurRad="38100" dist="38100" dir="2700000" algn="tl">
                    <a:srgbClr val="000000">
                      <a:alpha val="43137"/>
                    </a:srgbClr>
                  </a:outerShdw>
                </a:effectLst>
                <a:latin typeface="+mn-lt"/>
              </a:rPr>
              <a:t>rango donde </a:t>
            </a:r>
            <a:r>
              <a:rPr lang="es-MX" b="1" i="1" u="sng" dirty="0" err="1">
                <a:effectLst>
                  <a:outerShdw blurRad="38100" dist="38100" dir="2700000" algn="tl">
                    <a:srgbClr val="000000">
                      <a:alpha val="43137"/>
                    </a:srgbClr>
                  </a:outerShdw>
                </a:effectLst>
                <a:latin typeface="+mn-lt"/>
              </a:rPr>
              <a:t>λc</a:t>
            </a:r>
            <a:r>
              <a:rPr lang="es-MX" b="1" i="1" u="sng" dirty="0">
                <a:effectLst>
                  <a:outerShdw blurRad="38100" dist="38100" dir="2700000" algn="tl">
                    <a:srgbClr val="000000">
                      <a:alpha val="43137"/>
                    </a:srgbClr>
                  </a:outerShdw>
                </a:effectLst>
                <a:latin typeface="+mn-lt"/>
              </a:rPr>
              <a:t> ≤ 1.5</a:t>
            </a:r>
            <a:r>
              <a:rPr lang="es-MX" b="1" dirty="0">
                <a:latin typeface="+mn-lt"/>
              </a:rPr>
              <a:t>.</a:t>
            </a:r>
          </a:p>
          <a:p>
            <a:pPr algn="just" fontAlgn="auto">
              <a:spcBef>
                <a:spcPts val="0"/>
              </a:spcBef>
              <a:spcAft>
                <a:spcPts val="0"/>
              </a:spcAft>
            </a:pPr>
            <a:endParaRPr lang="es-MX" b="1" dirty="0">
              <a:latin typeface="+mn-lt"/>
            </a:endParaRPr>
          </a:p>
          <a:p>
            <a:pPr algn="just" fontAlgn="auto">
              <a:spcBef>
                <a:spcPts val="0"/>
              </a:spcBef>
              <a:spcAft>
                <a:spcPts val="0"/>
              </a:spcAft>
            </a:pPr>
            <a:endParaRPr lang="es-MX" b="1" dirty="0">
              <a:latin typeface="+mn-lt"/>
            </a:endParaRPr>
          </a:p>
        </p:txBody>
      </p:sp>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DISEÑO DE COLUMNAS DE ACUERDO CON AISC 2010 </a:t>
            </a:r>
          </a:p>
        </p:txBody>
      </p:sp>
      <mc:AlternateContent xmlns:mc="http://schemas.openxmlformats.org/markup-compatibility/2006" xmlns:a14="http://schemas.microsoft.com/office/drawing/2010/main">
        <mc:Choice Requires="a14">
          <p:sp>
            <p:nvSpPr>
              <p:cNvPr id="17" name="CuadroTexto 16"/>
              <p:cNvSpPr txBox="1"/>
              <p:nvPr/>
            </p:nvSpPr>
            <p:spPr>
              <a:xfrm>
                <a:off x="4364261" y="2544705"/>
                <a:ext cx="1594283" cy="9093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sz="2000" b="1" i="1" smtClean="0">
                              <a:effectLst>
                                <a:outerShdw blurRad="38100" dist="38100" dir="2700000" algn="tl">
                                  <a:srgbClr val="000000">
                                    <a:alpha val="43137"/>
                                  </a:srgbClr>
                                </a:outerShdw>
                              </a:effectLst>
                              <a:latin typeface="Cambria Math" panose="02040503050406030204" pitchFamily="18" charset="0"/>
                            </a:rPr>
                          </m:ctrlPr>
                        </m:sSubPr>
                        <m:e>
                          <m:r>
                            <a:rPr lang="es-MX" sz="2000"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𝝀</m:t>
                          </m:r>
                        </m:e>
                        <m:sub>
                          <m:r>
                            <a:rPr lang="es-MX" sz="2000" b="1" i="1" smtClean="0">
                              <a:effectLst>
                                <a:outerShdw blurRad="38100" dist="38100" dir="2700000" algn="tl">
                                  <a:srgbClr val="000000">
                                    <a:alpha val="43137"/>
                                  </a:srgbClr>
                                </a:outerShdw>
                              </a:effectLst>
                              <a:latin typeface="Cambria Math" panose="02040503050406030204" pitchFamily="18" charset="0"/>
                            </a:rPr>
                            <m:t>𝒄</m:t>
                          </m:r>
                        </m:sub>
                      </m:sSub>
                      <m:r>
                        <a:rPr lang="es-MX" sz="2000" b="1" i="1" smtClean="0">
                          <a:effectLst>
                            <a:outerShdw blurRad="38100" dist="38100" dir="2700000" algn="tl">
                              <a:srgbClr val="000000">
                                <a:alpha val="43137"/>
                              </a:srgbClr>
                            </a:outerShdw>
                          </a:effectLst>
                          <a:latin typeface="Cambria Math" panose="02040503050406030204" pitchFamily="18" charset="0"/>
                        </a:rPr>
                        <m:t>=</m:t>
                      </m:r>
                      <m:f>
                        <m:fPr>
                          <m:ctrlPr>
                            <a:rPr lang="es-MX" sz="2000" b="1" i="1" smtClean="0">
                              <a:effectLst>
                                <a:outerShdw blurRad="38100" dist="38100" dir="2700000" algn="tl">
                                  <a:srgbClr val="000000">
                                    <a:alpha val="43137"/>
                                  </a:srgbClr>
                                </a:outerShdw>
                              </a:effectLst>
                              <a:latin typeface="Cambria Math" panose="02040503050406030204" pitchFamily="18" charset="0"/>
                            </a:rPr>
                          </m:ctrlPr>
                        </m:fPr>
                        <m:num>
                          <m:r>
                            <a:rPr lang="es-MX" sz="2000" b="1" i="1" smtClean="0">
                              <a:effectLst>
                                <a:outerShdw blurRad="38100" dist="38100" dir="2700000" algn="tl">
                                  <a:srgbClr val="000000">
                                    <a:alpha val="43137"/>
                                  </a:srgbClr>
                                </a:outerShdw>
                              </a:effectLst>
                              <a:latin typeface="Cambria Math" panose="02040503050406030204" pitchFamily="18" charset="0"/>
                            </a:rPr>
                            <m:t>𝑲𝑳</m:t>
                          </m:r>
                        </m:num>
                        <m:den>
                          <m:r>
                            <a:rPr lang="es-MX" sz="2000" b="1" i="1" smtClean="0">
                              <a:effectLst>
                                <a:outerShdw blurRad="38100" dist="38100" dir="2700000" algn="tl">
                                  <a:srgbClr val="000000">
                                    <a:alpha val="43137"/>
                                  </a:srgbClr>
                                </a:outerShdw>
                              </a:effectLst>
                              <a:latin typeface="Cambria Math" panose="02040503050406030204" pitchFamily="18" charset="0"/>
                            </a:rPr>
                            <m:t>𝒓</m:t>
                          </m:r>
                          <m:r>
                            <a:rPr lang="es-MX" sz="2000"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𝝅</m:t>
                          </m:r>
                        </m:den>
                      </m:f>
                      <m:rad>
                        <m:radPr>
                          <m:degHide m:val="on"/>
                          <m:ctrlPr>
                            <a:rPr lang="es-MX" sz="2000" b="1" i="1" smtClean="0">
                              <a:effectLst>
                                <a:outerShdw blurRad="38100" dist="38100" dir="2700000" algn="tl">
                                  <a:srgbClr val="000000">
                                    <a:alpha val="43137"/>
                                  </a:srgbClr>
                                </a:outerShdw>
                              </a:effectLst>
                              <a:latin typeface="Cambria Math" panose="02040503050406030204" pitchFamily="18" charset="0"/>
                            </a:rPr>
                          </m:ctrlPr>
                        </m:radPr>
                        <m:deg/>
                        <m:e>
                          <m:f>
                            <m:fPr>
                              <m:ctrlPr>
                                <a:rPr lang="es-MX" sz="2000" b="1" i="1" smtClean="0">
                                  <a:effectLst>
                                    <a:outerShdw blurRad="38100" dist="38100" dir="2700000" algn="tl">
                                      <a:srgbClr val="000000">
                                        <a:alpha val="43137"/>
                                      </a:srgbClr>
                                    </a:outerShdw>
                                  </a:effectLst>
                                  <a:latin typeface="Cambria Math" panose="02040503050406030204" pitchFamily="18" charset="0"/>
                                </a:rPr>
                              </m:ctrlPr>
                            </m:fPr>
                            <m:num>
                              <m:r>
                                <a:rPr lang="es-ES" sz="2000" b="1" i="1" smtClean="0">
                                  <a:effectLst>
                                    <a:outerShdw blurRad="38100" dist="38100" dir="2700000" algn="tl">
                                      <a:srgbClr val="000000">
                                        <a:alpha val="43137"/>
                                      </a:srgbClr>
                                    </a:outerShdw>
                                  </a:effectLst>
                                  <a:latin typeface="Cambria Math" panose="02040503050406030204" pitchFamily="18" charset="0"/>
                                </a:rPr>
                                <m:t>𝑭</m:t>
                              </m:r>
                              <m:r>
                                <a:rPr lang="es-MX" sz="2000" b="1" i="1" smtClean="0">
                                  <a:effectLst>
                                    <a:outerShdw blurRad="38100" dist="38100" dir="2700000" algn="tl">
                                      <a:srgbClr val="000000">
                                        <a:alpha val="43137"/>
                                      </a:srgbClr>
                                    </a:outerShdw>
                                  </a:effectLst>
                                  <a:latin typeface="Cambria Math" panose="02040503050406030204" pitchFamily="18" charset="0"/>
                                </a:rPr>
                                <m:t>𝒚</m:t>
                              </m:r>
                            </m:num>
                            <m:den>
                              <m:r>
                                <a:rPr lang="es-MX" sz="2000" b="1" i="1" smtClean="0">
                                  <a:effectLst>
                                    <a:outerShdw blurRad="38100" dist="38100" dir="2700000" algn="tl">
                                      <a:srgbClr val="000000">
                                        <a:alpha val="43137"/>
                                      </a:srgbClr>
                                    </a:outerShdw>
                                  </a:effectLst>
                                  <a:latin typeface="Cambria Math" panose="02040503050406030204" pitchFamily="18" charset="0"/>
                                </a:rPr>
                                <m:t>𝑬</m:t>
                              </m:r>
                            </m:den>
                          </m:f>
                        </m:e>
                      </m:rad>
                    </m:oMath>
                  </m:oMathPara>
                </a14:m>
                <a:endParaRPr lang="es-MX" sz="2000" b="1" dirty="0">
                  <a:effectLst>
                    <a:outerShdw blurRad="38100" dist="38100" dir="2700000" algn="tl">
                      <a:srgbClr val="000000">
                        <a:alpha val="43137"/>
                      </a:srgbClr>
                    </a:outerShdw>
                  </a:effectLst>
                </a:endParaRPr>
              </a:p>
            </p:txBody>
          </p:sp>
        </mc:Choice>
        <mc:Fallback xmlns="">
          <p:sp>
            <p:nvSpPr>
              <p:cNvPr id="17" name="CuadroTexto 16"/>
              <p:cNvSpPr txBox="1">
                <a:spLocks noRot="1" noChangeAspect="1" noMove="1" noResize="1" noEditPoints="1" noAdjustHandles="1" noChangeArrowheads="1" noChangeShapeType="1" noTextEdit="1"/>
              </p:cNvSpPr>
              <p:nvPr/>
            </p:nvSpPr>
            <p:spPr>
              <a:xfrm>
                <a:off x="4364261" y="2544705"/>
                <a:ext cx="1594283" cy="909352"/>
              </a:xfrm>
              <a:prstGeom prst="rect">
                <a:avLst/>
              </a:prstGeom>
              <a:blipFill>
                <a:blip r:embed="rId2"/>
                <a:stretch>
                  <a:fillRect r="-766" b="-7333"/>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5" name="CuadroTexto 14"/>
              <p:cNvSpPr txBox="1"/>
              <p:nvPr/>
            </p:nvSpPr>
            <p:spPr>
              <a:xfrm>
                <a:off x="4067808" y="5373216"/>
                <a:ext cx="2305375" cy="4169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sz="2000" b="1" i="1" smtClean="0">
                              <a:effectLst>
                                <a:outerShdw blurRad="38100" dist="38100" dir="2700000" algn="tl">
                                  <a:srgbClr val="000000">
                                    <a:alpha val="43137"/>
                                  </a:srgbClr>
                                </a:outerShdw>
                              </a:effectLst>
                              <a:latin typeface="Cambria Math" panose="02040503050406030204" pitchFamily="18" charset="0"/>
                            </a:rPr>
                          </m:ctrlPr>
                        </m:sSubPr>
                        <m:e>
                          <m:r>
                            <a:rPr lang="es-MX" sz="2000" b="1" i="1" smtClean="0">
                              <a:effectLst>
                                <a:outerShdw blurRad="38100" dist="38100" dir="2700000" algn="tl">
                                  <a:srgbClr val="000000">
                                    <a:alpha val="43137"/>
                                  </a:srgbClr>
                                </a:outerShdw>
                              </a:effectLst>
                              <a:latin typeface="Cambria Math" panose="02040503050406030204" pitchFamily="18" charset="0"/>
                            </a:rPr>
                            <m:t>𝑭</m:t>
                          </m:r>
                        </m:e>
                        <m:sub>
                          <m:r>
                            <a:rPr lang="es-MX" sz="2000" b="1" i="1" smtClean="0">
                              <a:effectLst>
                                <a:outerShdw blurRad="38100" dist="38100" dir="2700000" algn="tl">
                                  <a:srgbClr val="000000">
                                    <a:alpha val="43137"/>
                                  </a:srgbClr>
                                </a:outerShdw>
                              </a:effectLst>
                              <a:latin typeface="Cambria Math" panose="02040503050406030204" pitchFamily="18" charset="0"/>
                            </a:rPr>
                            <m:t>𝒄𝒓</m:t>
                          </m:r>
                        </m:sub>
                      </m:sSub>
                      <m:r>
                        <a:rPr lang="es-MX" sz="2000" b="1" i="1" smtClean="0">
                          <a:effectLst>
                            <a:outerShdw blurRad="38100" dist="38100" dir="2700000" algn="tl">
                              <a:srgbClr val="000000">
                                <a:alpha val="43137"/>
                              </a:srgbClr>
                            </a:outerShdw>
                          </a:effectLst>
                          <a:latin typeface="Cambria Math" panose="02040503050406030204" pitchFamily="18" charset="0"/>
                        </a:rPr>
                        <m:t>=(</m:t>
                      </m:r>
                      <m:sSup>
                        <m:sSupPr>
                          <m:ctrlPr>
                            <a:rPr lang="es-MX" sz="2000" b="1" i="1" smtClean="0">
                              <a:effectLst>
                                <a:outerShdw blurRad="38100" dist="38100" dir="2700000" algn="tl">
                                  <a:srgbClr val="000000">
                                    <a:alpha val="43137"/>
                                  </a:srgbClr>
                                </a:outerShdw>
                              </a:effectLst>
                              <a:latin typeface="Cambria Math" panose="02040503050406030204" pitchFamily="18" charset="0"/>
                            </a:rPr>
                          </m:ctrlPr>
                        </m:sSupPr>
                        <m:e>
                          <m:r>
                            <a:rPr lang="es-MX" sz="2000" b="1" i="1" smtClean="0">
                              <a:effectLst>
                                <a:outerShdw blurRad="38100" dist="38100" dir="2700000" algn="tl">
                                  <a:srgbClr val="000000">
                                    <a:alpha val="43137"/>
                                  </a:srgbClr>
                                </a:outerShdw>
                              </a:effectLst>
                              <a:latin typeface="Cambria Math" panose="02040503050406030204" pitchFamily="18" charset="0"/>
                            </a:rPr>
                            <m:t>𝟎</m:t>
                          </m:r>
                          <m:r>
                            <a:rPr lang="es-MX" sz="2000" b="1" i="1" smtClean="0">
                              <a:effectLst>
                                <a:outerShdw blurRad="38100" dist="38100" dir="2700000" algn="tl">
                                  <a:srgbClr val="000000">
                                    <a:alpha val="43137"/>
                                  </a:srgbClr>
                                </a:outerShdw>
                              </a:effectLst>
                              <a:latin typeface="Cambria Math" panose="02040503050406030204" pitchFamily="18" charset="0"/>
                            </a:rPr>
                            <m:t>.</m:t>
                          </m:r>
                          <m:r>
                            <a:rPr lang="es-MX" sz="2000" b="1" i="1" smtClean="0">
                              <a:effectLst>
                                <a:outerShdw blurRad="38100" dist="38100" dir="2700000" algn="tl">
                                  <a:srgbClr val="000000">
                                    <a:alpha val="43137"/>
                                  </a:srgbClr>
                                </a:outerShdw>
                              </a:effectLst>
                              <a:latin typeface="Cambria Math" panose="02040503050406030204" pitchFamily="18" charset="0"/>
                            </a:rPr>
                            <m:t>𝟔𝟓𝟖</m:t>
                          </m:r>
                        </m:e>
                        <m:sup>
                          <m:sSup>
                            <m:sSupPr>
                              <m:ctrlPr>
                                <a:rPr lang="es-MX" sz="2000" b="1" i="1" smtClean="0">
                                  <a:effectLst>
                                    <a:outerShdw blurRad="38100" dist="38100" dir="2700000" algn="tl">
                                      <a:srgbClr val="000000">
                                        <a:alpha val="43137"/>
                                      </a:srgbClr>
                                    </a:outerShdw>
                                  </a:effectLst>
                                  <a:latin typeface="Cambria Math" panose="02040503050406030204" pitchFamily="18" charset="0"/>
                                </a:rPr>
                              </m:ctrlPr>
                            </m:sSupPr>
                            <m:e>
                              <m:sSub>
                                <m:sSubPr>
                                  <m:ctrlPr>
                                    <a:rPr lang="es-MX" sz="2000" b="1" i="1" smtClean="0">
                                      <a:effectLst>
                                        <a:outerShdw blurRad="38100" dist="38100" dir="2700000" algn="tl">
                                          <a:srgbClr val="000000">
                                            <a:alpha val="43137"/>
                                          </a:srgbClr>
                                        </a:outerShdw>
                                      </a:effectLst>
                                      <a:latin typeface="Cambria Math" panose="02040503050406030204" pitchFamily="18" charset="0"/>
                                    </a:rPr>
                                  </m:ctrlPr>
                                </m:sSubPr>
                                <m:e>
                                  <m:r>
                                    <a:rPr lang="es-MX" sz="2000"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𝝀</m:t>
                                  </m:r>
                                </m:e>
                                <m:sub>
                                  <m:r>
                                    <a:rPr lang="es-MX" sz="2000" b="1" i="1" smtClean="0">
                                      <a:effectLst>
                                        <a:outerShdw blurRad="38100" dist="38100" dir="2700000" algn="tl">
                                          <a:srgbClr val="000000">
                                            <a:alpha val="43137"/>
                                          </a:srgbClr>
                                        </a:outerShdw>
                                      </a:effectLst>
                                      <a:latin typeface="Cambria Math" panose="02040503050406030204" pitchFamily="18" charset="0"/>
                                    </a:rPr>
                                    <m:t>𝒄</m:t>
                                  </m:r>
                                </m:sub>
                              </m:sSub>
                            </m:e>
                            <m:sup>
                              <m:r>
                                <a:rPr lang="es-MX" sz="2000" b="1" i="1" smtClean="0">
                                  <a:effectLst>
                                    <a:outerShdw blurRad="38100" dist="38100" dir="2700000" algn="tl">
                                      <a:srgbClr val="000000">
                                        <a:alpha val="43137"/>
                                      </a:srgbClr>
                                    </a:outerShdw>
                                  </a:effectLst>
                                  <a:latin typeface="Cambria Math" panose="02040503050406030204" pitchFamily="18" charset="0"/>
                                </a:rPr>
                                <m:t>𝟐</m:t>
                              </m:r>
                            </m:sup>
                          </m:sSup>
                        </m:sup>
                      </m:sSup>
                      <m:r>
                        <a:rPr lang="es-MX" sz="2000" b="1" i="1" smtClean="0">
                          <a:effectLst>
                            <a:outerShdw blurRad="38100" dist="38100" dir="2700000" algn="tl">
                              <a:srgbClr val="000000">
                                <a:alpha val="43137"/>
                              </a:srgbClr>
                            </a:outerShdw>
                          </a:effectLst>
                          <a:latin typeface="Cambria Math" panose="02040503050406030204" pitchFamily="18" charset="0"/>
                        </a:rPr>
                        <m:t>)</m:t>
                      </m:r>
                      <m:sSub>
                        <m:sSubPr>
                          <m:ctrlPr>
                            <a:rPr lang="es-MX" sz="2000" b="1" i="1" smtClean="0">
                              <a:effectLst>
                                <a:outerShdw blurRad="38100" dist="38100" dir="2700000" algn="tl">
                                  <a:srgbClr val="000000">
                                    <a:alpha val="43137"/>
                                  </a:srgbClr>
                                </a:outerShdw>
                              </a:effectLst>
                              <a:latin typeface="Cambria Math" panose="02040503050406030204" pitchFamily="18" charset="0"/>
                            </a:rPr>
                          </m:ctrlPr>
                        </m:sSubPr>
                        <m:e>
                          <m:r>
                            <a:rPr lang="es-ES" sz="2000" b="1" i="1" smtClean="0">
                              <a:effectLst>
                                <a:outerShdw blurRad="38100" dist="38100" dir="2700000" algn="tl">
                                  <a:srgbClr val="000000">
                                    <a:alpha val="43137"/>
                                  </a:srgbClr>
                                </a:outerShdw>
                              </a:effectLst>
                              <a:latin typeface="Cambria Math" panose="02040503050406030204" pitchFamily="18" charset="0"/>
                            </a:rPr>
                            <m:t>𝑭</m:t>
                          </m:r>
                        </m:e>
                        <m:sub>
                          <m:r>
                            <a:rPr lang="es-MX" sz="2000" b="1" i="1" smtClean="0">
                              <a:effectLst>
                                <a:outerShdw blurRad="38100" dist="38100" dir="2700000" algn="tl">
                                  <a:srgbClr val="000000">
                                    <a:alpha val="43137"/>
                                  </a:srgbClr>
                                </a:outerShdw>
                              </a:effectLst>
                              <a:latin typeface="Cambria Math" panose="02040503050406030204" pitchFamily="18" charset="0"/>
                            </a:rPr>
                            <m:t>𝒚</m:t>
                          </m:r>
                        </m:sub>
                      </m:sSub>
                    </m:oMath>
                  </m:oMathPara>
                </a14:m>
                <a:endParaRPr lang="es-MX" sz="2000" b="1" dirty="0">
                  <a:effectLst>
                    <a:outerShdw blurRad="38100" dist="38100" dir="2700000" algn="tl">
                      <a:srgbClr val="000000">
                        <a:alpha val="43137"/>
                      </a:srgbClr>
                    </a:outerShdw>
                  </a:effectLst>
                </a:endParaRPr>
              </a:p>
            </p:txBody>
          </p:sp>
        </mc:Choice>
        <mc:Fallback xmlns="">
          <p:sp>
            <p:nvSpPr>
              <p:cNvPr id="15" name="CuadroTexto 14"/>
              <p:cNvSpPr txBox="1">
                <a:spLocks noRot="1" noChangeAspect="1" noMove="1" noResize="1" noEditPoints="1" noAdjustHandles="1" noChangeArrowheads="1" noChangeShapeType="1" noTextEdit="1"/>
              </p:cNvSpPr>
              <p:nvPr/>
            </p:nvSpPr>
            <p:spPr>
              <a:xfrm>
                <a:off x="4067808" y="5373216"/>
                <a:ext cx="2305375" cy="416909"/>
              </a:xfrm>
              <a:prstGeom prst="rect">
                <a:avLst/>
              </a:prstGeom>
              <a:blipFill>
                <a:blip r:embed="rId3"/>
                <a:stretch>
                  <a:fillRect b="-8696"/>
                </a:stretch>
              </a:blipFill>
            </p:spPr>
            <p:txBody>
              <a:bodyPr/>
              <a:lstStyle/>
              <a:p>
                <a:r>
                  <a:rPr lang="es-MX">
                    <a:noFill/>
                  </a:rPr>
                  <a:t> </a:t>
                </a:r>
              </a:p>
            </p:txBody>
          </p:sp>
        </mc:Fallback>
      </mc:AlternateContent>
      <p:sp>
        <p:nvSpPr>
          <p:cNvPr id="12" name="6 CuadroTexto"/>
          <p:cNvSpPr txBox="1"/>
          <p:nvPr/>
        </p:nvSpPr>
        <p:spPr>
          <a:xfrm>
            <a:off x="1728109" y="293892"/>
            <a:ext cx="6984775" cy="707886"/>
          </a:xfrm>
          <a:prstGeom prst="rect">
            <a:avLst/>
          </a:prstGeom>
          <a:noFill/>
        </p:spPr>
        <p:txBody>
          <a:bodyPr wrap="square" rtlCol="0">
            <a:spAutoFit/>
          </a:bodyPr>
          <a:lstStyle/>
          <a:p>
            <a:pPr algn="ctr" fontAlgn="auto">
              <a:spcBef>
                <a:spcPts val="0"/>
              </a:spcBef>
              <a:spcAft>
                <a:spcPts val="0"/>
              </a:spcAft>
            </a:pP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2</a:t>
            </a:r>
          </a:p>
          <a:p>
            <a:pPr algn="ctr" fontAlgn="auto">
              <a:spcBef>
                <a:spcPts val="0"/>
              </a:spcBef>
              <a:spcAft>
                <a:spcPts val="0"/>
              </a:spcAft>
            </a:pPr>
            <a:r>
              <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2.4 DISEÑO DE ELEMENTOS EN COMPRESIÓN</a:t>
            </a:r>
          </a:p>
        </p:txBody>
      </p:sp>
      <p:sp>
        <p:nvSpPr>
          <p:cNvPr id="6" name="CuadroTexto 5"/>
          <p:cNvSpPr txBox="1"/>
          <p:nvPr/>
        </p:nvSpPr>
        <p:spPr>
          <a:xfrm>
            <a:off x="7164710" y="5394377"/>
            <a:ext cx="1728192" cy="369332"/>
          </a:xfrm>
          <a:prstGeom prst="rect">
            <a:avLst/>
          </a:prstGeom>
          <a:noFill/>
        </p:spPr>
        <p:txBody>
          <a:bodyPr wrap="square" rtlCol="0">
            <a:spAutoFit/>
          </a:bodyPr>
          <a:lstStyle/>
          <a:p>
            <a:r>
              <a:rPr lang="es-MX" b="1" dirty="0">
                <a:solidFill>
                  <a:schemeClr val="accent1">
                    <a:lumMod val="75000"/>
                  </a:schemeClr>
                </a:solidFill>
                <a:latin typeface="+mn-lt"/>
              </a:rPr>
              <a:t>E4-2 AISC</a:t>
            </a:r>
          </a:p>
        </p:txBody>
      </p:sp>
      <p:sp>
        <p:nvSpPr>
          <p:cNvPr id="13" name="CuadroTexto 12"/>
          <p:cNvSpPr txBox="1"/>
          <p:nvPr/>
        </p:nvSpPr>
        <p:spPr>
          <a:xfrm>
            <a:off x="7164710" y="2676215"/>
            <a:ext cx="1728192" cy="646331"/>
          </a:xfrm>
          <a:prstGeom prst="rect">
            <a:avLst/>
          </a:prstGeom>
          <a:noFill/>
        </p:spPr>
        <p:txBody>
          <a:bodyPr wrap="square" rtlCol="0">
            <a:spAutoFit/>
          </a:bodyPr>
          <a:lstStyle/>
          <a:p>
            <a:r>
              <a:rPr lang="es-MX" b="1" dirty="0">
                <a:solidFill>
                  <a:schemeClr val="accent1">
                    <a:lumMod val="75000"/>
                  </a:schemeClr>
                </a:solidFill>
                <a:latin typeface="+mn-lt"/>
              </a:rPr>
              <a:t>Tabla B4.1b AISC</a:t>
            </a:r>
          </a:p>
        </p:txBody>
      </p:sp>
      <p:sp>
        <p:nvSpPr>
          <p:cNvPr id="4" name="Marcador de pie de página 3">
            <a:extLst>
              <a:ext uri="{FF2B5EF4-FFF2-40B4-BE49-F238E27FC236}">
                <a16:creationId xmlns:a16="http://schemas.microsoft.com/office/drawing/2014/main" id="{65E246BB-E933-4751-A743-C79CAF4AE05B}"/>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7" name="Marcador de número de diapositiva 6">
            <a:extLst>
              <a:ext uri="{FF2B5EF4-FFF2-40B4-BE49-F238E27FC236}">
                <a16:creationId xmlns:a16="http://schemas.microsoft.com/office/drawing/2014/main" id="{7E780207-56C3-4139-9430-85762B9AB4F2}"/>
              </a:ext>
            </a:extLst>
          </p:cNvPr>
          <p:cNvSpPr>
            <a:spLocks noGrp="1"/>
          </p:cNvSpPr>
          <p:nvPr>
            <p:ph type="sldNum" sz="quarter" idx="12"/>
          </p:nvPr>
        </p:nvSpPr>
        <p:spPr/>
        <p:txBody>
          <a:bodyPr/>
          <a:lstStyle/>
          <a:p>
            <a:fld id="{A20D5B2E-A39C-4A67-9A03-2664C49F1C64}" type="slidenum">
              <a:rPr lang="es-MX" smtClean="0"/>
              <a:pPr/>
              <a:t>130</a:t>
            </a:fld>
            <a:r>
              <a:rPr lang="es-MX"/>
              <a:t>/150</a:t>
            </a:r>
            <a:endParaRPr lang="es-MX" dirty="0"/>
          </a:p>
        </p:txBody>
      </p:sp>
    </p:spTree>
    <p:extLst>
      <p:ext uri="{BB962C8B-B14F-4D97-AF65-F5344CB8AC3E}">
        <p14:creationId xmlns:p14="http://schemas.microsoft.com/office/powerpoint/2010/main" val="71199205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DISEÑO DE COLUMNAS DE ACUERDO CON AISC 2010 </a:t>
            </a:r>
          </a:p>
        </p:txBody>
      </p:sp>
      <p:sp>
        <p:nvSpPr>
          <p:cNvPr id="12" name="6 CuadroTexto"/>
          <p:cNvSpPr txBox="1"/>
          <p:nvPr/>
        </p:nvSpPr>
        <p:spPr>
          <a:xfrm>
            <a:off x="1728109" y="293892"/>
            <a:ext cx="6984775" cy="707886"/>
          </a:xfrm>
          <a:prstGeom prst="rect">
            <a:avLst/>
          </a:prstGeom>
          <a:noFill/>
        </p:spPr>
        <p:txBody>
          <a:bodyPr wrap="square" rtlCol="0">
            <a:spAutoFit/>
          </a:bodyPr>
          <a:lstStyle/>
          <a:p>
            <a:pPr algn="ctr" fontAlgn="auto">
              <a:spcBef>
                <a:spcPts val="0"/>
              </a:spcBef>
              <a:spcAft>
                <a:spcPts val="0"/>
              </a:spcAft>
            </a:pP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2</a:t>
            </a:r>
          </a:p>
          <a:p>
            <a:pPr algn="ctr" fontAlgn="auto">
              <a:spcBef>
                <a:spcPts val="0"/>
              </a:spcBef>
              <a:spcAft>
                <a:spcPts val="0"/>
              </a:spcAft>
            </a:pPr>
            <a:r>
              <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2.4 DISEÑO DE ELEMENTOS EN COMPRESIÓN</a:t>
            </a:r>
          </a:p>
        </p:txBody>
      </p:sp>
      <p:pic>
        <p:nvPicPr>
          <p:cNvPr id="7" name="Imagen 6"/>
          <p:cNvPicPr>
            <a:picLocks noChangeAspect="1"/>
          </p:cNvPicPr>
          <p:nvPr/>
        </p:nvPicPr>
        <p:blipFill>
          <a:blip r:embed="rId2"/>
          <a:stretch>
            <a:fillRect/>
          </a:stretch>
        </p:blipFill>
        <p:spPr>
          <a:xfrm>
            <a:off x="1993667" y="1934971"/>
            <a:ext cx="6581248" cy="4374349"/>
          </a:xfrm>
          <a:prstGeom prst="rect">
            <a:avLst/>
          </a:prstGeom>
        </p:spPr>
      </p:pic>
      <p:sp>
        <p:nvSpPr>
          <p:cNvPr id="3" name="Marcador de pie de página 2">
            <a:extLst>
              <a:ext uri="{FF2B5EF4-FFF2-40B4-BE49-F238E27FC236}">
                <a16:creationId xmlns:a16="http://schemas.microsoft.com/office/drawing/2014/main" id="{8E23A4DA-4E5F-4C85-B109-FB0B5B48BDEB}"/>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71D226DF-22F1-4BA1-B176-932F699636D1}"/>
              </a:ext>
            </a:extLst>
          </p:cNvPr>
          <p:cNvSpPr>
            <a:spLocks noGrp="1"/>
          </p:cNvSpPr>
          <p:nvPr>
            <p:ph type="sldNum" sz="quarter" idx="12"/>
          </p:nvPr>
        </p:nvSpPr>
        <p:spPr/>
        <p:txBody>
          <a:bodyPr/>
          <a:lstStyle/>
          <a:p>
            <a:fld id="{A20D5B2E-A39C-4A67-9A03-2664C49F1C64}" type="slidenum">
              <a:rPr lang="es-MX" smtClean="0"/>
              <a:pPr/>
              <a:t>131</a:t>
            </a:fld>
            <a:r>
              <a:rPr lang="es-MX"/>
              <a:t>/150</a:t>
            </a:r>
            <a:endParaRPr lang="es-MX" dirty="0"/>
          </a:p>
        </p:txBody>
      </p:sp>
    </p:spTree>
    <p:extLst>
      <p:ext uri="{BB962C8B-B14F-4D97-AF65-F5344CB8AC3E}">
        <p14:creationId xmlns:p14="http://schemas.microsoft.com/office/powerpoint/2010/main" val="351061726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DISEÑO DE COLUMNAS DE ACUERDO CON AISC 2010 </a:t>
            </a:r>
          </a:p>
        </p:txBody>
      </p:sp>
      <p:sp>
        <p:nvSpPr>
          <p:cNvPr id="12" name="6 CuadroTexto"/>
          <p:cNvSpPr txBox="1"/>
          <p:nvPr/>
        </p:nvSpPr>
        <p:spPr>
          <a:xfrm>
            <a:off x="1728109" y="293892"/>
            <a:ext cx="6984775" cy="707886"/>
          </a:xfrm>
          <a:prstGeom prst="rect">
            <a:avLst/>
          </a:prstGeom>
          <a:noFill/>
        </p:spPr>
        <p:txBody>
          <a:bodyPr wrap="square" rtlCol="0">
            <a:spAutoFit/>
          </a:bodyPr>
          <a:lstStyle/>
          <a:p>
            <a:pPr algn="ctr" fontAlgn="auto">
              <a:spcBef>
                <a:spcPts val="0"/>
              </a:spcBef>
              <a:spcAft>
                <a:spcPts val="0"/>
              </a:spcAft>
            </a:pP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2</a:t>
            </a:r>
          </a:p>
          <a:p>
            <a:pPr algn="ctr" fontAlgn="auto">
              <a:spcBef>
                <a:spcPts val="0"/>
              </a:spcBef>
              <a:spcAft>
                <a:spcPts val="0"/>
              </a:spcAft>
            </a:pPr>
            <a:r>
              <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2.4 DISEÑO DE ELEMENTOS EN COMPRESIÓN</a:t>
            </a:r>
          </a:p>
        </p:txBody>
      </p:sp>
      <p:pic>
        <p:nvPicPr>
          <p:cNvPr id="2" name="Imagen 1"/>
          <p:cNvPicPr>
            <a:picLocks noChangeAspect="1"/>
          </p:cNvPicPr>
          <p:nvPr/>
        </p:nvPicPr>
        <p:blipFill>
          <a:blip r:embed="rId2"/>
          <a:stretch>
            <a:fillRect/>
          </a:stretch>
        </p:blipFill>
        <p:spPr>
          <a:xfrm>
            <a:off x="1267524" y="2290731"/>
            <a:ext cx="7768522" cy="3608022"/>
          </a:xfrm>
          <a:prstGeom prst="rect">
            <a:avLst/>
          </a:prstGeom>
        </p:spPr>
      </p:pic>
      <p:sp>
        <p:nvSpPr>
          <p:cNvPr id="4" name="Marcador de pie de página 3">
            <a:extLst>
              <a:ext uri="{FF2B5EF4-FFF2-40B4-BE49-F238E27FC236}">
                <a16:creationId xmlns:a16="http://schemas.microsoft.com/office/drawing/2014/main" id="{5EB193AA-CB50-4421-9DBC-E24C96C1D52B}"/>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6" name="Marcador de número de diapositiva 5">
            <a:extLst>
              <a:ext uri="{FF2B5EF4-FFF2-40B4-BE49-F238E27FC236}">
                <a16:creationId xmlns:a16="http://schemas.microsoft.com/office/drawing/2014/main" id="{32DC5B62-0316-46FF-8D6E-C2AF0BD0DF92}"/>
              </a:ext>
            </a:extLst>
          </p:cNvPr>
          <p:cNvSpPr>
            <a:spLocks noGrp="1"/>
          </p:cNvSpPr>
          <p:nvPr>
            <p:ph type="sldNum" sz="quarter" idx="12"/>
          </p:nvPr>
        </p:nvSpPr>
        <p:spPr/>
        <p:txBody>
          <a:bodyPr/>
          <a:lstStyle/>
          <a:p>
            <a:fld id="{A20D5B2E-A39C-4A67-9A03-2664C49F1C64}" type="slidenum">
              <a:rPr lang="es-MX" smtClean="0"/>
              <a:pPr/>
              <a:t>132</a:t>
            </a:fld>
            <a:r>
              <a:rPr lang="es-MX"/>
              <a:t>/150</a:t>
            </a:r>
            <a:endParaRPr lang="es-MX" dirty="0"/>
          </a:p>
        </p:txBody>
      </p:sp>
    </p:spTree>
    <p:extLst>
      <p:ext uri="{BB962C8B-B14F-4D97-AF65-F5344CB8AC3E}">
        <p14:creationId xmlns:p14="http://schemas.microsoft.com/office/powerpoint/2010/main" val="174404271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DISEÑO DE COLUMNAS DE ACUERDO CON AISC 2010 </a:t>
            </a:r>
          </a:p>
        </p:txBody>
      </p:sp>
      <p:sp>
        <p:nvSpPr>
          <p:cNvPr id="12" name="6 CuadroTexto"/>
          <p:cNvSpPr txBox="1"/>
          <p:nvPr/>
        </p:nvSpPr>
        <p:spPr>
          <a:xfrm>
            <a:off x="1728109" y="293892"/>
            <a:ext cx="6984775" cy="707886"/>
          </a:xfrm>
          <a:prstGeom prst="rect">
            <a:avLst/>
          </a:prstGeom>
          <a:noFill/>
        </p:spPr>
        <p:txBody>
          <a:bodyPr wrap="square" rtlCol="0">
            <a:spAutoFit/>
          </a:bodyPr>
          <a:lstStyle/>
          <a:p>
            <a:pPr algn="ctr" fontAlgn="auto">
              <a:spcBef>
                <a:spcPts val="0"/>
              </a:spcBef>
              <a:spcAft>
                <a:spcPts val="0"/>
              </a:spcAft>
            </a:pP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2</a:t>
            </a:r>
          </a:p>
          <a:p>
            <a:pPr algn="ctr" fontAlgn="auto">
              <a:spcBef>
                <a:spcPts val="0"/>
              </a:spcBef>
              <a:spcAft>
                <a:spcPts val="0"/>
              </a:spcAft>
            </a:pPr>
            <a:r>
              <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2.4 DISEÑO DE ELEMENTOS EN COMPRESIÓN</a:t>
            </a:r>
          </a:p>
        </p:txBody>
      </p:sp>
      <p:pic>
        <p:nvPicPr>
          <p:cNvPr id="2" name="Imagen 1"/>
          <p:cNvPicPr>
            <a:picLocks noChangeAspect="1"/>
          </p:cNvPicPr>
          <p:nvPr/>
        </p:nvPicPr>
        <p:blipFill>
          <a:blip r:embed="rId2"/>
          <a:stretch>
            <a:fillRect/>
          </a:stretch>
        </p:blipFill>
        <p:spPr>
          <a:xfrm>
            <a:off x="1654647" y="2042155"/>
            <a:ext cx="7131695" cy="4105175"/>
          </a:xfrm>
          <a:prstGeom prst="rect">
            <a:avLst/>
          </a:prstGeom>
        </p:spPr>
      </p:pic>
      <p:sp>
        <p:nvSpPr>
          <p:cNvPr id="4" name="Marcador de pie de página 3">
            <a:extLst>
              <a:ext uri="{FF2B5EF4-FFF2-40B4-BE49-F238E27FC236}">
                <a16:creationId xmlns:a16="http://schemas.microsoft.com/office/drawing/2014/main" id="{12DE048B-766E-440F-8B59-9C2DE48C5E14}"/>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6" name="Marcador de número de diapositiva 5">
            <a:extLst>
              <a:ext uri="{FF2B5EF4-FFF2-40B4-BE49-F238E27FC236}">
                <a16:creationId xmlns:a16="http://schemas.microsoft.com/office/drawing/2014/main" id="{04F785C8-0BDA-4B1A-B8C9-8F3C158FBD01}"/>
              </a:ext>
            </a:extLst>
          </p:cNvPr>
          <p:cNvSpPr>
            <a:spLocks noGrp="1"/>
          </p:cNvSpPr>
          <p:nvPr>
            <p:ph type="sldNum" sz="quarter" idx="12"/>
          </p:nvPr>
        </p:nvSpPr>
        <p:spPr/>
        <p:txBody>
          <a:bodyPr/>
          <a:lstStyle/>
          <a:p>
            <a:fld id="{A20D5B2E-A39C-4A67-9A03-2664C49F1C64}" type="slidenum">
              <a:rPr lang="es-MX" smtClean="0"/>
              <a:pPr/>
              <a:t>133</a:t>
            </a:fld>
            <a:r>
              <a:rPr lang="es-MX"/>
              <a:t>/150</a:t>
            </a:r>
            <a:endParaRPr lang="es-MX" dirty="0"/>
          </a:p>
        </p:txBody>
      </p:sp>
    </p:spTree>
    <p:extLst>
      <p:ext uri="{BB962C8B-B14F-4D97-AF65-F5344CB8AC3E}">
        <p14:creationId xmlns:p14="http://schemas.microsoft.com/office/powerpoint/2010/main" val="401834072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DISEÑO DE COLUMNAS DE ACUERDO CON AISC 2010 </a:t>
            </a:r>
          </a:p>
        </p:txBody>
      </p:sp>
      <p:sp>
        <p:nvSpPr>
          <p:cNvPr id="12" name="6 CuadroTexto"/>
          <p:cNvSpPr txBox="1"/>
          <p:nvPr/>
        </p:nvSpPr>
        <p:spPr>
          <a:xfrm>
            <a:off x="1728109" y="293892"/>
            <a:ext cx="6984775" cy="707886"/>
          </a:xfrm>
          <a:prstGeom prst="rect">
            <a:avLst/>
          </a:prstGeom>
          <a:noFill/>
        </p:spPr>
        <p:txBody>
          <a:bodyPr wrap="square" rtlCol="0">
            <a:spAutoFit/>
          </a:bodyPr>
          <a:lstStyle/>
          <a:p>
            <a:pPr algn="ctr" fontAlgn="auto">
              <a:spcBef>
                <a:spcPts val="0"/>
              </a:spcBef>
              <a:spcAft>
                <a:spcPts val="0"/>
              </a:spcAft>
            </a:pP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2</a:t>
            </a:r>
          </a:p>
          <a:p>
            <a:pPr algn="ctr" fontAlgn="auto">
              <a:spcBef>
                <a:spcPts val="0"/>
              </a:spcBef>
              <a:spcAft>
                <a:spcPts val="0"/>
              </a:spcAft>
            </a:pPr>
            <a:r>
              <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2.4 DISEÑO DE ELEMENTOS EN COMPRESIÓN</a:t>
            </a:r>
          </a:p>
        </p:txBody>
      </p:sp>
      <p:pic>
        <p:nvPicPr>
          <p:cNvPr id="2" name="Imagen 1"/>
          <p:cNvPicPr>
            <a:picLocks noChangeAspect="1"/>
          </p:cNvPicPr>
          <p:nvPr/>
        </p:nvPicPr>
        <p:blipFill>
          <a:blip r:embed="rId2"/>
          <a:stretch>
            <a:fillRect/>
          </a:stretch>
        </p:blipFill>
        <p:spPr>
          <a:xfrm>
            <a:off x="1962945" y="1979541"/>
            <a:ext cx="6515100" cy="4391025"/>
          </a:xfrm>
          <a:prstGeom prst="rect">
            <a:avLst/>
          </a:prstGeom>
        </p:spPr>
      </p:pic>
      <p:sp>
        <p:nvSpPr>
          <p:cNvPr id="4" name="Marcador de pie de página 3">
            <a:extLst>
              <a:ext uri="{FF2B5EF4-FFF2-40B4-BE49-F238E27FC236}">
                <a16:creationId xmlns:a16="http://schemas.microsoft.com/office/drawing/2014/main" id="{9B0A502F-BE90-4A48-BEDE-C7EBAFD5AA2E}"/>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6" name="Marcador de número de diapositiva 5">
            <a:extLst>
              <a:ext uri="{FF2B5EF4-FFF2-40B4-BE49-F238E27FC236}">
                <a16:creationId xmlns:a16="http://schemas.microsoft.com/office/drawing/2014/main" id="{A51ACAF0-CAC0-42B7-987F-967EF4F4F1A4}"/>
              </a:ext>
            </a:extLst>
          </p:cNvPr>
          <p:cNvSpPr>
            <a:spLocks noGrp="1"/>
          </p:cNvSpPr>
          <p:nvPr>
            <p:ph type="sldNum" sz="quarter" idx="12"/>
          </p:nvPr>
        </p:nvSpPr>
        <p:spPr/>
        <p:txBody>
          <a:bodyPr/>
          <a:lstStyle/>
          <a:p>
            <a:fld id="{A20D5B2E-A39C-4A67-9A03-2664C49F1C64}" type="slidenum">
              <a:rPr lang="es-MX" smtClean="0"/>
              <a:pPr/>
              <a:t>134</a:t>
            </a:fld>
            <a:r>
              <a:rPr lang="es-MX"/>
              <a:t>/150</a:t>
            </a:r>
            <a:endParaRPr lang="es-MX" dirty="0"/>
          </a:p>
        </p:txBody>
      </p:sp>
    </p:spTree>
    <p:extLst>
      <p:ext uri="{BB962C8B-B14F-4D97-AF65-F5344CB8AC3E}">
        <p14:creationId xmlns:p14="http://schemas.microsoft.com/office/powerpoint/2010/main" val="162099465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DISEÑO DE COLUMNAS DE ACUERDO CON AISC 2010 </a:t>
            </a:r>
          </a:p>
        </p:txBody>
      </p:sp>
      <p:sp>
        <p:nvSpPr>
          <p:cNvPr id="11" name="6 CuadroTexto"/>
          <p:cNvSpPr txBox="1"/>
          <p:nvPr/>
        </p:nvSpPr>
        <p:spPr>
          <a:xfrm>
            <a:off x="1728109" y="293892"/>
            <a:ext cx="6984775" cy="707886"/>
          </a:xfrm>
          <a:prstGeom prst="rect">
            <a:avLst/>
          </a:prstGeom>
          <a:noFill/>
        </p:spPr>
        <p:txBody>
          <a:bodyPr wrap="square" rtlCol="0">
            <a:spAutoFit/>
          </a:bodyPr>
          <a:lstStyle/>
          <a:p>
            <a:pPr algn="ctr" fontAlgn="auto">
              <a:spcBef>
                <a:spcPts val="0"/>
              </a:spcBef>
              <a:spcAft>
                <a:spcPts val="0"/>
              </a:spcAft>
            </a:pP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2</a:t>
            </a:r>
          </a:p>
          <a:p>
            <a:pPr algn="ctr" fontAlgn="auto">
              <a:spcBef>
                <a:spcPts val="0"/>
              </a:spcBef>
              <a:spcAft>
                <a:spcPts val="0"/>
              </a:spcAft>
            </a:pPr>
            <a:r>
              <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2.4 DISEÑO DE ELEMENTOS EN COMPRESIÓN</a:t>
            </a:r>
          </a:p>
        </p:txBody>
      </p:sp>
      <mc:AlternateContent xmlns:mc="http://schemas.openxmlformats.org/markup-compatibility/2006" xmlns:a14="http://schemas.microsoft.com/office/drawing/2010/main">
        <mc:Choice Requires="a14">
          <p:sp>
            <p:nvSpPr>
              <p:cNvPr id="6" name="Rectángulo 5"/>
              <p:cNvSpPr/>
              <p:nvPr/>
            </p:nvSpPr>
            <p:spPr>
              <a:xfrm>
                <a:off x="474561" y="1962706"/>
                <a:ext cx="9354447" cy="1754326"/>
              </a:xfrm>
              <a:prstGeom prst="rect">
                <a:avLst/>
              </a:prstGeom>
            </p:spPr>
            <p:txBody>
              <a:bodyPr wrap="square">
                <a:spAutoFit/>
              </a:bodyPr>
              <a:lstStyle/>
              <a:p>
                <a:pPr algn="just"/>
                <a:r>
                  <a:rPr lang="es-MX" b="1" dirty="0">
                    <a:latin typeface="+mn-lt"/>
                  </a:rPr>
                  <a:t>La especificación AISC proporciona una ecuación (la de Euler) para columnas largas con pandeo elástico y una ecuación parabólica empírica para las columnas cortas e intermedias. Con estas ecuaciones se determina un esfuerzo de pandeo a flexión, </a:t>
                </a:r>
                <a14:m>
                  <m:oMath xmlns:m="http://schemas.openxmlformats.org/officeDocument/2006/math">
                    <m:sSub>
                      <m:sSubPr>
                        <m:ctrlPr>
                          <a:rPr lang="es-MX" b="1" i="1" smtClean="0">
                            <a:solidFill>
                              <a:srgbClr val="FF0000"/>
                            </a:solidFill>
                            <a:latin typeface="Cambria Math" panose="02040503050406030204" pitchFamily="18" charset="0"/>
                          </a:rPr>
                        </m:ctrlPr>
                      </m:sSubPr>
                      <m:e>
                        <m:r>
                          <a:rPr lang="es-MX" b="1" i="1" smtClean="0">
                            <a:solidFill>
                              <a:srgbClr val="FF0000"/>
                            </a:solidFill>
                            <a:latin typeface="Cambria Math" panose="02040503050406030204" pitchFamily="18" charset="0"/>
                          </a:rPr>
                          <m:t>𝑭</m:t>
                        </m:r>
                      </m:e>
                      <m:sub>
                        <m:r>
                          <a:rPr lang="es-MX" b="1" i="1" smtClean="0">
                            <a:solidFill>
                              <a:srgbClr val="FF0000"/>
                            </a:solidFill>
                            <a:latin typeface="Cambria Math" panose="02040503050406030204" pitchFamily="18" charset="0"/>
                          </a:rPr>
                          <m:t>𝒄𝒓</m:t>
                        </m:r>
                      </m:sub>
                    </m:sSub>
                  </m:oMath>
                </a14:m>
                <a:r>
                  <a:rPr lang="es-MX" b="1" dirty="0">
                    <a:latin typeface="+mn-lt"/>
                  </a:rPr>
                  <a:t>, para un miembro a compresión. Una vez calculado este esfuerzo para un miembro particular, se multiplica por el área de la sección transversal para obtener su resistencia nominal </a:t>
                </a:r>
                <a14:m>
                  <m:oMath xmlns:m="http://schemas.openxmlformats.org/officeDocument/2006/math">
                    <m:sSub>
                      <m:sSubPr>
                        <m:ctrlPr>
                          <a:rPr lang="es-MX" b="1" i="1" smtClean="0">
                            <a:solidFill>
                              <a:srgbClr val="FF0000"/>
                            </a:solidFill>
                            <a:latin typeface="Cambria Math" panose="02040503050406030204" pitchFamily="18" charset="0"/>
                          </a:rPr>
                        </m:ctrlPr>
                      </m:sSubPr>
                      <m:e>
                        <m:r>
                          <a:rPr lang="es-MX" b="1" i="1" smtClean="0">
                            <a:solidFill>
                              <a:srgbClr val="FF0000"/>
                            </a:solidFill>
                            <a:latin typeface="Cambria Math" panose="02040503050406030204" pitchFamily="18" charset="0"/>
                          </a:rPr>
                          <m:t>𝑷</m:t>
                        </m:r>
                      </m:e>
                      <m:sub>
                        <m:r>
                          <a:rPr lang="es-MX" b="1" i="1" smtClean="0">
                            <a:solidFill>
                              <a:srgbClr val="FF0000"/>
                            </a:solidFill>
                            <a:latin typeface="Cambria Math" panose="02040503050406030204" pitchFamily="18" charset="0"/>
                          </a:rPr>
                          <m:t>𝒏</m:t>
                        </m:r>
                      </m:sub>
                    </m:sSub>
                  </m:oMath>
                </a14:m>
                <a:r>
                  <a:rPr lang="es-MX" b="1" dirty="0">
                    <a:latin typeface="+mn-lt"/>
                  </a:rPr>
                  <a:t>. La resistencia de diseño LRFD y la resistencia permisible ASD de una columna pueden determinarse como sigue:</a:t>
                </a:r>
              </a:p>
            </p:txBody>
          </p:sp>
        </mc:Choice>
        <mc:Fallback xmlns="">
          <p:sp>
            <p:nvSpPr>
              <p:cNvPr id="6" name="Rectángulo 5"/>
              <p:cNvSpPr>
                <a:spLocks noRot="1" noChangeAspect="1" noMove="1" noResize="1" noEditPoints="1" noAdjustHandles="1" noChangeArrowheads="1" noChangeShapeType="1" noTextEdit="1"/>
              </p:cNvSpPr>
              <p:nvPr/>
            </p:nvSpPr>
            <p:spPr>
              <a:xfrm>
                <a:off x="474561" y="1962706"/>
                <a:ext cx="9354447" cy="1754326"/>
              </a:xfrm>
              <a:prstGeom prst="rect">
                <a:avLst/>
              </a:prstGeom>
              <a:blipFill rotWithShape="1">
                <a:blip r:embed="rId6"/>
                <a:stretch>
                  <a:fillRect l="-587" t="-1736" r="-522" b="-4514"/>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7" name="CuadroTexto 6"/>
              <p:cNvSpPr txBox="1"/>
              <p:nvPr/>
            </p:nvSpPr>
            <p:spPr>
              <a:xfrm>
                <a:off x="4436204" y="3926476"/>
                <a:ext cx="1431161" cy="336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sz="2000" b="1" i="1" smtClean="0">
                              <a:latin typeface="Cambria Math" panose="02040503050406030204" pitchFamily="18" charset="0"/>
                            </a:rPr>
                          </m:ctrlPr>
                        </m:sSubPr>
                        <m:e>
                          <m:r>
                            <a:rPr lang="es-MX" sz="2000" b="1" i="1" smtClean="0">
                              <a:latin typeface="Cambria Math" panose="02040503050406030204" pitchFamily="18" charset="0"/>
                            </a:rPr>
                            <m:t>𝑷</m:t>
                          </m:r>
                        </m:e>
                        <m:sub>
                          <m:r>
                            <a:rPr lang="es-MX" sz="2000" b="1" i="1" smtClean="0">
                              <a:latin typeface="Cambria Math" panose="02040503050406030204" pitchFamily="18" charset="0"/>
                            </a:rPr>
                            <m:t>𝒏</m:t>
                          </m:r>
                        </m:sub>
                      </m:sSub>
                      <m:r>
                        <a:rPr lang="es-MX" sz="2000" b="1" i="1" smtClean="0">
                          <a:latin typeface="Cambria Math" panose="02040503050406030204" pitchFamily="18" charset="0"/>
                        </a:rPr>
                        <m:t>=</m:t>
                      </m:r>
                      <m:sSub>
                        <m:sSubPr>
                          <m:ctrlPr>
                            <a:rPr lang="es-MX" sz="2000" b="1" i="1" smtClean="0">
                              <a:latin typeface="Cambria Math" panose="02040503050406030204" pitchFamily="18" charset="0"/>
                            </a:rPr>
                          </m:ctrlPr>
                        </m:sSubPr>
                        <m:e>
                          <m:r>
                            <a:rPr lang="es-MX" sz="2000" b="1" i="1" smtClean="0">
                              <a:latin typeface="Cambria Math" panose="02040503050406030204" pitchFamily="18" charset="0"/>
                            </a:rPr>
                            <m:t>𝑭</m:t>
                          </m:r>
                        </m:e>
                        <m:sub>
                          <m:r>
                            <a:rPr lang="es-MX" sz="2000" b="1" i="1" smtClean="0">
                              <a:latin typeface="Cambria Math" panose="02040503050406030204" pitchFamily="18" charset="0"/>
                            </a:rPr>
                            <m:t>𝒄𝒓</m:t>
                          </m:r>
                        </m:sub>
                      </m:sSub>
                      <m:sSub>
                        <m:sSubPr>
                          <m:ctrlPr>
                            <a:rPr lang="es-MX" sz="2000" b="1" i="1" smtClean="0">
                              <a:latin typeface="Cambria Math" panose="02040503050406030204" pitchFamily="18" charset="0"/>
                            </a:rPr>
                          </m:ctrlPr>
                        </m:sSubPr>
                        <m:e>
                          <m:r>
                            <a:rPr lang="es-MX" sz="2000" b="1" i="1" smtClean="0">
                              <a:latin typeface="Cambria Math" panose="02040503050406030204" pitchFamily="18" charset="0"/>
                            </a:rPr>
                            <m:t>𝑨</m:t>
                          </m:r>
                        </m:e>
                        <m:sub>
                          <m:r>
                            <a:rPr lang="es-MX" sz="2000" b="1" i="1" smtClean="0">
                              <a:latin typeface="Cambria Math" panose="02040503050406030204" pitchFamily="18" charset="0"/>
                            </a:rPr>
                            <m:t>𝒈</m:t>
                          </m:r>
                        </m:sub>
                      </m:sSub>
                    </m:oMath>
                  </m:oMathPara>
                </a14:m>
                <a:endParaRPr lang="es-MX" sz="2000" b="1" dirty="0"/>
              </a:p>
            </p:txBody>
          </p:sp>
        </mc:Choice>
        <mc:Fallback xmlns="">
          <p:sp>
            <p:nvSpPr>
              <p:cNvPr id="7" name="CuadroTexto 6"/>
              <p:cNvSpPr txBox="1">
                <a:spLocks noRot="1" noChangeAspect="1" noMove="1" noResize="1" noEditPoints="1" noAdjustHandles="1" noChangeArrowheads="1" noChangeShapeType="1" noTextEdit="1"/>
              </p:cNvSpPr>
              <p:nvPr/>
            </p:nvSpPr>
            <p:spPr>
              <a:xfrm>
                <a:off x="4436204" y="3926476"/>
                <a:ext cx="1431161" cy="336887"/>
              </a:xfrm>
              <a:prstGeom prst="rect">
                <a:avLst/>
              </a:prstGeom>
              <a:blipFill rotWithShape="1">
                <a:blip r:embed="rId7"/>
                <a:stretch>
                  <a:fillRect l="-2137" r="-427" b="-23636"/>
                </a:stretch>
              </a:blipFill>
            </p:spPr>
            <p:txBody>
              <a:bodyPr/>
              <a:lstStyle/>
              <a:p>
                <a:r>
                  <a:rPr lang="es-MX">
                    <a:noFill/>
                  </a:rPr>
                  <a:t> </a:t>
                </a:r>
              </a:p>
            </p:txBody>
          </p:sp>
        </mc:Fallback>
      </mc:AlternateContent>
      <p:sp>
        <p:nvSpPr>
          <p:cNvPr id="8" name="CuadroTexto 7"/>
          <p:cNvSpPr txBox="1"/>
          <p:nvPr/>
        </p:nvSpPr>
        <p:spPr>
          <a:xfrm>
            <a:off x="6084590" y="3926477"/>
            <a:ext cx="3024336" cy="369332"/>
          </a:xfrm>
          <a:prstGeom prst="rect">
            <a:avLst/>
          </a:prstGeom>
          <a:noFill/>
        </p:spPr>
        <p:txBody>
          <a:bodyPr wrap="square" rtlCol="0">
            <a:spAutoFit/>
          </a:bodyPr>
          <a:lstStyle/>
          <a:p>
            <a:r>
              <a:rPr lang="es-MX" b="1" dirty="0">
                <a:solidFill>
                  <a:schemeClr val="accent1">
                    <a:lumMod val="75000"/>
                  </a:schemeClr>
                </a:solidFill>
                <a:latin typeface="+mn-lt"/>
              </a:rPr>
              <a:t>Ecuación E3-1 AISC</a:t>
            </a:r>
          </a:p>
        </p:txBody>
      </p:sp>
      <mc:AlternateContent xmlns:mc="http://schemas.openxmlformats.org/markup-compatibility/2006" xmlns:a14="http://schemas.microsoft.com/office/drawing/2010/main">
        <mc:Choice Requires="a14">
          <p:sp>
            <p:nvSpPr>
              <p:cNvPr id="13" name="CuadroTexto 12"/>
              <p:cNvSpPr txBox="1"/>
              <p:nvPr/>
            </p:nvSpPr>
            <p:spPr>
              <a:xfrm>
                <a:off x="474562" y="4447504"/>
                <a:ext cx="9354446" cy="336887"/>
              </a:xfrm>
              <a:prstGeom prst="rect">
                <a:avLst/>
              </a:prstGeom>
              <a:noFill/>
            </p:spPr>
            <p:txBody>
              <a:bodyPr wrap="square" lIns="0" tIns="0" rIns="0" bIns="0" rtlCol="0">
                <a:spAutoFit/>
              </a:bodyPr>
              <a:lstStyle/>
              <a:p>
                <a:pPr algn="ctr"/>
                <a14:m>
                  <m:oMath xmlns:m="http://schemas.openxmlformats.org/officeDocument/2006/math">
                    <m:sSub>
                      <m:sSubPr>
                        <m:ctrlPr>
                          <a:rPr lang="es-MX" sz="2000" b="1" i="1" smtClean="0">
                            <a:latin typeface="Cambria Math" panose="02040503050406030204" pitchFamily="18" charset="0"/>
                          </a:rPr>
                        </m:ctrlPr>
                      </m:sSubPr>
                      <m:e>
                        <m:r>
                          <a:rPr lang="es-MX" sz="2000" b="1" i="1" smtClean="0">
                            <a:latin typeface="Cambria Math" panose="02040503050406030204" pitchFamily="18" charset="0"/>
                            <a:ea typeface="Cambria Math" panose="02040503050406030204" pitchFamily="18" charset="0"/>
                          </a:rPr>
                          <m:t>𝝓</m:t>
                        </m:r>
                      </m:e>
                      <m:sub>
                        <m:r>
                          <a:rPr lang="es-MX" sz="2000" b="1" i="1" smtClean="0">
                            <a:latin typeface="Cambria Math" panose="02040503050406030204" pitchFamily="18" charset="0"/>
                          </a:rPr>
                          <m:t>𝒄</m:t>
                        </m:r>
                      </m:sub>
                    </m:sSub>
                    <m:sSub>
                      <m:sSubPr>
                        <m:ctrlPr>
                          <a:rPr lang="es-MX" sz="2000" b="1" i="1" smtClean="0">
                            <a:latin typeface="Cambria Math" panose="02040503050406030204" pitchFamily="18" charset="0"/>
                          </a:rPr>
                        </m:ctrlPr>
                      </m:sSubPr>
                      <m:e>
                        <m:r>
                          <a:rPr lang="es-MX" sz="2000" b="1" i="1" smtClean="0">
                            <a:latin typeface="Cambria Math" panose="02040503050406030204" pitchFamily="18" charset="0"/>
                          </a:rPr>
                          <m:t>𝑷</m:t>
                        </m:r>
                      </m:e>
                      <m:sub>
                        <m:r>
                          <a:rPr lang="es-MX" sz="2000" b="1" i="1" smtClean="0">
                            <a:latin typeface="Cambria Math" panose="02040503050406030204" pitchFamily="18" charset="0"/>
                          </a:rPr>
                          <m:t>𝒏</m:t>
                        </m:r>
                      </m:sub>
                    </m:sSub>
                    <m:r>
                      <a:rPr lang="es-MX" sz="2000" b="1" i="1" smtClean="0">
                        <a:latin typeface="Cambria Math" panose="02040503050406030204" pitchFamily="18" charset="0"/>
                      </a:rPr>
                      <m:t>=</m:t>
                    </m:r>
                    <m:sSub>
                      <m:sSubPr>
                        <m:ctrlPr>
                          <a:rPr lang="es-MX" sz="2000" b="1" i="1">
                            <a:latin typeface="Cambria Math" panose="02040503050406030204" pitchFamily="18" charset="0"/>
                          </a:rPr>
                        </m:ctrlPr>
                      </m:sSubPr>
                      <m:e>
                        <m:r>
                          <a:rPr lang="es-MX" sz="2000" b="1" i="1">
                            <a:latin typeface="Cambria Math" panose="02040503050406030204" pitchFamily="18" charset="0"/>
                            <a:ea typeface="Cambria Math" panose="02040503050406030204" pitchFamily="18" charset="0"/>
                          </a:rPr>
                          <m:t>𝝓</m:t>
                        </m:r>
                      </m:e>
                      <m:sub>
                        <m:r>
                          <a:rPr lang="es-MX" sz="2000" b="1" i="1">
                            <a:latin typeface="Cambria Math" panose="02040503050406030204" pitchFamily="18" charset="0"/>
                          </a:rPr>
                          <m:t>𝒄</m:t>
                        </m:r>
                      </m:sub>
                    </m:sSub>
                    <m:sSub>
                      <m:sSubPr>
                        <m:ctrlPr>
                          <a:rPr lang="es-MX" sz="2000" b="1" i="1" smtClean="0">
                            <a:latin typeface="Cambria Math" panose="02040503050406030204" pitchFamily="18" charset="0"/>
                          </a:rPr>
                        </m:ctrlPr>
                      </m:sSubPr>
                      <m:e>
                        <m:r>
                          <a:rPr lang="es-MX" sz="2000" b="1" i="1" smtClean="0">
                            <a:latin typeface="Cambria Math" panose="02040503050406030204" pitchFamily="18" charset="0"/>
                          </a:rPr>
                          <m:t>𝑭</m:t>
                        </m:r>
                      </m:e>
                      <m:sub>
                        <m:r>
                          <a:rPr lang="es-MX" sz="2000" b="1" i="1" smtClean="0">
                            <a:latin typeface="Cambria Math" panose="02040503050406030204" pitchFamily="18" charset="0"/>
                          </a:rPr>
                          <m:t>𝒄𝒓</m:t>
                        </m:r>
                      </m:sub>
                    </m:sSub>
                    <m:sSub>
                      <m:sSubPr>
                        <m:ctrlPr>
                          <a:rPr lang="es-MX" sz="2000" b="1" i="1" smtClean="0">
                            <a:latin typeface="Cambria Math" panose="02040503050406030204" pitchFamily="18" charset="0"/>
                          </a:rPr>
                        </m:ctrlPr>
                      </m:sSubPr>
                      <m:e>
                        <m:r>
                          <a:rPr lang="es-MX" sz="2000" b="1" i="1" smtClean="0">
                            <a:latin typeface="Cambria Math" panose="02040503050406030204" pitchFamily="18" charset="0"/>
                          </a:rPr>
                          <m:t>𝑨</m:t>
                        </m:r>
                      </m:e>
                      <m:sub>
                        <m:r>
                          <a:rPr lang="es-MX" sz="2000" b="1" i="1" smtClean="0">
                            <a:latin typeface="Cambria Math" panose="02040503050406030204" pitchFamily="18" charset="0"/>
                          </a:rPr>
                          <m:t>𝒈</m:t>
                        </m:r>
                      </m:sub>
                    </m:sSub>
                  </m:oMath>
                </a14:m>
                <a:r>
                  <a:rPr lang="es-MX" sz="2000" b="1" dirty="0">
                    <a:latin typeface="+mn-lt"/>
                  </a:rPr>
                  <a:t>= resistencia la compresión LRFD (</a:t>
                </a:r>
                <a14:m>
                  <m:oMath xmlns:m="http://schemas.openxmlformats.org/officeDocument/2006/math">
                    <m:sSub>
                      <m:sSubPr>
                        <m:ctrlPr>
                          <a:rPr lang="es-MX" sz="2000" b="1" i="1">
                            <a:latin typeface="Cambria Math" panose="02040503050406030204" pitchFamily="18" charset="0"/>
                          </a:rPr>
                        </m:ctrlPr>
                      </m:sSubPr>
                      <m:e>
                        <m:r>
                          <a:rPr lang="es-MX" sz="2000" b="1" i="1">
                            <a:latin typeface="Cambria Math" panose="02040503050406030204" pitchFamily="18" charset="0"/>
                            <a:ea typeface="Cambria Math" panose="02040503050406030204" pitchFamily="18" charset="0"/>
                          </a:rPr>
                          <m:t>𝝓</m:t>
                        </m:r>
                      </m:e>
                      <m:sub>
                        <m:r>
                          <a:rPr lang="es-MX" sz="2000" b="1" i="1">
                            <a:latin typeface="Cambria Math" panose="02040503050406030204" pitchFamily="18" charset="0"/>
                          </a:rPr>
                          <m:t>𝒄</m:t>
                        </m:r>
                      </m:sub>
                    </m:sSub>
                    <m:r>
                      <a:rPr lang="es-MX" sz="2000" b="1" i="1" smtClean="0">
                        <a:latin typeface="Cambria Math" panose="02040503050406030204" pitchFamily="18" charset="0"/>
                      </a:rPr>
                      <m:t>=</m:t>
                    </m:r>
                    <m:r>
                      <a:rPr lang="es-MX" sz="2000" b="1" i="1" smtClean="0">
                        <a:latin typeface="Cambria Math" panose="02040503050406030204" pitchFamily="18" charset="0"/>
                      </a:rPr>
                      <m:t>𝟎</m:t>
                    </m:r>
                    <m:r>
                      <a:rPr lang="es-MX" sz="2000" b="1" i="1" smtClean="0">
                        <a:latin typeface="Cambria Math" panose="02040503050406030204" pitchFamily="18" charset="0"/>
                      </a:rPr>
                      <m:t>.</m:t>
                    </m:r>
                    <m:r>
                      <a:rPr lang="es-MX" sz="2000" b="1" i="1" smtClean="0">
                        <a:latin typeface="Cambria Math" panose="02040503050406030204" pitchFamily="18" charset="0"/>
                      </a:rPr>
                      <m:t>𝟗</m:t>
                    </m:r>
                  </m:oMath>
                </a14:m>
                <a:r>
                  <a:rPr lang="es-MX" sz="2000" b="1" dirty="0">
                    <a:latin typeface="+mn-lt"/>
                  </a:rPr>
                  <a:t>)</a:t>
                </a:r>
              </a:p>
            </p:txBody>
          </p:sp>
        </mc:Choice>
        <mc:Fallback xmlns="">
          <p:sp>
            <p:nvSpPr>
              <p:cNvPr id="13" name="CuadroTexto 12"/>
              <p:cNvSpPr txBox="1">
                <a:spLocks noRot="1" noChangeAspect="1" noMove="1" noResize="1" noEditPoints="1" noAdjustHandles="1" noChangeArrowheads="1" noChangeShapeType="1" noTextEdit="1"/>
              </p:cNvSpPr>
              <p:nvPr/>
            </p:nvSpPr>
            <p:spPr>
              <a:xfrm>
                <a:off x="474562" y="4447504"/>
                <a:ext cx="9354446" cy="336887"/>
              </a:xfrm>
              <a:prstGeom prst="rect">
                <a:avLst/>
              </a:prstGeom>
              <a:blipFill rotWithShape="1">
                <a:blip r:embed="rId8"/>
                <a:stretch>
                  <a:fillRect t="-21818" b="-38182"/>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9" name="CuadroTexto 8"/>
              <p:cNvSpPr txBox="1"/>
              <p:nvPr/>
            </p:nvSpPr>
            <p:spPr>
              <a:xfrm>
                <a:off x="474562" y="5015684"/>
                <a:ext cx="9354446" cy="501548"/>
              </a:xfrm>
              <a:prstGeom prst="rect">
                <a:avLst/>
              </a:prstGeom>
              <a:noFill/>
            </p:spPr>
            <p:txBody>
              <a:bodyPr wrap="square" lIns="0" tIns="0" rIns="0" bIns="0" rtlCol="0">
                <a:spAutoFit/>
              </a:bodyPr>
              <a:lstStyle/>
              <a:p>
                <a:pPr algn="ctr"/>
                <a14:m>
                  <m:oMath xmlns:m="http://schemas.openxmlformats.org/officeDocument/2006/math">
                    <m:f>
                      <m:fPr>
                        <m:ctrlPr>
                          <a:rPr lang="es-MX" sz="2000" b="1" i="1" smtClean="0">
                            <a:latin typeface="Cambria Math" panose="02040503050406030204" pitchFamily="18" charset="0"/>
                          </a:rPr>
                        </m:ctrlPr>
                      </m:fPr>
                      <m:num>
                        <m:sSub>
                          <m:sSubPr>
                            <m:ctrlPr>
                              <a:rPr lang="es-MX" sz="2000" b="1" i="1">
                                <a:latin typeface="Cambria Math" panose="02040503050406030204" pitchFamily="18" charset="0"/>
                              </a:rPr>
                            </m:ctrlPr>
                          </m:sSubPr>
                          <m:e>
                            <m:r>
                              <a:rPr lang="es-MX" sz="2000" b="1" i="1">
                                <a:latin typeface="Cambria Math" panose="02040503050406030204" pitchFamily="18" charset="0"/>
                              </a:rPr>
                              <m:t>𝑷</m:t>
                            </m:r>
                          </m:e>
                          <m:sub>
                            <m:r>
                              <a:rPr lang="es-MX" sz="2000" b="1" i="1">
                                <a:latin typeface="Cambria Math" panose="02040503050406030204" pitchFamily="18" charset="0"/>
                              </a:rPr>
                              <m:t>𝒏</m:t>
                            </m:r>
                          </m:sub>
                        </m:sSub>
                      </m:num>
                      <m:den>
                        <m:sSub>
                          <m:sSubPr>
                            <m:ctrlPr>
                              <a:rPr lang="es-MX" sz="2000" b="1" i="1">
                                <a:latin typeface="Cambria Math" panose="02040503050406030204" pitchFamily="18" charset="0"/>
                              </a:rPr>
                            </m:ctrlPr>
                          </m:sSubPr>
                          <m:e>
                            <m:r>
                              <a:rPr lang="el-GR" sz="2000" b="1" i="1" smtClean="0">
                                <a:latin typeface="Cambria Math" panose="02040503050406030204" pitchFamily="18" charset="0"/>
                                <a:ea typeface="Cambria Math" panose="02040503050406030204" pitchFamily="18" charset="0"/>
                              </a:rPr>
                              <m:t>𝜴</m:t>
                            </m:r>
                          </m:e>
                          <m:sub>
                            <m:r>
                              <a:rPr lang="es-MX" sz="2000" b="1" i="1" smtClean="0">
                                <a:latin typeface="Cambria Math" panose="02040503050406030204" pitchFamily="18" charset="0"/>
                              </a:rPr>
                              <m:t>𝒄</m:t>
                            </m:r>
                          </m:sub>
                        </m:sSub>
                      </m:den>
                    </m:f>
                    <m:r>
                      <a:rPr lang="es-MX" sz="2000" b="1" i="1" smtClean="0">
                        <a:latin typeface="Cambria Math" panose="02040503050406030204" pitchFamily="18" charset="0"/>
                      </a:rPr>
                      <m:t>=</m:t>
                    </m:r>
                    <m:f>
                      <m:fPr>
                        <m:ctrlPr>
                          <a:rPr lang="es-MX" sz="2000" b="1" i="1" smtClean="0">
                            <a:latin typeface="Cambria Math" panose="02040503050406030204" pitchFamily="18" charset="0"/>
                          </a:rPr>
                        </m:ctrlPr>
                      </m:fPr>
                      <m:num>
                        <m:sSub>
                          <m:sSubPr>
                            <m:ctrlPr>
                              <a:rPr lang="es-MX" sz="2000" b="1" i="1">
                                <a:latin typeface="Cambria Math" panose="02040503050406030204" pitchFamily="18" charset="0"/>
                              </a:rPr>
                            </m:ctrlPr>
                          </m:sSubPr>
                          <m:e>
                            <m:r>
                              <a:rPr lang="es-MX" sz="2000" b="1" i="1">
                                <a:latin typeface="Cambria Math" panose="02040503050406030204" pitchFamily="18" charset="0"/>
                              </a:rPr>
                              <m:t>𝑭</m:t>
                            </m:r>
                          </m:e>
                          <m:sub>
                            <m:r>
                              <a:rPr lang="es-MX" sz="2000" b="1" i="1">
                                <a:latin typeface="Cambria Math" panose="02040503050406030204" pitchFamily="18" charset="0"/>
                              </a:rPr>
                              <m:t>𝒄𝒓</m:t>
                            </m:r>
                          </m:sub>
                        </m:sSub>
                        <m:sSub>
                          <m:sSubPr>
                            <m:ctrlPr>
                              <a:rPr lang="es-MX" sz="2000" b="1" i="1">
                                <a:latin typeface="Cambria Math" panose="02040503050406030204" pitchFamily="18" charset="0"/>
                              </a:rPr>
                            </m:ctrlPr>
                          </m:sSubPr>
                          <m:e>
                            <m:r>
                              <a:rPr lang="es-MX" sz="2000" b="1" i="1">
                                <a:latin typeface="Cambria Math" panose="02040503050406030204" pitchFamily="18" charset="0"/>
                              </a:rPr>
                              <m:t>𝑨</m:t>
                            </m:r>
                          </m:e>
                          <m:sub>
                            <m:r>
                              <a:rPr lang="es-MX" sz="2000" b="1" i="1">
                                <a:latin typeface="Cambria Math" panose="02040503050406030204" pitchFamily="18" charset="0"/>
                              </a:rPr>
                              <m:t>𝒈</m:t>
                            </m:r>
                          </m:sub>
                        </m:sSub>
                      </m:num>
                      <m:den>
                        <m:sSub>
                          <m:sSubPr>
                            <m:ctrlPr>
                              <a:rPr lang="es-MX" sz="2000" b="1" i="1">
                                <a:latin typeface="Cambria Math" panose="02040503050406030204" pitchFamily="18" charset="0"/>
                              </a:rPr>
                            </m:ctrlPr>
                          </m:sSubPr>
                          <m:e>
                            <m:r>
                              <a:rPr lang="el-GR" sz="2000" b="1" i="1">
                                <a:latin typeface="Cambria Math" panose="02040503050406030204" pitchFamily="18" charset="0"/>
                                <a:ea typeface="Cambria Math" panose="02040503050406030204" pitchFamily="18" charset="0"/>
                              </a:rPr>
                              <m:t>𝜴</m:t>
                            </m:r>
                          </m:e>
                          <m:sub>
                            <m:r>
                              <a:rPr lang="es-MX" sz="2000" b="1" i="1">
                                <a:latin typeface="Cambria Math" panose="02040503050406030204" pitchFamily="18" charset="0"/>
                              </a:rPr>
                              <m:t>𝒄</m:t>
                            </m:r>
                          </m:sub>
                        </m:sSub>
                      </m:den>
                    </m:f>
                  </m:oMath>
                </a14:m>
                <a:r>
                  <a:rPr lang="es-MX" sz="2000" b="1" dirty="0">
                    <a:latin typeface="+mn-lt"/>
                  </a:rPr>
                  <a:t>= resistencia a la compresión permisible ASD (</a:t>
                </a:r>
                <a14:m>
                  <m:oMath xmlns:m="http://schemas.openxmlformats.org/officeDocument/2006/math">
                    <m:sSub>
                      <m:sSubPr>
                        <m:ctrlPr>
                          <a:rPr lang="es-MX" sz="2000" b="1" i="1">
                            <a:latin typeface="Cambria Math" panose="02040503050406030204" pitchFamily="18" charset="0"/>
                          </a:rPr>
                        </m:ctrlPr>
                      </m:sSubPr>
                      <m:e>
                        <m:r>
                          <a:rPr lang="el-GR" sz="2000" b="1" i="1">
                            <a:latin typeface="Cambria Math" panose="02040503050406030204" pitchFamily="18" charset="0"/>
                            <a:ea typeface="Cambria Math" panose="02040503050406030204" pitchFamily="18" charset="0"/>
                          </a:rPr>
                          <m:t>𝜴</m:t>
                        </m:r>
                      </m:e>
                      <m:sub>
                        <m:r>
                          <a:rPr lang="es-MX" sz="2000" b="1" i="1">
                            <a:latin typeface="Cambria Math" panose="02040503050406030204" pitchFamily="18" charset="0"/>
                          </a:rPr>
                          <m:t>𝒄</m:t>
                        </m:r>
                      </m:sub>
                    </m:sSub>
                    <m:r>
                      <a:rPr lang="es-MX" sz="2000" b="1" i="1" smtClean="0">
                        <a:latin typeface="Cambria Math" panose="02040503050406030204" pitchFamily="18" charset="0"/>
                      </a:rPr>
                      <m:t>=</m:t>
                    </m:r>
                    <m:r>
                      <a:rPr lang="es-MX" sz="2000" b="1" i="1" smtClean="0">
                        <a:latin typeface="Cambria Math" panose="02040503050406030204" pitchFamily="18" charset="0"/>
                      </a:rPr>
                      <m:t>𝟏</m:t>
                    </m:r>
                    <m:r>
                      <a:rPr lang="es-MX" sz="2000" b="1" i="1" smtClean="0">
                        <a:latin typeface="Cambria Math" panose="02040503050406030204" pitchFamily="18" charset="0"/>
                      </a:rPr>
                      <m:t>.</m:t>
                    </m:r>
                    <m:r>
                      <a:rPr lang="es-MX" sz="2000" b="1" i="1" smtClean="0">
                        <a:latin typeface="Cambria Math" panose="02040503050406030204" pitchFamily="18" charset="0"/>
                      </a:rPr>
                      <m:t>𝟔𝟕</m:t>
                    </m:r>
                  </m:oMath>
                </a14:m>
                <a:r>
                  <a:rPr lang="es-MX" sz="2000" b="1" dirty="0">
                    <a:latin typeface="+mn-lt"/>
                  </a:rPr>
                  <a:t>)</a:t>
                </a:r>
              </a:p>
            </p:txBody>
          </p:sp>
        </mc:Choice>
        <mc:Fallback xmlns="">
          <p:sp>
            <p:nvSpPr>
              <p:cNvPr id="9" name="CuadroTexto 8"/>
              <p:cNvSpPr txBox="1">
                <a:spLocks noRot="1" noChangeAspect="1" noMove="1" noResize="1" noEditPoints="1" noAdjustHandles="1" noChangeArrowheads="1" noChangeShapeType="1" noTextEdit="1"/>
              </p:cNvSpPr>
              <p:nvPr/>
            </p:nvSpPr>
            <p:spPr>
              <a:xfrm>
                <a:off x="474562" y="5015684"/>
                <a:ext cx="9354446" cy="501548"/>
              </a:xfrm>
              <a:prstGeom prst="rect">
                <a:avLst/>
              </a:prstGeom>
              <a:blipFill rotWithShape="1">
                <a:blip r:embed="rId9"/>
                <a:stretch>
                  <a:fillRect b="-9756"/>
                </a:stretch>
              </a:blipFill>
            </p:spPr>
            <p:txBody>
              <a:bodyPr/>
              <a:lstStyle/>
              <a:p>
                <a:r>
                  <a:rPr lang="es-MX">
                    <a:noFill/>
                  </a:rPr>
                  <a:t> </a:t>
                </a:r>
              </a:p>
            </p:txBody>
          </p:sp>
        </mc:Fallback>
      </mc:AlternateContent>
      <p:sp>
        <p:nvSpPr>
          <p:cNvPr id="3" name="Marcador de pie de página 2">
            <a:extLst>
              <a:ext uri="{FF2B5EF4-FFF2-40B4-BE49-F238E27FC236}">
                <a16:creationId xmlns:a16="http://schemas.microsoft.com/office/drawing/2014/main" id="{962D0389-117B-4D23-8445-6FAD20B985F6}"/>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9C2300A8-5D23-4143-9DC6-768CD6FCFA52}"/>
              </a:ext>
            </a:extLst>
          </p:cNvPr>
          <p:cNvSpPr>
            <a:spLocks noGrp="1"/>
          </p:cNvSpPr>
          <p:nvPr>
            <p:ph type="sldNum" sz="quarter" idx="12"/>
          </p:nvPr>
        </p:nvSpPr>
        <p:spPr/>
        <p:txBody>
          <a:bodyPr/>
          <a:lstStyle/>
          <a:p>
            <a:fld id="{A20D5B2E-A39C-4A67-9A03-2664C49F1C64}" type="slidenum">
              <a:rPr lang="es-MX" smtClean="0"/>
              <a:pPr/>
              <a:t>135</a:t>
            </a:fld>
            <a:r>
              <a:rPr lang="es-MX"/>
              <a:t>/150</a:t>
            </a:r>
            <a:endParaRPr lang="es-MX" dirty="0"/>
          </a:p>
        </p:txBody>
      </p:sp>
    </p:spTree>
    <p:extLst>
      <p:ext uri="{BB962C8B-B14F-4D97-AF65-F5344CB8AC3E}">
        <p14:creationId xmlns:p14="http://schemas.microsoft.com/office/powerpoint/2010/main" val="197270051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DISEÑO DE COLUMNAS DE ACUERDO CON AISC 2010 </a:t>
            </a:r>
          </a:p>
        </p:txBody>
      </p:sp>
      <p:sp>
        <p:nvSpPr>
          <p:cNvPr id="11" name="6 CuadroTexto"/>
          <p:cNvSpPr txBox="1"/>
          <p:nvPr/>
        </p:nvSpPr>
        <p:spPr>
          <a:xfrm>
            <a:off x="1728109" y="293892"/>
            <a:ext cx="6984775" cy="707886"/>
          </a:xfrm>
          <a:prstGeom prst="rect">
            <a:avLst/>
          </a:prstGeom>
          <a:noFill/>
        </p:spPr>
        <p:txBody>
          <a:bodyPr wrap="square" rtlCol="0">
            <a:spAutoFit/>
          </a:bodyPr>
          <a:lstStyle/>
          <a:p>
            <a:pPr algn="ctr" fontAlgn="auto">
              <a:spcBef>
                <a:spcPts val="0"/>
              </a:spcBef>
              <a:spcAft>
                <a:spcPts val="0"/>
              </a:spcAft>
            </a:pP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2</a:t>
            </a:r>
          </a:p>
          <a:p>
            <a:pPr algn="ctr" fontAlgn="auto">
              <a:spcBef>
                <a:spcPts val="0"/>
              </a:spcBef>
              <a:spcAft>
                <a:spcPts val="0"/>
              </a:spcAft>
            </a:pPr>
            <a:r>
              <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2.4 DISEÑO DE ELEMENTOS EN COMPRESIÓN</a:t>
            </a:r>
          </a:p>
        </p:txBody>
      </p:sp>
      <mc:AlternateContent xmlns:mc="http://schemas.openxmlformats.org/markup-compatibility/2006" xmlns:a14="http://schemas.microsoft.com/office/drawing/2010/main">
        <mc:Choice Requires="a14">
          <p:sp>
            <p:nvSpPr>
              <p:cNvPr id="2" name="Rectángulo 1"/>
              <p:cNvSpPr/>
              <p:nvPr/>
            </p:nvSpPr>
            <p:spPr>
              <a:xfrm>
                <a:off x="474561" y="1954600"/>
                <a:ext cx="9354447" cy="646331"/>
              </a:xfrm>
              <a:prstGeom prst="rect">
                <a:avLst/>
              </a:prstGeom>
            </p:spPr>
            <p:txBody>
              <a:bodyPr wrap="square">
                <a:spAutoFit/>
              </a:bodyPr>
              <a:lstStyle/>
              <a:p>
                <a:r>
                  <a:rPr lang="es-MX" b="1" dirty="0">
                    <a:latin typeface="+mn-lt"/>
                  </a:rPr>
                  <a:t>Las siguientes expresiones muestran cómo puede determinarse </a:t>
                </a:r>
                <a14:m>
                  <m:oMath xmlns:m="http://schemas.openxmlformats.org/officeDocument/2006/math">
                    <m:sSub>
                      <m:sSubPr>
                        <m:ctrlPr>
                          <a:rPr lang="es-MX" b="1" i="1" dirty="0" smtClean="0">
                            <a:latin typeface="Cambria Math" panose="02040503050406030204" pitchFamily="18" charset="0"/>
                          </a:rPr>
                        </m:ctrlPr>
                      </m:sSubPr>
                      <m:e>
                        <m:r>
                          <a:rPr lang="es-MX" b="1" i="1" dirty="0" smtClean="0">
                            <a:latin typeface="Cambria Math" panose="02040503050406030204" pitchFamily="18" charset="0"/>
                          </a:rPr>
                          <m:t>𝑭</m:t>
                        </m:r>
                      </m:e>
                      <m:sub>
                        <m:r>
                          <a:rPr lang="es-MX" b="1" i="1" dirty="0" smtClean="0">
                            <a:latin typeface="Cambria Math" panose="02040503050406030204" pitchFamily="18" charset="0"/>
                          </a:rPr>
                          <m:t>𝒄𝒓</m:t>
                        </m:r>
                      </m:sub>
                    </m:sSub>
                  </m:oMath>
                </a14:m>
                <a:r>
                  <a:rPr lang="es-MX" b="1" dirty="0">
                    <a:latin typeface="+mn-lt"/>
                  </a:rPr>
                  <a:t>, el esfuerzo de pandeo por flexión de una columna, para miembros sin elementos esbeltos:</a:t>
                </a:r>
              </a:p>
            </p:txBody>
          </p:sp>
        </mc:Choice>
        <mc:Fallback xmlns="">
          <p:sp>
            <p:nvSpPr>
              <p:cNvPr id="2" name="Rectángulo 1"/>
              <p:cNvSpPr>
                <a:spLocks noRot="1" noChangeAspect="1" noMove="1" noResize="1" noEditPoints="1" noAdjustHandles="1" noChangeArrowheads="1" noChangeShapeType="1" noTextEdit="1"/>
              </p:cNvSpPr>
              <p:nvPr/>
            </p:nvSpPr>
            <p:spPr>
              <a:xfrm>
                <a:off x="474561" y="1954600"/>
                <a:ext cx="9354447" cy="646331"/>
              </a:xfrm>
              <a:prstGeom prst="rect">
                <a:avLst/>
              </a:prstGeom>
              <a:blipFill rotWithShape="1">
                <a:blip r:embed="rId5"/>
                <a:stretch>
                  <a:fillRect l="-587" t="-4717" b="-14151"/>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2" name="CuadroTexto 11"/>
              <p:cNvSpPr txBox="1"/>
              <p:nvPr/>
            </p:nvSpPr>
            <p:spPr>
              <a:xfrm>
                <a:off x="474560" y="2780928"/>
                <a:ext cx="9354447" cy="626325"/>
              </a:xfrm>
              <a:prstGeom prst="rect">
                <a:avLst/>
              </a:prstGeom>
              <a:noFill/>
            </p:spPr>
            <p:txBody>
              <a:bodyPr wrap="square" lIns="0" tIns="0" rIns="0" bIns="0" rtlCol="0">
                <a:spAutoFit/>
              </a:bodyPr>
              <a:lstStyle/>
              <a:p>
                <a:pPr algn="ctr"/>
                <a:r>
                  <a:rPr lang="es-MX" sz="2000" b="1" dirty="0">
                    <a:latin typeface="+mn-lt"/>
                  </a:rPr>
                  <a:t>a) </a:t>
                </a:r>
                <a14:m>
                  <m:oMath xmlns:m="http://schemas.openxmlformats.org/officeDocument/2006/math">
                    <m:r>
                      <a:rPr lang="es-MX" sz="2000" b="0" i="1" smtClean="0">
                        <a:latin typeface="Cambria Math" panose="02040503050406030204" pitchFamily="18" charset="0"/>
                      </a:rPr>
                      <m:t>𝑠𝑖</m:t>
                    </m:r>
                    <m:r>
                      <a:rPr lang="es-MX" sz="2000" b="0" i="1" smtClean="0">
                        <a:latin typeface="Cambria Math" panose="02040503050406030204" pitchFamily="18" charset="0"/>
                      </a:rPr>
                      <m:t> </m:t>
                    </m:r>
                    <m:f>
                      <m:fPr>
                        <m:ctrlPr>
                          <a:rPr lang="es-MX" sz="2000" b="0" i="1" smtClean="0">
                            <a:latin typeface="Cambria Math" panose="02040503050406030204" pitchFamily="18" charset="0"/>
                          </a:rPr>
                        </m:ctrlPr>
                      </m:fPr>
                      <m:num>
                        <m:r>
                          <a:rPr lang="es-MX" sz="2000" b="0" i="1" smtClean="0">
                            <a:latin typeface="Cambria Math" panose="02040503050406030204" pitchFamily="18" charset="0"/>
                          </a:rPr>
                          <m:t>𝐾𝐿</m:t>
                        </m:r>
                      </m:num>
                      <m:den>
                        <m:r>
                          <a:rPr lang="es-MX" sz="2000" b="0" i="1" smtClean="0">
                            <a:latin typeface="Cambria Math" panose="02040503050406030204" pitchFamily="18" charset="0"/>
                          </a:rPr>
                          <m:t>𝑟</m:t>
                        </m:r>
                      </m:den>
                    </m:f>
                    <m:r>
                      <a:rPr lang="es-MX" sz="2000" b="0" i="1" smtClean="0">
                        <a:latin typeface="Cambria Math" panose="02040503050406030204" pitchFamily="18" charset="0"/>
                        <a:ea typeface="Cambria Math" panose="02040503050406030204" pitchFamily="18" charset="0"/>
                      </a:rPr>
                      <m:t>≤4.71</m:t>
                    </m:r>
                    <m:rad>
                      <m:radPr>
                        <m:degHide m:val="on"/>
                        <m:ctrlPr>
                          <a:rPr lang="es-MX" sz="2000" b="0" i="1" smtClean="0">
                            <a:latin typeface="Cambria Math" panose="02040503050406030204" pitchFamily="18" charset="0"/>
                            <a:ea typeface="Cambria Math" panose="02040503050406030204" pitchFamily="18" charset="0"/>
                          </a:rPr>
                        </m:ctrlPr>
                      </m:radPr>
                      <m:deg/>
                      <m:e>
                        <m:f>
                          <m:fPr>
                            <m:ctrlPr>
                              <a:rPr lang="es-MX" sz="2000" b="0" i="1" smtClean="0">
                                <a:latin typeface="Cambria Math" panose="02040503050406030204" pitchFamily="18" charset="0"/>
                                <a:ea typeface="Cambria Math" panose="02040503050406030204" pitchFamily="18" charset="0"/>
                              </a:rPr>
                            </m:ctrlPr>
                          </m:fPr>
                          <m:num>
                            <m:r>
                              <a:rPr lang="es-MX" sz="2000" b="0" i="1" smtClean="0">
                                <a:latin typeface="Cambria Math" panose="02040503050406030204" pitchFamily="18" charset="0"/>
                                <a:ea typeface="Cambria Math" panose="02040503050406030204" pitchFamily="18" charset="0"/>
                              </a:rPr>
                              <m:t>𝐸</m:t>
                            </m:r>
                          </m:num>
                          <m:den>
                            <m:sSub>
                              <m:sSubPr>
                                <m:ctrlPr>
                                  <a:rPr lang="es-MX" sz="2000" b="0" i="1" smtClean="0">
                                    <a:latin typeface="Cambria Math" panose="02040503050406030204" pitchFamily="18" charset="0"/>
                                    <a:ea typeface="Cambria Math" panose="02040503050406030204" pitchFamily="18" charset="0"/>
                                  </a:rPr>
                                </m:ctrlPr>
                              </m:sSubPr>
                              <m:e>
                                <m:r>
                                  <a:rPr lang="es-MX" sz="2000" b="0" i="1" smtClean="0">
                                    <a:latin typeface="Cambria Math" panose="02040503050406030204" pitchFamily="18" charset="0"/>
                                    <a:ea typeface="Cambria Math" panose="02040503050406030204" pitchFamily="18" charset="0"/>
                                  </a:rPr>
                                  <m:t>𝐹</m:t>
                                </m:r>
                              </m:e>
                              <m:sub>
                                <m:r>
                                  <a:rPr lang="es-MX" sz="2000" b="0" i="1" smtClean="0">
                                    <a:latin typeface="Cambria Math" panose="02040503050406030204" pitchFamily="18" charset="0"/>
                                    <a:ea typeface="Cambria Math" panose="02040503050406030204" pitchFamily="18" charset="0"/>
                                  </a:rPr>
                                  <m:t>𝑦</m:t>
                                </m:r>
                              </m:sub>
                            </m:sSub>
                          </m:den>
                        </m:f>
                      </m:e>
                    </m:rad>
                    <m:r>
                      <a:rPr lang="es-MX" sz="2000" b="0" i="1" smtClean="0">
                        <a:latin typeface="Cambria Math" panose="02040503050406030204" pitchFamily="18" charset="0"/>
                        <a:ea typeface="Cambria Math" panose="02040503050406030204" pitchFamily="18" charset="0"/>
                      </a:rPr>
                      <m:t>(ó </m:t>
                    </m:r>
                    <m:f>
                      <m:fPr>
                        <m:ctrlPr>
                          <a:rPr lang="es-MX" sz="2000" b="0" i="1" smtClean="0">
                            <a:latin typeface="Cambria Math" panose="02040503050406030204" pitchFamily="18" charset="0"/>
                            <a:ea typeface="Cambria Math" panose="02040503050406030204" pitchFamily="18" charset="0"/>
                          </a:rPr>
                        </m:ctrlPr>
                      </m:fPr>
                      <m:num>
                        <m:sSub>
                          <m:sSubPr>
                            <m:ctrlPr>
                              <a:rPr lang="es-MX" sz="2000" i="1">
                                <a:latin typeface="Cambria Math" panose="02040503050406030204" pitchFamily="18" charset="0"/>
                                <a:ea typeface="Cambria Math" panose="02040503050406030204" pitchFamily="18" charset="0"/>
                              </a:rPr>
                            </m:ctrlPr>
                          </m:sSubPr>
                          <m:e>
                            <m:r>
                              <a:rPr lang="es-MX" sz="2000" i="1">
                                <a:latin typeface="Cambria Math" panose="02040503050406030204" pitchFamily="18" charset="0"/>
                                <a:ea typeface="Cambria Math" panose="02040503050406030204" pitchFamily="18" charset="0"/>
                              </a:rPr>
                              <m:t>𝐹</m:t>
                            </m:r>
                          </m:e>
                          <m:sub>
                            <m:r>
                              <a:rPr lang="es-MX" sz="2000" i="1">
                                <a:latin typeface="Cambria Math" panose="02040503050406030204" pitchFamily="18" charset="0"/>
                                <a:ea typeface="Cambria Math" panose="02040503050406030204" pitchFamily="18" charset="0"/>
                              </a:rPr>
                              <m:t>𝑦</m:t>
                            </m:r>
                          </m:sub>
                        </m:sSub>
                      </m:num>
                      <m:den>
                        <m:sSub>
                          <m:sSubPr>
                            <m:ctrlPr>
                              <a:rPr lang="es-MX" sz="2000" i="1">
                                <a:latin typeface="Cambria Math" panose="02040503050406030204" pitchFamily="18" charset="0"/>
                                <a:ea typeface="Cambria Math" panose="02040503050406030204" pitchFamily="18" charset="0"/>
                              </a:rPr>
                            </m:ctrlPr>
                          </m:sSubPr>
                          <m:e>
                            <m:r>
                              <a:rPr lang="es-MX" sz="2000" i="1">
                                <a:latin typeface="Cambria Math" panose="02040503050406030204" pitchFamily="18" charset="0"/>
                                <a:ea typeface="Cambria Math" panose="02040503050406030204" pitchFamily="18" charset="0"/>
                              </a:rPr>
                              <m:t>𝐹</m:t>
                            </m:r>
                          </m:e>
                          <m:sub>
                            <m:r>
                              <a:rPr lang="es-MX" sz="2000" b="0" i="1" smtClean="0">
                                <a:latin typeface="Cambria Math" panose="02040503050406030204" pitchFamily="18" charset="0"/>
                                <a:ea typeface="Cambria Math" panose="02040503050406030204" pitchFamily="18" charset="0"/>
                              </a:rPr>
                              <m:t>𝑒</m:t>
                            </m:r>
                          </m:sub>
                        </m:sSub>
                      </m:den>
                    </m:f>
                    <m:r>
                      <a:rPr lang="es-MX" sz="2000" b="0" i="1" smtClean="0">
                        <a:latin typeface="Cambria Math" panose="02040503050406030204" pitchFamily="18" charset="0"/>
                        <a:ea typeface="Cambria Math" panose="02040503050406030204" pitchFamily="18" charset="0"/>
                      </a:rPr>
                      <m:t>≤2.25)</m:t>
                    </m:r>
                  </m:oMath>
                </a14:m>
                <a:endParaRPr lang="es-MX" sz="2000" dirty="0"/>
              </a:p>
            </p:txBody>
          </p:sp>
        </mc:Choice>
        <mc:Fallback xmlns="">
          <p:sp>
            <p:nvSpPr>
              <p:cNvPr id="12" name="CuadroTexto 11"/>
              <p:cNvSpPr txBox="1">
                <a:spLocks noRot="1" noChangeAspect="1" noMove="1" noResize="1" noEditPoints="1" noAdjustHandles="1" noChangeArrowheads="1" noChangeShapeType="1" noTextEdit="1"/>
              </p:cNvSpPr>
              <p:nvPr/>
            </p:nvSpPr>
            <p:spPr>
              <a:xfrm>
                <a:off x="474560" y="2780928"/>
                <a:ext cx="9354447" cy="626325"/>
              </a:xfrm>
              <a:prstGeom prst="rect">
                <a:avLst/>
              </a:prstGeom>
              <a:blipFill rotWithShape="1">
                <a:blip r:embed="rId6"/>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5" name="CuadroTexto 14"/>
              <p:cNvSpPr txBox="1"/>
              <p:nvPr/>
            </p:nvSpPr>
            <p:spPr>
              <a:xfrm>
                <a:off x="474561" y="4530867"/>
                <a:ext cx="9354446" cy="626325"/>
              </a:xfrm>
              <a:prstGeom prst="rect">
                <a:avLst/>
              </a:prstGeom>
              <a:noFill/>
            </p:spPr>
            <p:txBody>
              <a:bodyPr wrap="square" lIns="0" tIns="0" rIns="0" bIns="0" rtlCol="0">
                <a:spAutoFit/>
              </a:bodyPr>
              <a:lstStyle/>
              <a:p>
                <a:pPr algn="ctr"/>
                <a:r>
                  <a:rPr lang="es-MX" sz="2000" b="1" dirty="0">
                    <a:latin typeface="+mn-lt"/>
                  </a:rPr>
                  <a:t>b) </a:t>
                </a:r>
                <a14:m>
                  <m:oMath xmlns:m="http://schemas.openxmlformats.org/officeDocument/2006/math">
                    <m:r>
                      <a:rPr lang="es-MX" sz="2000" b="0" i="1" smtClean="0">
                        <a:latin typeface="Cambria Math" panose="02040503050406030204" pitchFamily="18" charset="0"/>
                      </a:rPr>
                      <m:t>𝑠𝑖</m:t>
                    </m:r>
                    <m:r>
                      <a:rPr lang="es-MX" sz="2000" b="0" i="1" smtClean="0">
                        <a:latin typeface="Cambria Math" panose="02040503050406030204" pitchFamily="18" charset="0"/>
                      </a:rPr>
                      <m:t> </m:t>
                    </m:r>
                    <m:f>
                      <m:fPr>
                        <m:ctrlPr>
                          <a:rPr lang="es-MX" sz="2000" b="0" i="1" smtClean="0">
                            <a:latin typeface="Cambria Math" panose="02040503050406030204" pitchFamily="18" charset="0"/>
                          </a:rPr>
                        </m:ctrlPr>
                      </m:fPr>
                      <m:num>
                        <m:r>
                          <a:rPr lang="es-MX" sz="2000" b="0" i="1" smtClean="0">
                            <a:latin typeface="Cambria Math" panose="02040503050406030204" pitchFamily="18" charset="0"/>
                          </a:rPr>
                          <m:t>𝐾𝐿</m:t>
                        </m:r>
                      </m:num>
                      <m:den>
                        <m:r>
                          <a:rPr lang="es-MX" sz="2000" b="0" i="1" smtClean="0">
                            <a:latin typeface="Cambria Math" panose="02040503050406030204" pitchFamily="18" charset="0"/>
                          </a:rPr>
                          <m:t>𝑟</m:t>
                        </m:r>
                      </m:den>
                    </m:f>
                    <m:r>
                      <a:rPr lang="es-MX" sz="2000" b="0" i="1" smtClean="0">
                        <a:latin typeface="Cambria Math" panose="02040503050406030204" pitchFamily="18" charset="0"/>
                        <a:ea typeface="Cambria Math" panose="02040503050406030204" pitchFamily="18" charset="0"/>
                      </a:rPr>
                      <m:t>&gt;4.71</m:t>
                    </m:r>
                    <m:rad>
                      <m:radPr>
                        <m:degHide m:val="on"/>
                        <m:ctrlPr>
                          <a:rPr lang="es-MX" sz="2000" b="0" i="1" smtClean="0">
                            <a:latin typeface="Cambria Math" panose="02040503050406030204" pitchFamily="18" charset="0"/>
                            <a:ea typeface="Cambria Math" panose="02040503050406030204" pitchFamily="18" charset="0"/>
                          </a:rPr>
                        </m:ctrlPr>
                      </m:radPr>
                      <m:deg/>
                      <m:e>
                        <m:f>
                          <m:fPr>
                            <m:ctrlPr>
                              <a:rPr lang="es-MX" sz="2000" b="0" i="1" smtClean="0">
                                <a:latin typeface="Cambria Math" panose="02040503050406030204" pitchFamily="18" charset="0"/>
                                <a:ea typeface="Cambria Math" panose="02040503050406030204" pitchFamily="18" charset="0"/>
                              </a:rPr>
                            </m:ctrlPr>
                          </m:fPr>
                          <m:num>
                            <m:r>
                              <a:rPr lang="es-MX" sz="2000" b="0" i="1" smtClean="0">
                                <a:latin typeface="Cambria Math" panose="02040503050406030204" pitchFamily="18" charset="0"/>
                                <a:ea typeface="Cambria Math" panose="02040503050406030204" pitchFamily="18" charset="0"/>
                              </a:rPr>
                              <m:t>𝐸</m:t>
                            </m:r>
                          </m:num>
                          <m:den>
                            <m:sSub>
                              <m:sSubPr>
                                <m:ctrlPr>
                                  <a:rPr lang="es-MX" sz="2000" b="0" i="1" smtClean="0">
                                    <a:latin typeface="Cambria Math" panose="02040503050406030204" pitchFamily="18" charset="0"/>
                                    <a:ea typeface="Cambria Math" panose="02040503050406030204" pitchFamily="18" charset="0"/>
                                  </a:rPr>
                                </m:ctrlPr>
                              </m:sSubPr>
                              <m:e>
                                <m:r>
                                  <a:rPr lang="es-MX" sz="2000" b="0" i="1" smtClean="0">
                                    <a:latin typeface="Cambria Math" panose="02040503050406030204" pitchFamily="18" charset="0"/>
                                    <a:ea typeface="Cambria Math" panose="02040503050406030204" pitchFamily="18" charset="0"/>
                                  </a:rPr>
                                  <m:t>𝐹</m:t>
                                </m:r>
                              </m:e>
                              <m:sub>
                                <m:r>
                                  <a:rPr lang="es-MX" sz="2000" b="0" i="1" smtClean="0">
                                    <a:latin typeface="Cambria Math" panose="02040503050406030204" pitchFamily="18" charset="0"/>
                                    <a:ea typeface="Cambria Math" panose="02040503050406030204" pitchFamily="18" charset="0"/>
                                  </a:rPr>
                                  <m:t>𝑦</m:t>
                                </m:r>
                              </m:sub>
                            </m:sSub>
                          </m:den>
                        </m:f>
                      </m:e>
                    </m:rad>
                    <m:r>
                      <a:rPr lang="es-MX" sz="2000" b="0" i="1" smtClean="0">
                        <a:latin typeface="Cambria Math" panose="02040503050406030204" pitchFamily="18" charset="0"/>
                        <a:ea typeface="Cambria Math" panose="02040503050406030204" pitchFamily="18" charset="0"/>
                      </a:rPr>
                      <m:t>(ó </m:t>
                    </m:r>
                    <m:f>
                      <m:fPr>
                        <m:ctrlPr>
                          <a:rPr lang="es-MX" sz="2000" b="0" i="1" smtClean="0">
                            <a:latin typeface="Cambria Math" panose="02040503050406030204" pitchFamily="18" charset="0"/>
                            <a:ea typeface="Cambria Math" panose="02040503050406030204" pitchFamily="18" charset="0"/>
                          </a:rPr>
                        </m:ctrlPr>
                      </m:fPr>
                      <m:num>
                        <m:sSub>
                          <m:sSubPr>
                            <m:ctrlPr>
                              <a:rPr lang="es-MX" sz="2000" i="1">
                                <a:latin typeface="Cambria Math" panose="02040503050406030204" pitchFamily="18" charset="0"/>
                                <a:ea typeface="Cambria Math" panose="02040503050406030204" pitchFamily="18" charset="0"/>
                              </a:rPr>
                            </m:ctrlPr>
                          </m:sSubPr>
                          <m:e>
                            <m:r>
                              <a:rPr lang="es-MX" sz="2000" i="1">
                                <a:latin typeface="Cambria Math" panose="02040503050406030204" pitchFamily="18" charset="0"/>
                                <a:ea typeface="Cambria Math" panose="02040503050406030204" pitchFamily="18" charset="0"/>
                              </a:rPr>
                              <m:t>𝐹</m:t>
                            </m:r>
                          </m:e>
                          <m:sub>
                            <m:r>
                              <a:rPr lang="es-MX" sz="2000" i="1">
                                <a:latin typeface="Cambria Math" panose="02040503050406030204" pitchFamily="18" charset="0"/>
                                <a:ea typeface="Cambria Math" panose="02040503050406030204" pitchFamily="18" charset="0"/>
                              </a:rPr>
                              <m:t>𝑦</m:t>
                            </m:r>
                          </m:sub>
                        </m:sSub>
                      </m:num>
                      <m:den>
                        <m:sSub>
                          <m:sSubPr>
                            <m:ctrlPr>
                              <a:rPr lang="es-MX" sz="2000" i="1">
                                <a:latin typeface="Cambria Math" panose="02040503050406030204" pitchFamily="18" charset="0"/>
                                <a:ea typeface="Cambria Math" panose="02040503050406030204" pitchFamily="18" charset="0"/>
                              </a:rPr>
                            </m:ctrlPr>
                          </m:sSubPr>
                          <m:e>
                            <m:r>
                              <a:rPr lang="es-MX" sz="2000" i="1">
                                <a:latin typeface="Cambria Math" panose="02040503050406030204" pitchFamily="18" charset="0"/>
                                <a:ea typeface="Cambria Math" panose="02040503050406030204" pitchFamily="18" charset="0"/>
                              </a:rPr>
                              <m:t>𝐹</m:t>
                            </m:r>
                          </m:e>
                          <m:sub>
                            <m:r>
                              <a:rPr lang="es-MX" sz="2000" b="0" i="1" smtClean="0">
                                <a:latin typeface="Cambria Math" panose="02040503050406030204" pitchFamily="18" charset="0"/>
                                <a:ea typeface="Cambria Math" panose="02040503050406030204" pitchFamily="18" charset="0"/>
                              </a:rPr>
                              <m:t>𝑒</m:t>
                            </m:r>
                          </m:sub>
                        </m:sSub>
                      </m:den>
                    </m:f>
                    <m:r>
                      <a:rPr lang="es-MX" sz="2000" b="0" i="1" smtClean="0">
                        <a:latin typeface="Cambria Math" panose="02040503050406030204" pitchFamily="18" charset="0"/>
                        <a:ea typeface="Cambria Math" panose="02040503050406030204" pitchFamily="18" charset="0"/>
                      </a:rPr>
                      <m:t>≤2.25)</m:t>
                    </m:r>
                  </m:oMath>
                </a14:m>
                <a:endParaRPr lang="es-MX" sz="2000" dirty="0"/>
              </a:p>
            </p:txBody>
          </p:sp>
        </mc:Choice>
        <mc:Fallback xmlns="">
          <p:sp>
            <p:nvSpPr>
              <p:cNvPr id="15" name="CuadroTexto 14"/>
              <p:cNvSpPr txBox="1">
                <a:spLocks noRot="1" noChangeAspect="1" noMove="1" noResize="1" noEditPoints="1" noAdjustHandles="1" noChangeArrowheads="1" noChangeShapeType="1" noTextEdit="1"/>
              </p:cNvSpPr>
              <p:nvPr/>
            </p:nvSpPr>
            <p:spPr>
              <a:xfrm>
                <a:off x="474561" y="4530867"/>
                <a:ext cx="9354446" cy="626325"/>
              </a:xfrm>
              <a:prstGeom prst="rect">
                <a:avLst/>
              </a:prstGeom>
              <a:blipFill rotWithShape="1">
                <a:blip r:embed="rId7"/>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4" name="CuadroTexto 13"/>
              <p:cNvSpPr txBox="1"/>
              <p:nvPr/>
            </p:nvSpPr>
            <p:spPr>
              <a:xfrm>
                <a:off x="474561" y="3670296"/>
                <a:ext cx="9354447" cy="55079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sz="2000" i="1" smtClean="0">
                              <a:latin typeface="Cambria Math" panose="02040503050406030204" pitchFamily="18" charset="0"/>
                            </a:rPr>
                          </m:ctrlPr>
                        </m:sSubPr>
                        <m:e>
                          <m:r>
                            <a:rPr lang="es-MX" sz="2000" b="0" i="1" smtClean="0">
                              <a:latin typeface="Cambria Math" panose="02040503050406030204" pitchFamily="18" charset="0"/>
                            </a:rPr>
                            <m:t>𝐹</m:t>
                          </m:r>
                        </m:e>
                        <m:sub>
                          <m:r>
                            <a:rPr lang="es-MX" sz="2000" b="0" i="1" smtClean="0">
                              <a:latin typeface="Cambria Math" panose="02040503050406030204" pitchFamily="18" charset="0"/>
                            </a:rPr>
                            <m:t>𝑐𝑟</m:t>
                          </m:r>
                        </m:sub>
                      </m:sSub>
                      <m:r>
                        <a:rPr lang="es-MX" sz="2000" b="0" i="1" smtClean="0">
                          <a:latin typeface="Cambria Math" panose="02040503050406030204" pitchFamily="18" charset="0"/>
                        </a:rPr>
                        <m:t>=[</m:t>
                      </m:r>
                      <m:sSup>
                        <m:sSupPr>
                          <m:ctrlPr>
                            <a:rPr lang="es-MX" sz="2000" b="0" i="1" smtClean="0">
                              <a:latin typeface="Cambria Math" panose="02040503050406030204" pitchFamily="18" charset="0"/>
                            </a:rPr>
                          </m:ctrlPr>
                        </m:sSupPr>
                        <m:e>
                          <m:r>
                            <a:rPr lang="es-MX" sz="2000" b="0" i="1" smtClean="0">
                              <a:latin typeface="Cambria Math" panose="02040503050406030204" pitchFamily="18" charset="0"/>
                            </a:rPr>
                            <m:t>0.658</m:t>
                          </m:r>
                        </m:e>
                        <m:sup>
                          <m:f>
                            <m:fPr>
                              <m:ctrlPr>
                                <a:rPr lang="es-MX" sz="2000" b="0" i="1" smtClean="0">
                                  <a:latin typeface="Cambria Math" panose="02040503050406030204" pitchFamily="18" charset="0"/>
                                </a:rPr>
                              </m:ctrlPr>
                            </m:fPr>
                            <m:num>
                              <m:sSub>
                                <m:sSubPr>
                                  <m:ctrlPr>
                                    <a:rPr lang="es-MX" sz="2000" i="1">
                                      <a:latin typeface="Cambria Math" panose="02040503050406030204" pitchFamily="18" charset="0"/>
                                      <a:ea typeface="Cambria Math" panose="02040503050406030204" pitchFamily="18" charset="0"/>
                                    </a:rPr>
                                  </m:ctrlPr>
                                </m:sSubPr>
                                <m:e>
                                  <m:r>
                                    <a:rPr lang="es-MX" sz="2000" i="1">
                                      <a:latin typeface="Cambria Math" panose="02040503050406030204" pitchFamily="18" charset="0"/>
                                      <a:ea typeface="Cambria Math" panose="02040503050406030204" pitchFamily="18" charset="0"/>
                                    </a:rPr>
                                    <m:t>𝐹</m:t>
                                  </m:r>
                                </m:e>
                                <m:sub>
                                  <m:r>
                                    <a:rPr lang="es-MX" sz="2000" i="1">
                                      <a:latin typeface="Cambria Math" panose="02040503050406030204" pitchFamily="18" charset="0"/>
                                      <a:ea typeface="Cambria Math" panose="02040503050406030204" pitchFamily="18" charset="0"/>
                                    </a:rPr>
                                    <m:t>𝑦</m:t>
                                  </m:r>
                                </m:sub>
                              </m:sSub>
                            </m:num>
                            <m:den>
                              <m:sSub>
                                <m:sSubPr>
                                  <m:ctrlPr>
                                    <a:rPr lang="es-MX" sz="2000" i="1">
                                      <a:latin typeface="Cambria Math" panose="02040503050406030204" pitchFamily="18" charset="0"/>
                                      <a:ea typeface="Cambria Math" panose="02040503050406030204" pitchFamily="18" charset="0"/>
                                    </a:rPr>
                                  </m:ctrlPr>
                                </m:sSubPr>
                                <m:e>
                                  <m:r>
                                    <a:rPr lang="es-MX" sz="2000" i="1">
                                      <a:latin typeface="Cambria Math" panose="02040503050406030204" pitchFamily="18" charset="0"/>
                                      <a:ea typeface="Cambria Math" panose="02040503050406030204" pitchFamily="18" charset="0"/>
                                    </a:rPr>
                                    <m:t>𝐹</m:t>
                                  </m:r>
                                </m:e>
                                <m:sub>
                                  <m:r>
                                    <a:rPr lang="es-MX" sz="2000" i="1">
                                      <a:latin typeface="Cambria Math" panose="02040503050406030204" pitchFamily="18" charset="0"/>
                                      <a:ea typeface="Cambria Math" panose="02040503050406030204" pitchFamily="18" charset="0"/>
                                    </a:rPr>
                                    <m:t>𝑒</m:t>
                                  </m:r>
                                </m:sub>
                              </m:sSub>
                            </m:den>
                          </m:f>
                        </m:sup>
                      </m:sSup>
                      <m:r>
                        <a:rPr lang="es-MX" sz="2000" b="0" i="1" smtClean="0">
                          <a:latin typeface="Cambria Math" panose="02040503050406030204" pitchFamily="18" charset="0"/>
                        </a:rPr>
                        <m:t>]</m:t>
                      </m:r>
                      <m:sSub>
                        <m:sSubPr>
                          <m:ctrlPr>
                            <a:rPr lang="es-MX" sz="2000" i="1">
                              <a:latin typeface="Cambria Math" panose="02040503050406030204" pitchFamily="18" charset="0"/>
                              <a:ea typeface="Cambria Math" panose="02040503050406030204" pitchFamily="18" charset="0"/>
                            </a:rPr>
                          </m:ctrlPr>
                        </m:sSubPr>
                        <m:e>
                          <m:r>
                            <a:rPr lang="es-MX" sz="2000" i="1">
                              <a:latin typeface="Cambria Math" panose="02040503050406030204" pitchFamily="18" charset="0"/>
                              <a:ea typeface="Cambria Math" panose="02040503050406030204" pitchFamily="18" charset="0"/>
                            </a:rPr>
                            <m:t>𝐹</m:t>
                          </m:r>
                        </m:e>
                        <m:sub>
                          <m:r>
                            <a:rPr lang="es-MX" sz="2000" i="1">
                              <a:latin typeface="Cambria Math" panose="02040503050406030204" pitchFamily="18" charset="0"/>
                              <a:ea typeface="Cambria Math" panose="02040503050406030204" pitchFamily="18" charset="0"/>
                            </a:rPr>
                            <m:t>𝑦</m:t>
                          </m:r>
                        </m:sub>
                      </m:sSub>
                    </m:oMath>
                  </m:oMathPara>
                </a14:m>
                <a:endParaRPr lang="es-MX" sz="2000" dirty="0"/>
              </a:p>
            </p:txBody>
          </p:sp>
        </mc:Choice>
        <mc:Fallback xmlns="">
          <p:sp>
            <p:nvSpPr>
              <p:cNvPr id="14" name="CuadroTexto 13"/>
              <p:cNvSpPr txBox="1">
                <a:spLocks noRot="1" noChangeAspect="1" noMove="1" noResize="1" noEditPoints="1" noAdjustHandles="1" noChangeArrowheads="1" noChangeShapeType="1" noTextEdit="1"/>
              </p:cNvSpPr>
              <p:nvPr/>
            </p:nvSpPr>
            <p:spPr>
              <a:xfrm>
                <a:off x="474561" y="3670296"/>
                <a:ext cx="9354447" cy="550792"/>
              </a:xfrm>
              <a:prstGeom prst="rect">
                <a:avLst/>
              </a:prstGeom>
              <a:blipFill rotWithShape="1">
                <a:blip r:embed="rId8"/>
                <a:stretch>
                  <a:fillRect b="-1111"/>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7" name="CuadroTexto 16"/>
              <p:cNvSpPr txBox="1"/>
              <p:nvPr/>
            </p:nvSpPr>
            <p:spPr>
              <a:xfrm>
                <a:off x="474561" y="5425479"/>
                <a:ext cx="9354445"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sz="2000" i="1" smtClean="0">
                              <a:latin typeface="Cambria Math" panose="02040503050406030204" pitchFamily="18" charset="0"/>
                            </a:rPr>
                          </m:ctrlPr>
                        </m:sSubPr>
                        <m:e>
                          <m:r>
                            <a:rPr lang="es-MX" sz="2000" b="0" i="1" smtClean="0">
                              <a:latin typeface="Cambria Math" panose="02040503050406030204" pitchFamily="18" charset="0"/>
                            </a:rPr>
                            <m:t>𝐹</m:t>
                          </m:r>
                        </m:e>
                        <m:sub>
                          <m:r>
                            <a:rPr lang="es-MX" sz="2000" b="0" i="1" smtClean="0">
                              <a:latin typeface="Cambria Math" panose="02040503050406030204" pitchFamily="18" charset="0"/>
                            </a:rPr>
                            <m:t>𝑐𝑟</m:t>
                          </m:r>
                        </m:sub>
                      </m:sSub>
                      <m:r>
                        <a:rPr lang="es-MX" sz="2000" b="0" i="1" smtClean="0">
                          <a:latin typeface="Cambria Math" panose="02040503050406030204" pitchFamily="18" charset="0"/>
                        </a:rPr>
                        <m:t>=0.877</m:t>
                      </m:r>
                      <m:sSub>
                        <m:sSubPr>
                          <m:ctrlPr>
                            <a:rPr lang="es-MX" sz="2000" i="1">
                              <a:latin typeface="Cambria Math" panose="02040503050406030204" pitchFamily="18" charset="0"/>
                              <a:ea typeface="Cambria Math" panose="02040503050406030204" pitchFamily="18" charset="0"/>
                            </a:rPr>
                          </m:ctrlPr>
                        </m:sSubPr>
                        <m:e>
                          <m:r>
                            <a:rPr lang="es-MX" sz="2000" i="1">
                              <a:latin typeface="Cambria Math" panose="02040503050406030204" pitchFamily="18" charset="0"/>
                              <a:ea typeface="Cambria Math" panose="02040503050406030204" pitchFamily="18" charset="0"/>
                            </a:rPr>
                            <m:t>𝐹</m:t>
                          </m:r>
                        </m:e>
                        <m:sub>
                          <m:r>
                            <a:rPr lang="es-MX" sz="2000" i="1">
                              <a:latin typeface="Cambria Math" panose="02040503050406030204" pitchFamily="18" charset="0"/>
                              <a:ea typeface="Cambria Math" panose="02040503050406030204" pitchFamily="18" charset="0"/>
                            </a:rPr>
                            <m:t>𝑒</m:t>
                          </m:r>
                        </m:sub>
                      </m:sSub>
                    </m:oMath>
                  </m:oMathPara>
                </a14:m>
                <a:endParaRPr lang="es-MX" sz="2000" dirty="0"/>
              </a:p>
            </p:txBody>
          </p:sp>
        </mc:Choice>
        <mc:Fallback xmlns="">
          <p:sp>
            <p:nvSpPr>
              <p:cNvPr id="17" name="CuadroTexto 16"/>
              <p:cNvSpPr txBox="1">
                <a:spLocks noRot="1" noChangeAspect="1" noMove="1" noResize="1" noEditPoints="1" noAdjustHandles="1" noChangeArrowheads="1" noChangeShapeType="1" noTextEdit="1"/>
              </p:cNvSpPr>
              <p:nvPr/>
            </p:nvSpPr>
            <p:spPr>
              <a:xfrm>
                <a:off x="474561" y="5425479"/>
                <a:ext cx="9354445" cy="307777"/>
              </a:xfrm>
              <a:prstGeom prst="rect">
                <a:avLst/>
              </a:prstGeom>
              <a:blipFill rotWithShape="1">
                <a:blip r:embed="rId9"/>
                <a:stretch>
                  <a:fillRect b="-14000"/>
                </a:stretch>
              </a:blipFill>
            </p:spPr>
            <p:txBody>
              <a:bodyPr/>
              <a:lstStyle/>
              <a:p>
                <a:r>
                  <a:rPr lang="es-MX">
                    <a:noFill/>
                  </a:rPr>
                  <a:t> </a:t>
                </a:r>
              </a:p>
            </p:txBody>
          </p:sp>
        </mc:Fallback>
      </mc:AlternateContent>
      <p:sp>
        <p:nvSpPr>
          <p:cNvPr id="18" name="CuadroTexto 17"/>
          <p:cNvSpPr txBox="1"/>
          <p:nvPr/>
        </p:nvSpPr>
        <p:spPr>
          <a:xfrm>
            <a:off x="6876678" y="3718773"/>
            <a:ext cx="1512168" cy="646331"/>
          </a:xfrm>
          <a:prstGeom prst="rect">
            <a:avLst/>
          </a:prstGeom>
          <a:noFill/>
        </p:spPr>
        <p:txBody>
          <a:bodyPr wrap="square" rtlCol="0">
            <a:spAutoFit/>
          </a:bodyPr>
          <a:lstStyle/>
          <a:p>
            <a:r>
              <a:rPr lang="es-MX" b="1" dirty="0">
                <a:solidFill>
                  <a:schemeClr val="accent1">
                    <a:lumMod val="75000"/>
                  </a:schemeClr>
                </a:solidFill>
                <a:latin typeface="+mn-lt"/>
              </a:rPr>
              <a:t>Ecuación E3-2 AISC</a:t>
            </a:r>
          </a:p>
        </p:txBody>
      </p:sp>
      <p:sp>
        <p:nvSpPr>
          <p:cNvPr id="19" name="CuadroTexto 18"/>
          <p:cNvSpPr txBox="1"/>
          <p:nvPr/>
        </p:nvSpPr>
        <p:spPr>
          <a:xfrm>
            <a:off x="6876678" y="5302949"/>
            <a:ext cx="1584176" cy="646331"/>
          </a:xfrm>
          <a:prstGeom prst="rect">
            <a:avLst/>
          </a:prstGeom>
          <a:noFill/>
        </p:spPr>
        <p:txBody>
          <a:bodyPr wrap="square" rtlCol="0">
            <a:spAutoFit/>
          </a:bodyPr>
          <a:lstStyle/>
          <a:p>
            <a:r>
              <a:rPr lang="es-MX" b="1" dirty="0">
                <a:solidFill>
                  <a:schemeClr val="accent1">
                    <a:lumMod val="75000"/>
                  </a:schemeClr>
                </a:solidFill>
                <a:latin typeface="+mn-lt"/>
              </a:rPr>
              <a:t>Ecuación E3-3 AISC</a:t>
            </a:r>
          </a:p>
        </p:txBody>
      </p:sp>
      <p:sp>
        <p:nvSpPr>
          <p:cNvPr id="4" name="Marcador de pie de página 3">
            <a:extLst>
              <a:ext uri="{FF2B5EF4-FFF2-40B4-BE49-F238E27FC236}">
                <a16:creationId xmlns:a16="http://schemas.microsoft.com/office/drawing/2014/main" id="{0206ECE1-02F8-4979-9022-24F2A38B3A4A}"/>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6" name="Marcador de número de diapositiva 5">
            <a:extLst>
              <a:ext uri="{FF2B5EF4-FFF2-40B4-BE49-F238E27FC236}">
                <a16:creationId xmlns:a16="http://schemas.microsoft.com/office/drawing/2014/main" id="{173FA96C-2A70-4155-8AC4-91337D7AE1A9}"/>
              </a:ext>
            </a:extLst>
          </p:cNvPr>
          <p:cNvSpPr>
            <a:spLocks noGrp="1"/>
          </p:cNvSpPr>
          <p:nvPr>
            <p:ph type="sldNum" sz="quarter" idx="12"/>
          </p:nvPr>
        </p:nvSpPr>
        <p:spPr/>
        <p:txBody>
          <a:bodyPr/>
          <a:lstStyle/>
          <a:p>
            <a:fld id="{A20D5B2E-A39C-4A67-9A03-2664C49F1C64}" type="slidenum">
              <a:rPr lang="es-MX" smtClean="0"/>
              <a:pPr/>
              <a:t>136</a:t>
            </a:fld>
            <a:r>
              <a:rPr lang="es-MX"/>
              <a:t>/150</a:t>
            </a:r>
            <a:endParaRPr lang="es-MX" dirty="0"/>
          </a:p>
        </p:txBody>
      </p:sp>
    </p:spTree>
    <p:extLst>
      <p:ext uri="{BB962C8B-B14F-4D97-AF65-F5344CB8AC3E}">
        <p14:creationId xmlns:p14="http://schemas.microsoft.com/office/powerpoint/2010/main" val="21056181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DISEÑO DE COLUMNAS DE ACUERDO CON AISC 2010 </a:t>
            </a:r>
          </a:p>
        </p:txBody>
      </p:sp>
      <p:sp>
        <p:nvSpPr>
          <p:cNvPr id="11" name="6 CuadroTexto"/>
          <p:cNvSpPr txBox="1"/>
          <p:nvPr/>
        </p:nvSpPr>
        <p:spPr>
          <a:xfrm>
            <a:off x="1728109" y="293892"/>
            <a:ext cx="6984775" cy="707886"/>
          </a:xfrm>
          <a:prstGeom prst="rect">
            <a:avLst/>
          </a:prstGeom>
          <a:noFill/>
        </p:spPr>
        <p:txBody>
          <a:bodyPr wrap="square" rtlCol="0">
            <a:spAutoFit/>
          </a:bodyPr>
          <a:lstStyle/>
          <a:p>
            <a:pPr algn="ctr" fontAlgn="auto">
              <a:spcBef>
                <a:spcPts val="0"/>
              </a:spcBef>
              <a:spcAft>
                <a:spcPts val="0"/>
              </a:spcAft>
            </a:pP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2</a:t>
            </a:r>
          </a:p>
          <a:p>
            <a:pPr algn="ctr" fontAlgn="auto">
              <a:spcBef>
                <a:spcPts val="0"/>
              </a:spcBef>
              <a:spcAft>
                <a:spcPts val="0"/>
              </a:spcAft>
            </a:pPr>
            <a:r>
              <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2.4 DISEÑO DE ELEMENTOS EN COMPRESIÓN</a:t>
            </a:r>
          </a:p>
        </p:txBody>
      </p:sp>
      <mc:AlternateContent xmlns:mc="http://schemas.openxmlformats.org/markup-compatibility/2006" xmlns:a14="http://schemas.microsoft.com/office/drawing/2010/main">
        <mc:Choice Requires="a14">
          <p:sp>
            <p:nvSpPr>
              <p:cNvPr id="2" name="Rectángulo 1"/>
              <p:cNvSpPr/>
              <p:nvPr/>
            </p:nvSpPr>
            <p:spPr>
              <a:xfrm>
                <a:off x="474561" y="1962706"/>
                <a:ext cx="9353165" cy="646331"/>
              </a:xfrm>
              <a:prstGeom prst="rect">
                <a:avLst/>
              </a:prstGeom>
            </p:spPr>
            <p:txBody>
              <a:bodyPr wrap="square">
                <a:spAutoFit/>
              </a:bodyPr>
              <a:lstStyle/>
              <a:p>
                <a:r>
                  <a:rPr lang="es-MX" b="1" dirty="0">
                    <a:latin typeface="+mn-lt"/>
                  </a:rPr>
                  <a:t>En estas expresiones, </a:t>
                </a:r>
                <a14:m>
                  <m:oMath xmlns:m="http://schemas.openxmlformats.org/officeDocument/2006/math">
                    <m:sSub>
                      <m:sSubPr>
                        <m:ctrlPr>
                          <a:rPr lang="es-MX" i="1">
                            <a:latin typeface="Cambria Math" panose="02040503050406030204" pitchFamily="18" charset="0"/>
                            <a:ea typeface="Cambria Math" panose="02040503050406030204" pitchFamily="18" charset="0"/>
                          </a:rPr>
                        </m:ctrlPr>
                      </m:sSubPr>
                      <m:e>
                        <m:r>
                          <a:rPr lang="es-MX" i="1">
                            <a:latin typeface="Cambria Math" panose="02040503050406030204" pitchFamily="18" charset="0"/>
                            <a:ea typeface="Cambria Math" panose="02040503050406030204" pitchFamily="18" charset="0"/>
                          </a:rPr>
                          <m:t>𝐹</m:t>
                        </m:r>
                      </m:e>
                      <m:sub>
                        <m:r>
                          <a:rPr lang="es-MX" i="1">
                            <a:latin typeface="Cambria Math" panose="02040503050406030204" pitchFamily="18" charset="0"/>
                            <a:ea typeface="Cambria Math" panose="02040503050406030204" pitchFamily="18" charset="0"/>
                          </a:rPr>
                          <m:t>𝑒</m:t>
                        </m:r>
                      </m:sub>
                    </m:sSub>
                  </m:oMath>
                </a14:m>
                <a:r>
                  <a:rPr lang="es-MX" b="1" dirty="0">
                    <a:latin typeface="+mn-lt"/>
                  </a:rPr>
                  <a:t> es el esfuerzo de pandeo crítico elástico —es decir, el esfuerzo de Euler— calculado con la longitud efectiva de la columna KL.</a:t>
                </a:r>
              </a:p>
            </p:txBody>
          </p:sp>
        </mc:Choice>
        <mc:Fallback xmlns="">
          <p:sp>
            <p:nvSpPr>
              <p:cNvPr id="2" name="Rectángulo 1"/>
              <p:cNvSpPr>
                <a:spLocks noRot="1" noChangeAspect="1" noMove="1" noResize="1" noEditPoints="1" noAdjustHandles="1" noChangeArrowheads="1" noChangeShapeType="1" noTextEdit="1"/>
              </p:cNvSpPr>
              <p:nvPr/>
            </p:nvSpPr>
            <p:spPr>
              <a:xfrm>
                <a:off x="474561" y="1962706"/>
                <a:ext cx="9353165" cy="646331"/>
              </a:xfrm>
              <a:prstGeom prst="rect">
                <a:avLst/>
              </a:prstGeom>
              <a:blipFill rotWithShape="1">
                <a:blip r:embed="rId5"/>
                <a:stretch>
                  <a:fillRect l="-587" t="-4717" b="-14151"/>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6" name="CuadroTexto 5"/>
              <p:cNvSpPr txBox="1"/>
              <p:nvPr/>
            </p:nvSpPr>
            <p:spPr>
              <a:xfrm>
                <a:off x="474561" y="2993419"/>
                <a:ext cx="3592522" cy="775662"/>
              </a:xfrm>
              <a:prstGeom prst="rect">
                <a:avLst/>
              </a:prstGeom>
              <a:noFill/>
            </p:spPr>
            <p:txBody>
              <a:bodyPr wrap="square" lIns="0" tIns="0" rIns="0" bIns="0" rtlCol="0">
                <a:spAutoFit/>
              </a:bodyPr>
              <a:lstStyle/>
              <a:p>
                <a:pPr algn="just"/>
                <a14:m>
                  <m:oMathPara xmlns:m="http://schemas.openxmlformats.org/officeDocument/2006/math">
                    <m:oMathParaPr>
                      <m:jc m:val="left"/>
                    </m:oMathParaPr>
                    <m:oMath xmlns:m="http://schemas.openxmlformats.org/officeDocument/2006/math">
                      <m:sSub>
                        <m:sSubPr>
                          <m:ctrlPr>
                            <a:rPr lang="es-MX" i="1" smtClean="0">
                              <a:latin typeface="Cambria Math" panose="02040503050406030204" pitchFamily="18" charset="0"/>
                              <a:ea typeface="Cambria Math" panose="02040503050406030204" pitchFamily="18" charset="0"/>
                            </a:rPr>
                          </m:ctrlPr>
                        </m:sSubPr>
                        <m:e>
                          <m:r>
                            <a:rPr lang="es-MX" i="1">
                              <a:latin typeface="Cambria Math" panose="02040503050406030204" pitchFamily="18" charset="0"/>
                              <a:ea typeface="Cambria Math" panose="02040503050406030204" pitchFamily="18" charset="0"/>
                            </a:rPr>
                            <m:t>𝐹</m:t>
                          </m:r>
                        </m:e>
                        <m:sub>
                          <m:r>
                            <a:rPr lang="es-MX" i="1">
                              <a:latin typeface="Cambria Math" panose="02040503050406030204" pitchFamily="18" charset="0"/>
                              <a:ea typeface="Cambria Math" panose="02040503050406030204" pitchFamily="18" charset="0"/>
                            </a:rPr>
                            <m:t>𝑒</m:t>
                          </m:r>
                        </m:sub>
                      </m:sSub>
                      <m:r>
                        <a:rPr lang="es-MX" b="0" i="1" smtClean="0">
                          <a:latin typeface="Cambria Math" panose="02040503050406030204" pitchFamily="18" charset="0"/>
                          <a:ea typeface="Cambria Math" panose="02040503050406030204" pitchFamily="18" charset="0"/>
                        </a:rPr>
                        <m:t>=</m:t>
                      </m:r>
                      <m:f>
                        <m:fPr>
                          <m:ctrlPr>
                            <a:rPr lang="es-MX" b="0" i="1" smtClean="0">
                              <a:latin typeface="Cambria Math" panose="02040503050406030204" pitchFamily="18" charset="0"/>
                              <a:ea typeface="Cambria Math" panose="02040503050406030204" pitchFamily="18" charset="0"/>
                            </a:rPr>
                          </m:ctrlPr>
                        </m:fPr>
                        <m:num>
                          <m:sSup>
                            <m:sSupPr>
                              <m:ctrlPr>
                                <a:rPr lang="es-MX" b="0" i="1" smtClean="0">
                                  <a:latin typeface="Cambria Math" panose="02040503050406030204" pitchFamily="18" charset="0"/>
                                  <a:ea typeface="Cambria Math" panose="02040503050406030204" pitchFamily="18" charset="0"/>
                                </a:rPr>
                              </m:ctrlPr>
                            </m:sSupPr>
                            <m:e>
                              <m:r>
                                <a:rPr lang="es-MX" b="0" i="1" smtClean="0">
                                  <a:latin typeface="Cambria Math" panose="02040503050406030204" pitchFamily="18" charset="0"/>
                                  <a:ea typeface="Cambria Math" panose="02040503050406030204" pitchFamily="18" charset="0"/>
                                </a:rPr>
                                <m:t>𝜋</m:t>
                              </m:r>
                            </m:e>
                            <m:sup>
                              <m:r>
                                <a:rPr lang="es-MX" b="0" i="1" smtClean="0">
                                  <a:latin typeface="Cambria Math" panose="02040503050406030204" pitchFamily="18" charset="0"/>
                                  <a:ea typeface="Cambria Math" panose="02040503050406030204" pitchFamily="18" charset="0"/>
                                </a:rPr>
                                <m:t>2</m:t>
                              </m:r>
                            </m:sup>
                          </m:sSup>
                          <m:r>
                            <a:rPr lang="es-MX" b="0" i="1" smtClean="0">
                              <a:latin typeface="Cambria Math" panose="02040503050406030204" pitchFamily="18" charset="0"/>
                              <a:ea typeface="Cambria Math" panose="02040503050406030204" pitchFamily="18" charset="0"/>
                            </a:rPr>
                            <m:t>𝐸</m:t>
                          </m:r>
                        </m:num>
                        <m:den>
                          <m:sSup>
                            <m:sSupPr>
                              <m:ctrlPr>
                                <a:rPr lang="es-MX" b="0" i="1" smtClean="0">
                                  <a:latin typeface="Cambria Math" panose="02040503050406030204" pitchFamily="18" charset="0"/>
                                  <a:ea typeface="Cambria Math" panose="02040503050406030204" pitchFamily="18" charset="0"/>
                                </a:rPr>
                              </m:ctrlPr>
                            </m:sSupPr>
                            <m:e>
                              <m:r>
                                <a:rPr lang="es-MX" b="0" i="1" smtClean="0">
                                  <a:latin typeface="Cambria Math" panose="02040503050406030204" pitchFamily="18" charset="0"/>
                                  <a:ea typeface="Cambria Math" panose="02040503050406030204" pitchFamily="18" charset="0"/>
                                </a:rPr>
                                <m:t>(</m:t>
                              </m:r>
                              <m:f>
                                <m:fPr>
                                  <m:ctrlPr>
                                    <a:rPr lang="es-MX" b="0" i="1" smtClean="0">
                                      <a:latin typeface="Cambria Math" panose="02040503050406030204" pitchFamily="18" charset="0"/>
                                      <a:ea typeface="Cambria Math" panose="02040503050406030204" pitchFamily="18" charset="0"/>
                                    </a:rPr>
                                  </m:ctrlPr>
                                </m:fPr>
                                <m:num>
                                  <m:r>
                                    <a:rPr lang="es-MX" b="0" i="1" smtClean="0">
                                      <a:latin typeface="Cambria Math" panose="02040503050406030204" pitchFamily="18" charset="0"/>
                                      <a:ea typeface="Cambria Math" panose="02040503050406030204" pitchFamily="18" charset="0"/>
                                    </a:rPr>
                                    <m:t>𝐾𝐿</m:t>
                                  </m:r>
                                </m:num>
                                <m:den>
                                  <m:r>
                                    <a:rPr lang="es-MX" b="0" i="1" smtClean="0">
                                      <a:latin typeface="Cambria Math" panose="02040503050406030204" pitchFamily="18" charset="0"/>
                                      <a:ea typeface="Cambria Math" panose="02040503050406030204" pitchFamily="18" charset="0"/>
                                    </a:rPr>
                                    <m:t>𝑟</m:t>
                                  </m:r>
                                </m:den>
                              </m:f>
                              <m:r>
                                <a:rPr lang="es-MX" b="0" i="1" smtClean="0">
                                  <a:latin typeface="Cambria Math" panose="02040503050406030204" pitchFamily="18" charset="0"/>
                                  <a:ea typeface="Cambria Math" panose="02040503050406030204" pitchFamily="18" charset="0"/>
                                </a:rPr>
                                <m:t>)</m:t>
                              </m:r>
                            </m:e>
                            <m:sup>
                              <m:r>
                                <a:rPr lang="es-MX" b="0" i="1" smtClean="0">
                                  <a:latin typeface="Cambria Math" panose="02040503050406030204" pitchFamily="18" charset="0"/>
                                  <a:ea typeface="Cambria Math" panose="02040503050406030204" pitchFamily="18" charset="0"/>
                                </a:rPr>
                                <m:t>2</m:t>
                              </m:r>
                            </m:sup>
                          </m:sSup>
                        </m:den>
                      </m:f>
                    </m:oMath>
                  </m:oMathPara>
                </a14:m>
                <a:endParaRPr lang="es-MX" dirty="0"/>
              </a:p>
            </p:txBody>
          </p:sp>
        </mc:Choice>
        <mc:Fallback xmlns="">
          <p:sp>
            <p:nvSpPr>
              <p:cNvPr id="6" name="CuadroTexto 5"/>
              <p:cNvSpPr txBox="1">
                <a:spLocks noRot="1" noChangeAspect="1" noMove="1" noResize="1" noEditPoints="1" noAdjustHandles="1" noChangeArrowheads="1" noChangeShapeType="1" noTextEdit="1"/>
              </p:cNvSpPr>
              <p:nvPr/>
            </p:nvSpPr>
            <p:spPr>
              <a:xfrm>
                <a:off x="474561" y="2993419"/>
                <a:ext cx="3592522" cy="775662"/>
              </a:xfrm>
              <a:prstGeom prst="rect">
                <a:avLst/>
              </a:prstGeom>
              <a:blipFill rotWithShape="1">
                <a:blip r:embed="rId6"/>
                <a:stretch>
                  <a:fillRect/>
                </a:stretch>
              </a:blipFill>
            </p:spPr>
            <p:txBody>
              <a:bodyPr/>
              <a:lstStyle/>
              <a:p>
                <a:r>
                  <a:rPr lang="es-MX">
                    <a:noFill/>
                  </a:rPr>
                  <a:t> </a:t>
                </a:r>
              </a:p>
            </p:txBody>
          </p:sp>
        </mc:Fallback>
      </mc:AlternateContent>
      <p:sp>
        <p:nvSpPr>
          <p:cNvPr id="12" name="CuadroTexto 11"/>
          <p:cNvSpPr txBox="1"/>
          <p:nvPr/>
        </p:nvSpPr>
        <p:spPr>
          <a:xfrm>
            <a:off x="1849410" y="3156431"/>
            <a:ext cx="2217673" cy="369332"/>
          </a:xfrm>
          <a:prstGeom prst="rect">
            <a:avLst/>
          </a:prstGeom>
          <a:noFill/>
        </p:spPr>
        <p:txBody>
          <a:bodyPr wrap="square" rtlCol="0">
            <a:spAutoFit/>
          </a:bodyPr>
          <a:lstStyle/>
          <a:p>
            <a:r>
              <a:rPr lang="es-MX" b="1" dirty="0">
                <a:solidFill>
                  <a:schemeClr val="accent1">
                    <a:lumMod val="75000"/>
                  </a:schemeClr>
                </a:solidFill>
                <a:latin typeface="+mn-lt"/>
              </a:rPr>
              <a:t>Ecuación E3-4 AISC</a:t>
            </a:r>
          </a:p>
        </p:txBody>
      </p:sp>
      <p:pic>
        <p:nvPicPr>
          <p:cNvPr id="7" name="Imagen 6"/>
          <p:cNvPicPr>
            <a:picLocks noChangeAspect="1"/>
          </p:cNvPicPr>
          <p:nvPr/>
        </p:nvPicPr>
        <p:blipFill>
          <a:blip r:embed="rId7"/>
          <a:stretch>
            <a:fillRect/>
          </a:stretch>
        </p:blipFill>
        <p:spPr>
          <a:xfrm>
            <a:off x="4067083" y="2762500"/>
            <a:ext cx="5760643" cy="3315807"/>
          </a:xfrm>
          <a:prstGeom prst="rect">
            <a:avLst/>
          </a:prstGeom>
        </p:spPr>
      </p:pic>
      <p:sp>
        <p:nvSpPr>
          <p:cNvPr id="4" name="Marcador de pie de página 3">
            <a:extLst>
              <a:ext uri="{FF2B5EF4-FFF2-40B4-BE49-F238E27FC236}">
                <a16:creationId xmlns:a16="http://schemas.microsoft.com/office/drawing/2014/main" id="{A1065EB6-24C8-45ED-892A-6E70D52C15F2}"/>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8" name="Marcador de número de diapositiva 7">
            <a:extLst>
              <a:ext uri="{FF2B5EF4-FFF2-40B4-BE49-F238E27FC236}">
                <a16:creationId xmlns:a16="http://schemas.microsoft.com/office/drawing/2014/main" id="{DE697B21-EBD9-4B01-A04F-A879D0334BED}"/>
              </a:ext>
            </a:extLst>
          </p:cNvPr>
          <p:cNvSpPr>
            <a:spLocks noGrp="1"/>
          </p:cNvSpPr>
          <p:nvPr>
            <p:ph type="sldNum" sz="quarter" idx="12"/>
          </p:nvPr>
        </p:nvSpPr>
        <p:spPr/>
        <p:txBody>
          <a:bodyPr/>
          <a:lstStyle/>
          <a:p>
            <a:fld id="{A20D5B2E-A39C-4A67-9A03-2664C49F1C64}" type="slidenum">
              <a:rPr lang="es-MX" smtClean="0"/>
              <a:pPr/>
              <a:t>137</a:t>
            </a:fld>
            <a:r>
              <a:rPr lang="es-MX"/>
              <a:t>/150</a:t>
            </a:r>
            <a:endParaRPr lang="es-MX" dirty="0"/>
          </a:p>
        </p:txBody>
      </p:sp>
    </p:spTree>
    <p:extLst>
      <p:ext uri="{BB962C8B-B14F-4D97-AF65-F5344CB8AC3E}">
        <p14:creationId xmlns:p14="http://schemas.microsoft.com/office/powerpoint/2010/main" val="127765728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74561" y="1967929"/>
            <a:ext cx="9354448" cy="3139321"/>
          </a:xfrm>
          <a:prstGeom prst="rect">
            <a:avLst/>
          </a:prstGeom>
          <a:noFill/>
        </p:spPr>
        <p:txBody>
          <a:bodyPr wrap="square" rtlCol="0">
            <a:spAutoFit/>
          </a:bodyPr>
          <a:lstStyle/>
          <a:p>
            <a:pPr algn="just" fontAlgn="auto">
              <a:spcBef>
                <a:spcPts val="0"/>
              </a:spcBef>
              <a:spcAft>
                <a:spcPts val="0"/>
              </a:spcAft>
            </a:pPr>
            <a:r>
              <a:rPr lang="es-MX" b="1" dirty="0">
                <a:latin typeface="+mn-lt"/>
              </a:rPr>
              <a:t>Para elementos en compresión largos, la fórmula de Euler predice muy bien su resistencia, en este caso el esfuerzo axial de pandeo permanece por debajo del límite proporcional, dichos elementos fallan elásticamente, estos elementos se encuentran en el </a:t>
            </a:r>
            <a:r>
              <a:rPr lang="es-MX" b="1" i="1" u="sng" dirty="0">
                <a:effectLst>
                  <a:outerShdw blurRad="38100" dist="38100" dir="2700000" algn="tl">
                    <a:srgbClr val="000000">
                      <a:alpha val="43137"/>
                    </a:srgbClr>
                  </a:outerShdw>
                </a:effectLst>
                <a:latin typeface="+mn-lt"/>
              </a:rPr>
              <a:t>rango de </a:t>
            </a:r>
            <a:r>
              <a:rPr lang="es-MX" b="1" i="1" u="sng" dirty="0" err="1">
                <a:effectLst>
                  <a:outerShdw blurRad="38100" dist="38100" dir="2700000" algn="tl">
                    <a:srgbClr val="000000">
                      <a:alpha val="43137"/>
                    </a:srgbClr>
                  </a:outerShdw>
                </a:effectLst>
                <a:latin typeface="+mn-lt"/>
              </a:rPr>
              <a:t>λc</a:t>
            </a:r>
            <a:r>
              <a:rPr lang="es-MX" b="1" i="1" u="sng" dirty="0">
                <a:effectLst>
                  <a:outerShdw blurRad="38100" dist="38100" dir="2700000" algn="tl">
                    <a:srgbClr val="000000">
                      <a:alpha val="43137"/>
                    </a:srgbClr>
                  </a:outerShdw>
                </a:effectLst>
                <a:latin typeface="+mn-lt"/>
              </a:rPr>
              <a:t> &gt; 1.5.</a:t>
            </a:r>
          </a:p>
          <a:p>
            <a:pPr algn="just" fontAlgn="auto">
              <a:spcBef>
                <a:spcPts val="0"/>
              </a:spcBef>
              <a:spcAft>
                <a:spcPts val="0"/>
              </a:spcAft>
            </a:pPr>
            <a:endParaRPr lang="es-MX" b="1" dirty="0">
              <a:latin typeface="+mn-lt"/>
            </a:endParaRPr>
          </a:p>
          <a:p>
            <a:pPr algn="just" fontAlgn="auto">
              <a:spcBef>
                <a:spcPts val="0"/>
              </a:spcBef>
              <a:spcAft>
                <a:spcPts val="0"/>
              </a:spcAft>
            </a:pPr>
            <a:endParaRPr lang="es-MX" b="1" dirty="0">
              <a:latin typeface="+mn-lt"/>
            </a:endParaRPr>
          </a:p>
          <a:p>
            <a:pPr algn="just" fontAlgn="auto">
              <a:spcBef>
                <a:spcPts val="0"/>
              </a:spcBef>
              <a:spcAft>
                <a:spcPts val="0"/>
              </a:spcAft>
            </a:pPr>
            <a:endParaRPr lang="es-MX" b="1" dirty="0">
              <a:latin typeface="+mn-lt"/>
            </a:endParaRPr>
          </a:p>
          <a:p>
            <a:pPr algn="just" fontAlgn="auto">
              <a:spcBef>
                <a:spcPts val="0"/>
              </a:spcBef>
              <a:spcAft>
                <a:spcPts val="0"/>
              </a:spcAft>
            </a:pPr>
            <a:endParaRPr lang="es-MX" b="1" dirty="0">
              <a:latin typeface="+mn-lt"/>
            </a:endParaRPr>
          </a:p>
          <a:p>
            <a:pPr algn="just" fontAlgn="auto">
              <a:spcBef>
                <a:spcPts val="0"/>
              </a:spcBef>
              <a:spcAft>
                <a:spcPts val="0"/>
              </a:spcAft>
            </a:pPr>
            <a:endParaRPr lang="es-MX" b="1" dirty="0">
              <a:latin typeface="+mn-lt"/>
            </a:endParaRPr>
          </a:p>
          <a:p>
            <a:pPr algn="just" fontAlgn="auto">
              <a:spcBef>
                <a:spcPts val="0"/>
              </a:spcBef>
              <a:spcAft>
                <a:spcPts val="0"/>
              </a:spcAft>
            </a:pPr>
            <a:endParaRPr lang="es-MX" b="1" dirty="0">
              <a:latin typeface="+mn-lt"/>
            </a:endParaRPr>
          </a:p>
          <a:p>
            <a:pPr algn="just" fontAlgn="auto">
              <a:spcBef>
                <a:spcPts val="0"/>
              </a:spcBef>
              <a:spcAft>
                <a:spcPts val="0"/>
              </a:spcAft>
            </a:pPr>
            <a:r>
              <a:rPr lang="es-MX" b="1" dirty="0">
                <a:latin typeface="+mn-lt"/>
              </a:rPr>
              <a:t>En ambas ecuaciones se consideran los efectos de los esfuerzos residuales y la falta de rectitud inicial de los elementos en compresión.</a:t>
            </a:r>
          </a:p>
        </p:txBody>
      </p:sp>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DISEÑO DE COLUMNAS DE ACUERDO CON AISC 2010 </a:t>
            </a:r>
          </a:p>
        </p:txBody>
      </p:sp>
      <mc:AlternateContent xmlns:mc="http://schemas.openxmlformats.org/markup-compatibility/2006" xmlns:a14="http://schemas.microsoft.com/office/drawing/2010/main">
        <mc:Choice Requires="a14">
          <p:sp>
            <p:nvSpPr>
              <p:cNvPr id="19" name="CuadroTexto 18"/>
              <p:cNvSpPr txBox="1"/>
              <p:nvPr/>
            </p:nvSpPr>
            <p:spPr>
              <a:xfrm>
                <a:off x="474561" y="3258256"/>
                <a:ext cx="9354448" cy="67480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sz="2000" b="1" i="1" smtClean="0">
                              <a:effectLst>
                                <a:outerShdw blurRad="38100" dist="38100" dir="2700000" algn="tl">
                                  <a:srgbClr val="000000">
                                    <a:alpha val="43137"/>
                                  </a:srgbClr>
                                </a:outerShdw>
                              </a:effectLst>
                              <a:latin typeface="Cambria Math" panose="02040503050406030204" pitchFamily="18" charset="0"/>
                            </a:rPr>
                          </m:ctrlPr>
                        </m:sSubPr>
                        <m:e>
                          <m:r>
                            <a:rPr lang="es-MX" sz="2000" b="1" i="1" smtClean="0">
                              <a:effectLst>
                                <a:outerShdw blurRad="38100" dist="38100" dir="2700000" algn="tl">
                                  <a:srgbClr val="000000">
                                    <a:alpha val="43137"/>
                                  </a:srgbClr>
                                </a:outerShdw>
                              </a:effectLst>
                              <a:latin typeface="Cambria Math" panose="02040503050406030204" pitchFamily="18" charset="0"/>
                            </a:rPr>
                            <m:t>𝑭</m:t>
                          </m:r>
                        </m:e>
                        <m:sub>
                          <m:r>
                            <a:rPr lang="es-MX" sz="2000" b="1" i="1" smtClean="0">
                              <a:effectLst>
                                <a:outerShdw blurRad="38100" dist="38100" dir="2700000" algn="tl">
                                  <a:srgbClr val="000000">
                                    <a:alpha val="43137"/>
                                  </a:srgbClr>
                                </a:outerShdw>
                              </a:effectLst>
                              <a:latin typeface="Cambria Math" panose="02040503050406030204" pitchFamily="18" charset="0"/>
                            </a:rPr>
                            <m:t>𝒄𝒓</m:t>
                          </m:r>
                        </m:sub>
                      </m:sSub>
                      <m:r>
                        <a:rPr lang="es-MX" sz="2000" b="1" i="1" smtClean="0">
                          <a:effectLst>
                            <a:outerShdw blurRad="38100" dist="38100" dir="2700000" algn="tl">
                              <a:srgbClr val="000000">
                                <a:alpha val="43137"/>
                              </a:srgbClr>
                            </a:outerShdw>
                          </a:effectLst>
                          <a:latin typeface="Cambria Math" panose="02040503050406030204" pitchFamily="18" charset="0"/>
                        </a:rPr>
                        <m:t>=(</m:t>
                      </m:r>
                      <m:f>
                        <m:fPr>
                          <m:ctrlPr>
                            <a:rPr lang="es-MX" sz="2000" b="1" i="1" smtClean="0">
                              <a:effectLst>
                                <a:outerShdw blurRad="38100" dist="38100" dir="2700000" algn="tl">
                                  <a:srgbClr val="000000">
                                    <a:alpha val="43137"/>
                                  </a:srgbClr>
                                </a:outerShdw>
                              </a:effectLst>
                              <a:latin typeface="Cambria Math" panose="02040503050406030204" pitchFamily="18" charset="0"/>
                            </a:rPr>
                          </m:ctrlPr>
                        </m:fPr>
                        <m:num>
                          <m:r>
                            <a:rPr lang="es-MX" sz="2000" b="1" i="1" smtClean="0">
                              <a:effectLst>
                                <a:outerShdw blurRad="38100" dist="38100" dir="2700000" algn="tl">
                                  <a:srgbClr val="000000">
                                    <a:alpha val="43137"/>
                                  </a:srgbClr>
                                </a:outerShdw>
                              </a:effectLst>
                              <a:latin typeface="Cambria Math" panose="02040503050406030204" pitchFamily="18" charset="0"/>
                            </a:rPr>
                            <m:t>𝟎</m:t>
                          </m:r>
                          <m:r>
                            <a:rPr lang="es-MX" sz="2000" b="1" i="1" smtClean="0">
                              <a:effectLst>
                                <a:outerShdw blurRad="38100" dist="38100" dir="2700000" algn="tl">
                                  <a:srgbClr val="000000">
                                    <a:alpha val="43137"/>
                                  </a:srgbClr>
                                </a:outerShdw>
                              </a:effectLst>
                              <a:latin typeface="Cambria Math" panose="02040503050406030204" pitchFamily="18" charset="0"/>
                            </a:rPr>
                            <m:t>.</m:t>
                          </m:r>
                          <m:r>
                            <a:rPr lang="es-MX" sz="2000" b="1" i="1" smtClean="0">
                              <a:effectLst>
                                <a:outerShdw blurRad="38100" dist="38100" dir="2700000" algn="tl">
                                  <a:srgbClr val="000000">
                                    <a:alpha val="43137"/>
                                  </a:srgbClr>
                                </a:outerShdw>
                              </a:effectLst>
                              <a:latin typeface="Cambria Math" panose="02040503050406030204" pitchFamily="18" charset="0"/>
                            </a:rPr>
                            <m:t>𝟖𝟕𝟕</m:t>
                          </m:r>
                        </m:num>
                        <m:den>
                          <m:sSup>
                            <m:sSupPr>
                              <m:ctrlPr>
                                <a:rPr lang="es-MX" sz="2000" b="1" i="1" smtClean="0">
                                  <a:effectLst>
                                    <a:outerShdw blurRad="38100" dist="38100" dir="2700000" algn="tl">
                                      <a:srgbClr val="000000">
                                        <a:alpha val="43137"/>
                                      </a:srgbClr>
                                    </a:outerShdw>
                                  </a:effectLst>
                                  <a:latin typeface="Cambria Math" panose="02040503050406030204" pitchFamily="18" charset="0"/>
                                </a:rPr>
                              </m:ctrlPr>
                            </m:sSupPr>
                            <m:e>
                              <m:sSub>
                                <m:sSubPr>
                                  <m:ctrlPr>
                                    <a:rPr lang="es-MX" sz="2000" b="1" i="1" smtClean="0">
                                      <a:effectLst>
                                        <a:outerShdw blurRad="38100" dist="38100" dir="2700000" algn="tl">
                                          <a:srgbClr val="000000">
                                            <a:alpha val="43137"/>
                                          </a:srgbClr>
                                        </a:outerShdw>
                                      </a:effectLst>
                                      <a:latin typeface="Cambria Math" panose="02040503050406030204" pitchFamily="18" charset="0"/>
                                    </a:rPr>
                                  </m:ctrlPr>
                                </m:sSubPr>
                                <m:e>
                                  <m:r>
                                    <a:rPr lang="es-MX" sz="2000" b="1" i="1" smtClean="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𝝀</m:t>
                                  </m:r>
                                </m:e>
                                <m:sub>
                                  <m:r>
                                    <a:rPr lang="es-MX" sz="2000" b="1" i="1" smtClean="0">
                                      <a:effectLst>
                                        <a:outerShdw blurRad="38100" dist="38100" dir="2700000" algn="tl">
                                          <a:srgbClr val="000000">
                                            <a:alpha val="43137"/>
                                          </a:srgbClr>
                                        </a:outerShdw>
                                      </a:effectLst>
                                      <a:latin typeface="Cambria Math" panose="02040503050406030204" pitchFamily="18" charset="0"/>
                                    </a:rPr>
                                    <m:t>𝒄</m:t>
                                  </m:r>
                                </m:sub>
                              </m:sSub>
                            </m:e>
                            <m:sup>
                              <m:r>
                                <a:rPr lang="es-MX" sz="2000" b="1" i="1" smtClean="0">
                                  <a:effectLst>
                                    <a:outerShdw blurRad="38100" dist="38100" dir="2700000" algn="tl">
                                      <a:srgbClr val="000000">
                                        <a:alpha val="43137"/>
                                      </a:srgbClr>
                                    </a:outerShdw>
                                  </a:effectLst>
                                  <a:latin typeface="Cambria Math" panose="02040503050406030204" pitchFamily="18" charset="0"/>
                                </a:rPr>
                                <m:t>𝟐</m:t>
                              </m:r>
                            </m:sup>
                          </m:sSup>
                        </m:den>
                      </m:f>
                      <m:r>
                        <a:rPr lang="es-MX" sz="2000" b="1" i="1" smtClean="0">
                          <a:effectLst>
                            <a:outerShdw blurRad="38100" dist="38100" dir="2700000" algn="tl">
                              <a:srgbClr val="000000">
                                <a:alpha val="43137"/>
                              </a:srgbClr>
                            </a:outerShdw>
                          </a:effectLst>
                          <a:latin typeface="Cambria Math" panose="02040503050406030204" pitchFamily="18" charset="0"/>
                        </a:rPr>
                        <m:t>)</m:t>
                      </m:r>
                      <m:sSub>
                        <m:sSubPr>
                          <m:ctrlPr>
                            <a:rPr lang="es-MX" sz="2000" b="1" i="1" smtClean="0">
                              <a:effectLst>
                                <a:outerShdw blurRad="38100" dist="38100" dir="2700000" algn="tl">
                                  <a:srgbClr val="000000">
                                    <a:alpha val="43137"/>
                                  </a:srgbClr>
                                </a:outerShdw>
                              </a:effectLst>
                              <a:latin typeface="Cambria Math" panose="02040503050406030204" pitchFamily="18" charset="0"/>
                            </a:rPr>
                          </m:ctrlPr>
                        </m:sSubPr>
                        <m:e>
                          <m:r>
                            <a:rPr lang="es-MX" sz="2000" b="1" i="1" smtClean="0">
                              <a:effectLst>
                                <a:outerShdw blurRad="38100" dist="38100" dir="2700000" algn="tl">
                                  <a:srgbClr val="000000">
                                    <a:alpha val="43137"/>
                                  </a:srgbClr>
                                </a:outerShdw>
                              </a:effectLst>
                              <a:latin typeface="Cambria Math" panose="02040503050406030204" pitchFamily="18" charset="0"/>
                            </a:rPr>
                            <m:t>𝒇</m:t>
                          </m:r>
                        </m:e>
                        <m:sub>
                          <m:r>
                            <a:rPr lang="es-MX" sz="2000" b="1" i="1" smtClean="0">
                              <a:effectLst>
                                <a:outerShdw blurRad="38100" dist="38100" dir="2700000" algn="tl">
                                  <a:srgbClr val="000000">
                                    <a:alpha val="43137"/>
                                  </a:srgbClr>
                                </a:outerShdw>
                              </a:effectLst>
                              <a:latin typeface="Cambria Math" panose="02040503050406030204" pitchFamily="18" charset="0"/>
                            </a:rPr>
                            <m:t>𝒚</m:t>
                          </m:r>
                        </m:sub>
                      </m:sSub>
                    </m:oMath>
                  </m:oMathPara>
                </a14:m>
                <a:endParaRPr lang="es-MX" sz="2000" b="1" dirty="0">
                  <a:effectLst>
                    <a:outerShdw blurRad="38100" dist="38100" dir="2700000" algn="tl">
                      <a:srgbClr val="000000">
                        <a:alpha val="43137"/>
                      </a:srgbClr>
                    </a:outerShdw>
                  </a:effectLst>
                </a:endParaRPr>
              </a:p>
            </p:txBody>
          </p:sp>
        </mc:Choice>
        <mc:Fallback xmlns="">
          <p:sp>
            <p:nvSpPr>
              <p:cNvPr id="19" name="CuadroTexto 18"/>
              <p:cNvSpPr txBox="1">
                <a:spLocks noRot="1" noChangeAspect="1" noMove="1" noResize="1" noEditPoints="1" noAdjustHandles="1" noChangeArrowheads="1" noChangeShapeType="1" noTextEdit="1"/>
              </p:cNvSpPr>
              <p:nvPr/>
            </p:nvSpPr>
            <p:spPr>
              <a:xfrm>
                <a:off x="474561" y="3258256"/>
                <a:ext cx="9354448" cy="674800"/>
              </a:xfrm>
              <a:prstGeom prst="rect">
                <a:avLst/>
              </a:prstGeom>
              <a:blipFill rotWithShape="1">
                <a:blip r:embed="rId5"/>
                <a:stretch>
                  <a:fillRect b="-7207"/>
                </a:stretch>
              </a:blipFill>
            </p:spPr>
            <p:txBody>
              <a:bodyPr/>
              <a:lstStyle/>
              <a:p>
                <a:r>
                  <a:rPr lang="es-MX">
                    <a:noFill/>
                  </a:rPr>
                  <a:t> </a:t>
                </a:r>
              </a:p>
            </p:txBody>
          </p:sp>
        </mc:Fallback>
      </mc:AlternateContent>
      <p:sp>
        <p:nvSpPr>
          <p:cNvPr id="11" name="6 CuadroTexto"/>
          <p:cNvSpPr txBox="1"/>
          <p:nvPr/>
        </p:nvSpPr>
        <p:spPr>
          <a:xfrm>
            <a:off x="1728109" y="293892"/>
            <a:ext cx="6984775" cy="707886"/>
          </a:xfrm>
          <a:prstGeom prst="rect">
            <a:avLst/>
          </a:prstGeom>
          <a:noFill/>
        </p:spPr>
        <p:txBody>
          <a:bodyPr wrap="square" rtlCol="0">
            <a:spAutoFit/>
          </a:bodyPr>
          <a:lstStyle/>
          <a:p>
            <a:pPr algn="ctr" fontAlgn="auto">
              <a:spcBef>
                <a:spcPts val="0"/>
              </a:spcBef>
              <a:spcAft>
                <a:spcPts val="0"/>
              </a:spcAft>
            </a:pP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2</a:t>
            </a:r>
          </a:p>
          <a:p>
            <a:pPr algn="ctr" fontAlgn="auto">
              <a:spcBef>
                <a:spcPts val="0"/>
              </a:spcBef>
              <a:spcAft>
                <a:spcPts val="0"/>
              </a:spcAft>
            </a:pPr>
            <a:r>
              <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2.4 DISEÑO DE ELEMENTOS EN COMPRESIÓN</a:t>
            </a:r>
          </a:p>
        </p:txBody>
      </p:sp>
      <p:sp>
        <p:nvSpPr>
          <p:cNvPr id="8" name="Rectángulo 7">
            <a:extLst>
              <a:ext uri="{FF2B5EF4-FFF2-40B4-BE49-F238E27FC236}">
                <a16:creationId xmlns:a16="http://schemas.microsoft.com/office/drawing/2014/main" id="{B647CFEE-F9C0-47F9-BC82-B9A7FCD686EB}"/>
              </a:ext>
            </a:extLst>
          </p:cNvPr>
          <p:cNvSpPr/>
          <p:nvPr/>
        </p:nvSpPr>
        <p:spPr>
          <a:xfrm>
            <a:off x="6393527" y="3167710"/>
            <a:ext cx="1302752" cy="55996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defPPr lvl="0">
              <a:defRPr lang="es-MX"/>
            </a:defPPr>
            <a:lvl1pPr marL="0" lvl="0" algn="l" defTabSz="914400" rtl="0" eaLnBrk="1" latinLnBrk="0" hangingPunct="1">
              <a:defRPr sz="1800" kern="1200">
                <a:solidFill>
                  <a:schemeClr val="lt1"/>
                </a:solidFill>
                <a:latin typeface="+mn-lt"/>
                <a:ea typeface="+mn-ea"/>
                <a:cs typeface="+mn-cs"/>
              </a:defRPr>
            </a:lvl1pPr>
            <a:lvl2pPr marL="457200" lvl="1" algn="l" defTabSz="914400" rtl="0" eaLnBrk="1" latinLnBrk="0" hangingPunct="1">
              <a:defRPr sz="1800" kern="1200">
                <a:solidFill>
                  <a:schemeClr val="lt1"/>
                </a:solidFill>
                <a:latin typeface="+mn-lt"/>
                <a:ea typeface="+mn-ea"/>
                <a:cs typeface="+mn-cs"/>
              </a:defRPr>
            </a:lvl2pPr>
            <a:lvl3pPr marL="914400" lvl="2" algn="l" defTabSz="914400" rtl="0" eaLnBrk="1" latinLnBrk="0" hangingPunct="1">
              <a:defRPr sz="1800" kern="1200">
                <a:solidFill>
                  <a:schemeClr val="lt1"/>
                </a:solidFill>
                <a:latin typeface="+mn-lt"/>
                <a:ea typeface="+mn-ea"/>
                <a:cs typeface="+mn-cs"/>
              </a:defRPr>
            </a:lvl3pPr>
            <a:lvl4pPr marL="1371600" lvl="3" algn="l" defTabSz="914400" rtl="0" eaLnBrk="1" latinLnBrk="0" hangingPunct="1">
              <a:defRPr sz="1800" kern="1200">
                <a:solidFill>
                  <a:schemeClr val="lt1"/>
                </a:solidFill>
                <a:latin typeface="+mn-lt"/>
                <a:ea typeface="+mn-ea"/>
                <a:cs typeface="+mn-cs"/>
              </a:defRPr>
            </a:lvl4pPr>
            <a:lvl5pPr marL="1828800" lvl="4" algn="l" defTabSz="914400" rtl="0" eaLnBrk="1" latinLnBrk="0" hangingPunct="1">
              <a:defRPr sz="1800" kern="1200">
                <a:solidFill>
                  <a:schemeClr val="lt1"/>
                </a:solidFill>
                <a:latin typeface="+mn-lt"/>
                <a:ea typeface="+mn-ea"/>
                <a:cs typeface="+mn-cs"/>
              </a:defRPr>
            </a:lvl5pPr>
            <a:lvl6pPr marL="2286000" lvl="5" algn="l" defTabSz="914400" rtl="0" eaLnBrk="1" latinLnBrk="0" hangingPunct="1">
              <a:defRPr sz="1800" kern="1200">
                <a:solidFill>
                  <a:schemeClr val="lt1"/>
                </a:solidFill>
                <a:latin typeface="+mn-lt"/>
                <a:ea typeface="+mn-ea"/>
                <a:cs typeface="+mn-cs"/>
              </a:defRPr>
            </a:lvl6pPr>
            <a:lvl7pPr marL="2743200" lvl="6" algn="l" defTabSz="914400" rtl="0" eaLnBrk="1" latinLnBrk="0" hangingPunct="1">
              <a:defRPr sz="1800" kern="1200">
                <a:solidFill>
                  <a:schemeClr val="lt1"/>
                </a:solidFill>
                <a:latin typeface="+mn-lt"/>
                <a:ea typeface="+mn-ea"/>
                <a:cs typeface="+mn-cs"/>
              </a:defRPr>
            </a:lvl7pPr>
            <a:lvl8pPr marL="3200400" lvl="7" algn="l" defTabSz="914400" rtl="0" eaLnBrk="1" latinLnBrk="0" hangingPunct="1">
              <a:defRPr sz="1800" kern="1200">
                <a:solidFill>
                  <a:schemeClr val="lt1"/>
                </a:solidFill>
                <a:latin typeface="+mn-lt"/>
                <a:ea typeface="+mn-ea"/>
                <a:cs typeface="+mn-cs"/>
              </a:defRPr>
            </a:lvl8pPr>
            <a:lvl9pPr marL="3657600" lvl="8" algn="l" defTabSz="914400" rtl="0" eaLnBrk="1" latinLnBrk="0" hangingPunct="1">
              <a:defRPr sz="1800" kern="1200">
                <a:solidFill>
                  <a:schemeClr val="lt1"/>
                </a:solidFill>
                <a:latin typeface="+mn-lt"/>
                <a:ea typeface="+mn-ea"/>
                <a:cs typeface="+mn-cs"/>
              </a:defRPr>
            </a:lvl9pPr>
          </a:lstStyle>
          <a:p>
            <a:pPr algn="ctr"/>
            <a:r>
              <a:rPr lang="es-MX" dirty="0"/>
              <a:t>AISC</a:t>
            </a:r>
          </a:p>
          <a:p>
            <a:pPr algn="ctr"/>
            <a:r>
              <a:rPr lang="es-MX" dirty="0"/>
              <a:t>(E3-3)</a:t>
            </a:r>
          </a:p>
        </p:txBody>
      </p:sp>
      <p:sp>
        <p:nvSpPr>
          <p:cNvPr id="4" name="Marcador de pie de página 3">
            <a:extLst>
              <a:ext uri="{FF2B5EF4-FFF2-40B4-BE49-F238E27FC236}">
                <a16:creationId xmlns:a16="http://schemas.microsoft.com/office/drawing/2014/main" id="{B6B1BB4D-53EF-4566-8764-873414705A9C}"/>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6" name="Marcador de número de diapositiva 5">
            <a:extLst>
              <a:ext uri="{FF2B5EF4-FFF2-40B4-BE49-F238E27FC236}">
                <a16:creationId xmlns:a16="http://schemas.microsoft.com/office/drawing/2014/main" id="{7FEE0FE6-4D38-4A92-A212-810FE0C16A82}"/>
              </a:ext>
            </a:extLst>
          </p:cNvPr>
          <p:cNvSpPr>
            <a:spLocks noGrp="1"/>
          </p:cNvSpPr>
          <p:nvPr>
            <p:ph type="sldNum" sz="quarter" idx="12"/>
          </p:nvPr>
        </p:nvSpPr>
        <p:spPr/>
        <p:txBody>
          <a:bodyPr/>
          <a:lstStyle/>
          <a:p>
            <a:fld id="{A20D5B2E-A39C-4A67-9A03-2664C49F1C64}" type="slidenum">
              <a:rPr lang="es-MX" smtClean="0"/>
              <a:pPr/>
              <a:t>138</a:t>
            </a:fld>
            <a:r>
              <a:rPr lang="es-MX"/>
              <a:t>/150</a:t>
            </a:r>
            <a:endParaRPr lang="es-MX" dirty="0"/>
          </a:p>
        </p:txBody>
      </p:sp>
    </p:spTree>
    <p:extLst>
      <p:ext uri="{BB962C8B-B14F-4D97-AF65-F5344CB8AC3E}">
        <p14:creationId xmlns:p14="http://schemas.microsoft.com/office/powerpoint/2010/main" val="250214854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543271" y="2865510"/>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EJEMPLOS</a:t>
            </a:r>
          </a:p>
        </p:txBody>
      </p:sp>
      <p:sp>
        <p:nvSpPr>
          <p:cNvPr id="11" name="6 CuadroTexto"/>
          <p:cNvSpPr txBox="1"/>
          <p:nvPr/>
        </p:nvSpPr>
        <p:spPr>
          <a:xfrm>
            <a:off x="1728109" y="293892"/>
            <a:ext cx="6984775" cy="707886"/>
          </a:xfrm>
          <a:prstGeom prst="rect">
            <a:avLst/>
          </a:prstGeom>
          <a:noFill/>
        </p:spPr>
        <p:txBody>
          <a:bodyPr wrap="square" rtlCol="0">
            <a:spAutoFit/>
          </a:bodyPr>
          <a:lstStyle/>
          <a:p>
            <a:pPr algn="ctr" fontAlgn="auto">
              <a:spcBef>
                <a:spcPts val="0"/>
              </a:spcBef>
              <a:spcAft>
                <a:spcPts val="0"/>
              </a:spcAft>
            </a:pP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2</a:t>
            </a:r>
          </a:p>
          <a:p>
            <a:pPr algn="ctr" fontAlgn="auto">
              <a:spcBef>
                <a:spcPts val="0"/>
              </a:spcBef>
              <a:spcAft>
                <a:spcPts val="0"/>
              </a:spcAft>
            </a:pPr>
            <a:r>
              <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2.4 DISEÑO DE ELEMENTOS EN COMPRESIÓN</a:t>
            </a:r>
          </a:p>
        </p:txBody>
      </p:sp>
      <p:sp>
        <p:nvSpPr>
          <p:cNvPr id="3" name="Marcador de pie de página 2">
            <a:extLst>
              <a:ext uri="{FF2B5EF4-FFF2-40B4-BE49-F238E27FC236}">
                <a16:creationId xmlns:a16="http://schemas.microsoft.com/office/drawing/2014/main" id="{B6EDAF18-D65E-40C3-8932-FF86ECD1E0BF}"/>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45FDD38E-AD2D-47D0-BC09-1878EA72B97D}"/>
              </a:ext>
            </a:extLst>
          </p:cNvPr>
          <p:cNvSpPr>
            <a:spLocks noGrp="1"/>
          </p:cNvSpPr>
          <p:nvPr>
            <p:ph type="sldNum" sz="quarter" idx="12"/>
          </p:nvPr>
        </p:nvSpPr>
        <p:spPr/>
        <p:txBody>
          <a:bodyPr/>
          <a:lstStyle/>
          <a:p>
            <a:fld id="{A20D5B2E-A39C-4A67-9A03-2664C49F1C64}" type="slidenum">
              <a:rPr lang="es-MX" smtClean="0"/>
              <a:pPr/>
              <a:t>139</a:t>
            </a:fld>
            <a:r>
              <a:rPr lang="es-MX"/>
              <a:t>/150</a:t>
            </a:r>
            <a:endParaRPr lang="es-MX" dirty="0"/>
          </a:p>
        </p:txBody>
      </p:sp>
    </p:spTree>
    <p:extLst>
      <p:ext uri="{BB962C8B-B14F-4D97-AF65-F5344CB8AC3E}">
        <p14:creationId xmlns:p14="http://schemas.microsoft.com/office/powerpoint/2010/main" val="1878948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INTRODUCCIÓN </a:t>
            </a:r>
          </a:p>
        </p:txBody>
      </p:sp>
      <p:sp>
        <p:nvSpPr>
          <p:cNvPr id="12"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2.1 ÁREA NETA EFECTIVA</a:t>
            </a:r>
          </a:p>
        </p:txBody>
      </p:sp>
      <p:sp>
        <p:nvSpPr>
          <p:cNvPr id="8" name="21 Rectángulo"/>
          <p:cNvSpPr/>
          <p:nvPr/>
        </p:nvSpPr>
        <p:spPr>
          <a:xfrm>
            <a:off x="468431" y="2361654"/>
            <a:ext cx="9360577" cy="1246495"/>
          </a:xfrm>
          <a:prstGeom prst="rect">
            <a:avLst/>
          </a:prstGeom>
        </p:spPr>
        <p:txBody>
          <a:bodyPr wrap="square">
            <a:spAutoFit/>
          </a:bodyPr>
          <a:lstStyle/>
          <a:p>
            <a:pPr algn="just"/>
            <a:r>
              <a:rPr lang="es-MX" sz="1900" b="1" dirty="0">
                <a:latin typeface="+mn-lt"/>
              </a:rPr>
              <a:t>Las especificaciones LRFD estipulan que la resistencia de diseño de un miembro en tensión </a:t>
            </a:r>
            <a:r>
              <a:rPr lang="es-MX" sz="1900" b="1" dirty="0">
                <a:solidFill>
                  <a:srgbClr val="FF0000"/>
                </a:solidFill>
                <a:latin typeface="+mn-lt"/>
              </a:rPr>
              <a:t>𝝓</a:t>
            </a:r>
            <a:r>
              <a:rPr lang="es-MX" sz="1900" b="1" baseline="-25000" dirty="0" err="1">
                <a:solidFill>
                  <a:srgbClr val="FF0000"/>
                </a:solidFill>
                <a:latin typeface="+mn-lt"/>
              </a:rPr>
              <a:t>t</a:t>
            </a:r>
            <a:r>
              <a:rPr lang="es-MX" sz="1900" b="1" dirty="0" err="1">
                <a:solidFill>
                  <a:srgbClr val="FF0000"/>
                </a:solidFill>
                <a:latin typeface="+mn-lt"/>
              </a:rPr>
              <a:t>P</a:t>
            </a:r>
            <a:r>
              <a:rPr lang="es-MX" sz="1900" b="1" baseline="-25000" dirty="0" err="1">
                <a:solidFill>
                  <a:srgbClr val="FF0000"/>
                </a:solidFill>
                <a:latin typeface="+mn-lt"/>
              </a:rPr>
              <a:t>n</a:t>
            </a:r>
            <a:r>
              <a:rPr lang="es-MX" sz="1900" b="1" baseline="-25000" dirty="0">
                <a:latin typeface="+mn-lt"/>
              </a:rPr>
              <a:t>,</a:t>
            </a:r>
            <a:r>
              <a:rPr lang="es-MX" sz="1900" b="1" dirty="0">
                <a:latin typeface="+mn-lt"/>
              </a:rPr>
              <a:t> será la menor de los valores obtenidos usando las dos expresiones expuestas a continuación.</a:t>
            </a:r>
          </a:p>
          <a:p>
            <a:pPr algn="just"/>
            <a:endParaRPr lang="es-MX" b="1" dirty="0">
              <a:latin typeface="+mn-lt"/>
            </a:endParaRPr>
          </a:p>
        </p:txBody>
      </p:sp>
      <p:sp>
        <p:nvSpPr>
          <p:cNvPr id="9" name="25 CuadroTexto"/>
          <p:cNvSpPr txBox="1"/>
          <p:nvPr/>
        </p:nvSpPr>
        <p:spPr>
          <a:xfrm>
            <a:off x="468432" y="3245391"/>
            <a:ext cx="5184111" cy="1261884"/>
          </a:xfrm>
          <a:prstGeom prst="rect">
            <a:avLst/>
          </a:prstGeom>
          <a:noFill/>
        </p:spPr>
        <p:txBody>
          <a:bodyPr wrap="square" rtlCol="0">
            <a:spAutoFit/>
          </a:bodyPr>
          <a:lstStyle/>
          <a:p>
            <a:pPr algn="just"/>
            <a:r>
              <a:rPr lang="es-MX" sz="1900" b="1" dirty="0">
                <a:latin typeface="+mn-lt"/>
                <a:cs typeface="Arial" pitchFamily="34" charset="0"/>
              </a:rPr>
              <a:t>Si se trata del análisis de miembros a tensión en donde la falla se produce por la fluencia de la sección bruta, se utilizarán las siguientes ecuaciones:</a:t>
            </a:r>
          </a:p>
        </p:txBody>
      </p:sp>
      <p:sp>
        <p:nvSpPr>
          <p:cNvPr id="11" name="Rectangle 18"/>
          <p:cNvSpPr>
            <a:spLocks noChangeArrowheads="1"/>
          </p:cNvSpPr>
          <p:nvPr/>
        </p:nvSpPr>
        <p:spPr bwMode="auto">
          <a:xfrm>
            <a:off x="468431" y="4395452"/>
            <a:ext cx="2808312" cy="3847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MX" sz="1900" b="1" i="0" u="none" strike="noStrike" cap="none" normalizeH="0" baseline="0" dirty="0">
                <a:ln>
                  <a:noFill/>
                </a:ln>
                <a:solidFill>
                  <a:srgbClr val="FF0000"/>
                </a:solidFill>
                <a:latin typeface="+mn-lt"/>
                <a:ea typeface="Calibri" pitchFamily="34" charset="0"/>
                <a:cs typeface="Arial" pitchFamily="34" charset="0"/>
              </a:rPr>
              <a:t>P</a:t>
            </a:r>
            <a:r>
              <a:rPr kumimoji="0" lang="es-MX" sz="1900" b="1" i="0" u="none" strike="noStrike" cap="none" normalizeH="0" baseline="-30000" dirty="0">
                <a:ln>
                  <a:noFill/>
                </a:ln>
                <a:solidFill>
                  <a:srgbClr val="FF0000"/>
                </a:solidFill>
                <a:latin typeface="+mn-lt"/>
                <a:ea typeface="Calibri" pitchFamily="34" charset="0"/>
                <a:cs typeface="Arial" pitchFamily="34" charset="0"/>
              </a:rPr>
              <a:t>u</a:t>
            </a:r>
            <a:r>
              <a:rPr kumimoji="0" lang="es-MX" sz="1900" b="1" i="0" u="none" strike="noStrike" cap="none" normalizeH="0" baseline="0" dirty="0">
                <a:ln>
                  <a:noFill/>
                </a:ln>
                <a:solidFill>
                  <a:srgbClr val="FF0000"/>
                </a:solidFill>
                <a:latin typeface="+mn-lt"/>
                <a:ea typeface="Calibri" pitchFamily="34" charset="0"/>
                <a:cs typeface="Arial" pitchFamily="34" charset="0"/>
              </a:rPr>
              <a:t> = 𝝓</a:t>
            </a:r>
            <a:r>
              <a:rPr kumimoji="0" lang="es-MX" sz="1900" b="1" i="0" u="none" strike="noStrike" cap="none" normalizeH="0" baseline="-30000" dirty="0" err="1">
                <a:ln>
                  <a:noFill/>
                </a:ln>
                <a:solidFill>
                  <a:srgbClr val="FF0000"/>
                </a:solidFill>
                <a:latin typeface="+mn-lt"/>
                <a:ea typeface="Calibri" pitchFamily="34" charset="0"/>
                <a:cs typeface="Arial" pitchFamily="34" charset="0"/>
              </a:rPr>
              <a:t>t</a:t>
            </a:r>
            <a:r>
              <a:rPr kumimoji="0" lang="es-MX" sz="1900" b="1" i="0" u="none" strike="noStrike" cap="none" normalizeH="0" baseline="0" dirty="0" err="1">
                <a:ln>
                  <a:noFill/>
                </a:ln>
                <a:solidFill>
                  <a:srgbClr val="FF0000"/>
                </a:solidFill>
                <a:latin typeface="+mn-lt"/>
                <a:ea typeface="Calibri" pitchFamily="34" charset="0"/>
                <a:cs typeface="Arial" pitchFamily="34" charset="0"/>
              </a:rPr>
              <a:t>F</a:t>
            </a:r>
            <a:r>
              <a:rPr kumimoji="0" lang="es-MX" sz="1900" b="1" i="0" u="none" strike="noStrike" cap="none" normalizeH="0" baseline="-30000" dirty="0" err="1">
                <a:ln>
                  <a:noFill/>
                </a:ln>
                <a:solidFill>
                  <a:srgbClr val="FF0000"/>
                </a:solidFill>
                <a:latin typeface="+mn-lt"/>
                <a:ea typeface="Calibri" pitchFamily="34" charset="0"/>
                <a:cs typeface="Arial" pitchFamily="34" charset="0"/>
              </a:rPr>
              <a:t>y</a:t>
            </a:r>
            <a:r>
              <a:rPr kumimoji="0" lang="es-MX" sz="1900" b="1" i="0" u="none" strike="noStrike" cap="none" normalizeH="0" baseline="0" dirty="0" err="1">
                <a:ln>
                  <a:noFill/>
                </a:ln>
                <a:solidFill>
                  <a:srgbClr val="FF0000"/>
                </a:solidFill>
                <a:latin typeface="+mn-lt"/>
                <a:ea typeface="Calibri" pitchFamily="34" charset="0"/>
                <a:cs typeface="Arial" pitchFamily="34" charset="0"/>
              </a:rPr>
              <a:t>A</a:t>
            </a:r>
            <a:r>
              <a:rPr kumimoji="0" lang="es-MX" sz="1900" b="1" i="0" u="none" strike="noStrike" cap="none" normalizeH="0" baseline="-30000" dirty="0" err="1">
                <a:ln>
                  <a:noFill/>
                </a:ln>
                <a:solidFill>
                  <a:srgbClr val="FF0000"/>
                </a:solidFill>
                <a:latin typeface="+mn-lt"/>
                <a:ea typeface="Calibri" pitchFamily="34" charset="0"/>
                <a:cs typeface="Arial" pitchFamily="34" charset="0"/>
              </a:rPr>
              <a:t>g</a:t>
            </a:r>
            <a:endParaRPr kumimoji="0" lang="es-MX" sz="1900" b="1" i="0" u="none" strike="noStrike" cap="none" normalizeH="0" baseline="0" dirty="0">
              <a:ln>
                <a:noFill/>
              </a:ln>
              <a:solidFill>
                <a:srgbClr val="FF0000"/>
              </a:solidFill>
              <a:latin typeface="+mn-lt"/>
              <a:cs typeface="Arial" pitchFamily="34" charset="0"/>
            </a:endParaRPr>
          </a:p>
        </p:txBody>
      </p:sp>
      <p:sp>
        <p:nvSpPr>
          <p:cNvPr id="13" name="26 CuadroTexto"/>
          <p:cNvSpPr txBox="1"/>
          <p:nvPr/>
        </p:nvSpPr>
        <p:spPr>
          <a:xfrm>
            <a:off x="446743" y="4829323"/>
            <a:ext cx="5184112" cy="1261884"/>
          </a:xfrm>
          <a:prstGeom prst="rect">
            <a:avLst/>
          </a:prstGeom>
          <a:noFill/>
        </p:spPr>
        <p:txBody>
          <a:bodyPr wrap="square" rtlCol="0">
            <a:spAutoFit/>
          </a:bodyPr>
          <a:lstStyle/>
          <a:p>
            <a:pPr algn="just"/>
            <a:r>
              <a:rPr lang="es-MX" sz="1900" b="1" dirty="0">
                <a:latin typeface="+mn-lt"/>
                <a:cs typeface="Arial" pitchFamily="34" charset="0"/>
              </a:rPr>
              <a:t>Mientas que, si se trata del análisis de miembros a tensión por fractura de la </a:t>
            </a:r>
            <a:r>
              <a:rPr lang="es-MX" sz="1900" b="1" dirty="0">
                <a:solidFill>
                  <a:srgbClr val="FF0000"/>
                </a:solidFill>
                <a:latin typeface="+mn-lt"/>
                <a:cs typeface="Arial" pitchFamily="34" charset="0"/>
              </a:rPr>
              <a:t>sección neta</a:t>
            </a:r>
            <a:r>
              <a:rPr lang="es-MX" sz="1900" b="1" dirty="0">
                <a:latin typeface="+mn-lt"/>
                <a:cs typeface="Arial" pitchFamily="34" charset="0"/>
              </a:rPr>
              <a:t>, el análisis se logra usando las siguientes expresiones:</a:t>
            </a:r>
          </a:p>
        </p:txBody>
      </p:sp>
      <p:sp>
        <p:nvSpPr>
          <p:cNvPr id="14" name="28 CuadroTexto"/>
          <p:cNvSpPr txBox="1"/>
          <p:nvPr/>
        </p:nvSpPr>
        <p:spPr>
          <a:xfrm>
            <a:off x="3054144" y="4420199"/>
            <a:ext cx="1016820" cy="384721"/>
          </a:xfrm>
          <a:prstGeom prst="rect">
            <a:avLst/>
          </a:prstGeom>
          <a:noFill/>
        </p:spPr>
        <p:txBody>
          <a:bodyPr wrap="square" rtlCol="0">
            <a:spAutoFit/>
          </a:bodyPr>
          <a:lstStyle/>
          <a:p>
            <a:r>
              <a:rPr lang="es-MX" sz="1900" b="1" dirty="0">
                <a:solidFill>
                  <a:srgbClr val="FF0000"/>
                </a:solidFill>
                <a:latin typeface="+mn-lt"/>
                <a:ea typeface="Calibri" pitchFamily="34" charset="0"/>
                <a:cs typeface="Arial" pitchFamily="34" charset="0"/>
              </a:rPr>
              <a:t>𝝓</a:t>
            </a:r>
            <a:r>
              <a:rPr lang="es-MX" sz="1900" b="1" baseline="-30000" dirty="0">
                <a:solidFill>
                  <a:srgbClr val="FF0000"/>
                </a:solidFill>
                <a:latin typeface="+mn-lt"/>
                <a:ea typeface="Calibri" pitchFamily="34" charset="0"/>
                <a:cs typeface="Arial" pitchFamily="34" charset="0"/>
              </a:rPr>
              <a:t>t</a:t>
            </a:r>
            <a:r>
              <a:rPr lang="es-MX" sz="1900" b="1" dirty="0">
                <a:solidFill>
                  <a:srgbClr val="FF0000"/>
                </a:solidFill>
                <a:latin typeface="+mn-lt"/>
                <a:cs typeface="Arial" pitchFamily="34" charset="0"/>
              </a:rPr>
              <a:t>=0.9</a:t>
            </a:r>
          </a:p>
        </p:txBody>
      </p:sp>
      <p:sp>
        <p:nvSpPr>
          <p:cNvPr id="15" name="Rectangle 18"/>
          <p:cNvSpPr>
            <a:spLocks noChangeArrowheads="1"/>
          </p:cNvSpPr>
          <p:nvPr/>
        </p:nvSpPr>
        <p:spPr bwMode="auto">
          <a:xfrm>
            <a:off x="446743" y="5947996"/>
            <a:ext cx="2808312" cy="3847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MX" sz="1900" b="1" i="0" u="none" strike="noStrike" cap="none" normalizeH="0" baseline="0" dirty="0">
                <a:ln>
                  <a:noFill/>
                </a:ln>
                <a:solidFill>
                  <a:srgbClr val="FF0000"/>
                </a:solidFill>
                <a:latin typeface="+mn-lt"/>
                <a:ea typeface="Calibri" pitchFamily="34" charset="0"/>
                <a:cs typeface="Arial" pitchFamily="34" charset="0"/>
              </a:rPr>
              <a:t>P</a:t>
            </a:r>
            <a:r>
              <a:rPr kumimoji="0" lang="es-MX" sz="1900" b="1" i="0" u="none" strike="noStrike" cap="none" normalizeH="0" baseline="-30000" dirty="0">
                <a:ln>
                  <a:noFill/>
                </a:ln>
                <a:solidFill>
                  <a:srgbClr val="FF0000"/>
                </a:solidFill>
                <a:latin typeface="+mn-lt"/>
                <a:ea typeface="Calibri" pitchFamily="34" charset="0"/>
                <a:cs typeface="Arial" pitchFamily="34" charset="0"/>
              </a:rPr>
              <a:t>u</a:t>
            </a:r>
            <a:r>
              <a:rPr kumimoji="0" lang="es-MX" sz="1900" b="1" i="0" u="none" strike="noStrike" cap="none" normalizeH="0" baseline="0" dirty="0">
                <a:ln>
                  <a:noFill/>
                </a:ln>
                <a:solidFill>
                  <a:srgbClr val="FF0000"/>
                </a:solidFill>
                <a:latin typeface="+mn-lt"/>
                <a:ea typeface="Calibri" pitchFamily="34" charset="0"/>
                <a:cs typeface="Arial" pitchFamily="34" charset="0"/>
              </a:rPr>
              <a:t> = 𝝓</a:t>
            </a:r>
            <a:r>
              <a:rPr kumimoji="0" lang="es-MX" sz="1900" b="1" i="0" u="none" strike="noStrike" cap="none" normalizeH="0" baseline="-30000" dirty="0" err="1">
                <a:ln>
                  <a:noFill/>
                </a:ln>
                <a:solidFill>
                  <a:srgbClr val="FF0000"/>
                </a:solidFill>
                <a:latin typeface="+mn-lt"/>
                <a:ea typeface="Calibri" pitchFamily="34" charset="0"/>
                <a:cs typeface="Arial" pitchFamily="34" charset="0"/>
              </a:rPr>
              <a:t>t</a:t>
            </a:r>
            <a:r>
              <a:rPr kumimoji="0" lang="es-MX" sz="1900" b="1" i="0" u="none" strike="noStrike" cap="none" normalizeH="0" baseline="0" dirty="0" err="1">
                <a:ln>
                  <a:noFill/>
                </a:ln>
                <a:solidFill>
                  <a:srgbClr val="FF0000"/>
                </a:solidFill>
                <a:latin typeface="+mn-lt"/>
                <a:ea typeface="Calibri" pitchFamily="34" charset="0"/>
                <a:cs typeface="Arial" pitchFamily="34" charset="0"/>
              </a:rPr>
              <a:t>F</a:t>
            </a:r>
            <a:r>
              <a:rPr lang="es-MX" sz="1900" b="1" baseline="-30000" dirty="0" err="1">
                <a:solidFill>
                  <a:srgbClr val="FF0000"/>
                </a:solidFill>
                <a:latin typeface="+mn-lt"/>
                <a:ea typeface="Calibri" pitchFamily="34" charset="0"/>
                <a:cs typeface="Arial" pitchFamily="34" charset="0"/>
              </a:rPr>
              <a:t>u</a:t>
            </a:r>
            <a:r>
              <a:rPr kumimoji="0" lang="es-MX" sz="1900" b="1" i="0" u="none" strike="noStrike" cap="none" normalizeH="0" baseline="0" dirty="0" err="1">
                <a:ln>
                  <a:noFill/>
                </a:ln>
                <a:solidFill>
                  <a:srgbClr val="FF0000"/>
                </a:solidFill>
                <a:latin typeface="+mn-lt"/>
                <a:ea typeface="Calibri" pitchFamily="34" charset="0"/>
                <a:cs typeface="Arial" pitchFamily="34" charset="0"/>
              </a:rPr>
              <a:t>A</a:t>
            </a:r>
            <a:r>
              <a:rPr lang="es-MX" sz="1900" b="1" baseline="-30000" dirty="0" err="1">
                <a:solidFill>
                  <a:srgbClr val="FF0000"/>
                </a:solidFill>
                <a:latin typeface="+mn-lt"/>
                <a:ea typeface="Calibri" pitchFamily="34" charset="0"/>
                <a:cs typeface="Arial" pitchFamily="34" charset="0"/>
              </a:rPr>
              <a:t>e</a:t>
            </a:r>
            <a:endParaRPr kumimoji="0" lang="es-MX" sz="1900" b="1" i="0" u="none" strike="noStrike" cap="none" normalizeH="0" baseline="0" dirty="0">
              <a:ln>
                <a:noFill/>
              </a:ln>
              <a:solidFill>
                <a:srgbClr val="FF0000"/>
              </a:solidFill>
              <a:latin typeface="+mn-lt"/>
              <a:cs typeface="Arial" pitchFamily="34" charset="0"/>
            </a:endParaRPr>
          </a:p>
        </p:txBody>
      </p:sp>
      <p:sp>
        <p:nvSpPr>
          <p:cNvPr id="16" name="31 CuadroTexto"/>
          <p:cNvSpPr txBox="1"/>
          <p:nvPr/>
        </p:nvSpPr>
        <p:spPr>
          <a:xfrm>
            <a:off x="3062390" y="6002408"/>
            <a:ext cx="981359" cy="384721"/>
          </a:xfrm>
          <a:prstGeom prst="rect">
            <a:avLst/>
          </a:prstGeom>
          <a:noFill/>
        </p:spPr>
        <p:txBody>
          <a:bodyPr wrap="none" rtlCol="0">
            <a:spAutoFit/>
          </a:bodyPr>
          <a:lstStyle/>
          <a:p>
            <a:r>
              <a:rPr lang="es-MX" sz="1900" b="1" dirty="0">
                <a:solidFill>
                  <a:srgbClr val="FF0000"/>
                </a:solidFill>
                <a:latin typeface="+mn-lt"/>
                <a:ea typeface="Calibri" pitchFamily="34" charset="0"/>
                <a:cs typeface="Arial" pitchFamily="34" charset="0"/>
              </a:rPr>
              <a:t>𝝓</a:t>
            </a:r>
            <a:r>
              <a:rPr lang="es-MX" sz="1900" b="1" baseline="-30000" dirty="0">
                <a:solidFill>
                  <a:srgbClr val="FF0000"/>
                </a:solidFill>
                <a:latin typeface="+mn-lt"/>
                <a:ea typeface="Calibri" pitchFamily="34" charset="0"/>
                <a:cs typeface="Arial" pitchFamily="34" charset="0"/>
              </a:rPr>
              <a:t>t</a:t>
            </a:r>
            <a:r>
              <a:rPr lang="es-MX" sz="1900" b="1" dirty="0">
                <a:solidFill>
                  <a:srgbClr val="FF0000"/>
                </a:solidFill>
                <a:latin typeface="+mn-lt"/>
                <a:cs typeface="Arial" pitchFamily="34" charset="0"/>
              </a:rPr>
              <a:t>=0.75</a:t>
            </a:r>
          </a:p>
        </p:txBody>
      </p:sp>
      <p:sp>
        <p:nvSpPr>
          <p:cNvPr id="17" name="32 CuadroTexto"/>
          <p:cNvSpPr txBox="1"/>
          <p:nvPr/>
        </p:nvSpPr>
        <p:spPr>
          <a:xfrm>
            <a:off x="468431" y="2014348"/>
            <a:ext cx="2511449" cy="384721"/>
          </a:xfrm>
          <a:prstGeom prst="rect">
            <a:avLst/>
          </a:prstGeom>
          <a:noFill/>
        </p:spPr>
        <p:txBody>
          <a:bodyPr wrap="square" rtlCol="0">
            <a:spAutoFit/>
          </a:bodyPr>
          <a:lstStyle/>
          <a:p>
            <a:pPr algn="just"/>
            <a:r>
              <a:rPr lang="es-MX" sz="1900" b="1" dirty="0">
                <a:solidFill>
                  <a:schemeClr val="accent1">
                    <a:lumMod val="50000"/>
                  </a:schemeClr>
                </a:solidFill>
                <a:latin typeface="+mn-lt"/>
              </a:rPr>
              <a:t>¿Cómo se determina?</a:t>
            </a:r>
          </a:p>
        </p:txBody>
      </p:sp>
      <mc:AlternateContent xmlns:mc="http://schemas.openxmlformats.org/markup-compatibility/2006" xmlns:a14="http://schemas.microsoft.com/office/drawing/2010/main">
        <mc:Choice Requires="a14">
          <p:sp>
            <p:nvSpPr>
              <p:cNvPr id="2" name="CuadroTexto 1"/>
              <p:cNvSpPr txBox="1"/>
              <p:nvPr/>
            </p:nvSpPr>
            <p:spPr>
              <a:xfrm>
                <a:off x="6046412" y="3810548"/>
                <a:ext cx="3782596" cy="1608902"/>
              </a:xfrm>
              <a:prstGeom prst="rect">
                <a:avLst/>
              </a:prstGeom>
              <a:noFill/>
              <a:ln>
                <a:solidFill>
                  <a:schemeClr val="tx1"/>
                </a:solidFill>
              </a:ln>
            </p:spPr>
            <p:txBody>
              <a:bodyPr wrap="square" rtlCol="0">
                <a:spAutoFit/>
              </a:bodyPr>
              <a:lstStyle/>
              <a:p>
                <a:pPr lvl="0" eaLnBrk="0" hangingPunct="0"/>
                <a14:m>
                  <m:oMath xmlns:m="http://schemas.openxmlformats.org/officeDocument/2006/math">
                    <m:sSub>
                      <m:sSubPr>
                        <m:ctrlPr>
                          <a:rPr lang="es-MX" sz="1900" b="1" i="1" smtClean="0">
                            <a:solidFill>
                              <a:srgbClr val="FF0000"/>
                            </a:solidFill>
                            <a:latin typeface="Cambria Math" panose="02040503050406030204" pitchFamily="18" charset="0"/>
                            <a:cs typeface="Arial" pitchFamily="34" charset="0"/>
                          </a:rPr>
                        </m:ctrlPr>
                      </m:sSubPr>
                      <m:e>
                        <m:r>
                          <a:rPr lang="es-MX" sz="1900" b="1" i="1" smtClean="0">
                            <a:solidFill>
                              <a:srgbClr val="FF0000"/>
                            </a:solidFill>
                            <a:latin typeface="Cambria Math" panose="02040503050406030204" pitchFamily="18" charset="0"/>
                            <a:cs typeface="Arial" pitchFamily="34" charset="0"/>
                          </a:rPr>
                          <m:t>𝑨</m:t>
                        </m:r>
                      </m:e>
                      <m:sub>
                        <m:r>
                          <a:rPr lang="es-MX" sz="1900" b="1" i="1" smtClean="0">
                            <a:solidFill>
                              <a:srgbClr val="FF0000"/>
                            </a:solidFill>
                            <a:latin typeface="Cambria Math" panose="02040503050406030204" pitchFamily="18" charset="0"/>
                            <a:cs typeface="Arial" pitchFamily="34" charset="0"/>
                          </a:rPr>
                          <m:t>𝒈</m:t>
                        </m:r>
                      </m:sub>
                    </m:sSub>
                    <m:r>
                      <a:rPr lang="es-MX" sz="1900" b="1" i="1" smtClean="0">
                        <a:solidFill>
                          <a:srgbClr val="FF0000"/>
                        </a:solidFill>
                        <a:latin typeface="Cambria Math" panose="02040503050406030204" pitchFamily="18" charset="0"/>
                        <a:cs typeface="Arial" pitchFamily="34" charset="0"/>
                      </a:rPr>
                      <m:t>=</m:t>
                    </m:r>
                  </m:oMath>
                </a14:m>
                <a:r>
                  <a:rPr lang="es-MX" sz="1900" b="1" dirty="0">
                    <a:latin typeface="+mn-lt"/>
                    <a:cs typeface="Arial" pitchFamily="34" charset="0"/>
                  </a:rPr>
                  <a:t>Área gruesa</a:t>
                </a:r>
              </a:p>
              <a:p>
                <a:pPr lvl="0" eaLnBrk="0" hangingPunct="0"/>
                <a14:m>
                  <m:oMath xmlns:m="http://schemas.openxmlformats.org/officeDocument/2006/math">
                    <m:sSub>
                      <m:sSubPr>
                        <m:ctrlPr>
                          <a:rPr lang="es-MX" sz="1900" b="1" i="1">
                            <a:solidFill>
                              <a:srgbClr val="FF0000"/>
                            </a:solidFill>
                            <a:latin typeface="Cambria Math" panose="02040503050406030204" pitchFamily="18" charset="0"/>
                            <a:cs typeface="Arial" pitchFamily="34" charset="0"/>
                          </a:rPr>
                        </m:ctrlPr>
                      </m:sSubPr>
                      <m:e>
                        <m:r>
                          <a:rPr lang="es-MX" sz="1900" b="1" i="1">
                            <a:solidFill>
                              <a:srgbClr val="FF0000"/>
                            </a:solidFill>
                            <a:latin typeface="Cambria Math" panose="02040503050406030204" pitchFamily="18" charset="0"/>
                            <a:cs typeface="Arial" pitchFamily="34" charset="0"/>
                          </a:rPr>
                          <m:t>𝑨</m:t>
                        </m:r>
                      </m:e>
                      <m:sub>
                        <m:r>
                          <a:rPr lang="es-MX" sz="1900" b="1" i="1" smtClean="0">
                            <a:solidFill>
                              <a:srgbClr val="FF0000"/>
                            </a:solidFill>
                            <a:latin typeface="Cambria Math" panose="02040503050406030204" pitchFamily="18" charset="0"/>
                            <a:cs typeface="Arial" pitchFamily="34" charset="0"/>
                          </a:rPr>
                          <m:t>𝒆</m:t>
                        </m:r>
                      </m:sub>
                    </m:sSub>
                    <m:r>
                      <a:rPr lang="es-MX" sz="1900" b="1" i="1">
                        <a:solidFill>
                          <a:srgbClr val="FF0000"/>
                        </a:solidFill>
                        <a:latin typeface="Cambria Math" panose="02040503050406030204" pitchFamily="18" charset="0"/>
                        <a:cs typeface="Arial" pitchFamily="34" charset="0"/>
                      </a:rPr>
                      <m:t>=</m:t>
                    </m:r>
                  </m:oMath>
                </a14:m>
                <a:r>
                  <a:rPr lang="es-MX" sz="1900" b="1" dirty="0">
                    <a:latin typeface="+mn-lt"/>
                    <a:cs typeface="Arial" pitchFamily="34" charset="0"/>
                  </a:rPr>
                  <a:t>Área neta efectiva</a:t>
                </a:r>
              </a:p>
              <a:p>
                <a:pPr lvl="0" eaLnBrk="0" hangingPunct="0"/>
                <a14:m>
                  <m:oMath xmlns:m="http://schemas.openxmlformats.org/officeDocument/2006/math">
                    <m:sSub>
                      <m:sSubPr>
                        <m:ctrlPr>
                          <a:rPr lang="es-MX" sz="1900" b="1" i="1">
                            <a:solidFill>
                              <a:srgbClr val="FF0000"/>
                            </a:solidFill>
                            <a:latin typeface="Cambria Math" panose="02040503050406030204" pitchFamily="18" charset="0"/>
                            <a:cs typeface="Arial" pitchFamily="34" charset="0"/>
                          </a:rPr>
                        </m:ctrlPr>
                      </m:sSubPr>
                      <m:e>
                        <m:r>
                          <a:rPr lang="es-MX" sz="1900" b="1" i="1" smtClean="0">
                            <a:solidFill>
                              <a:srgbClr val="FF0000"/>
                            </a:solidFill>
                            <a:latin typeface="Cambria Math" panose="02040503050406030204" pitchFamily="18" charset="0"/>
                            <a:cs typeface="Arial" pitchFamily="34" charset="0"/>
                          </a:rPr>
                          <m:t>𝑭</m:t>
                        </m:r>
                      </m:e>
                      <m:sub>
                        <m:r>
                          <a:rPr lang="es-MX" sz="1900" b="1" i="1" smtClean="0">
                            <a:solidFill>
                              <a:srgbClr val="FF0000"/>
                            </a:solidFill>
                            <a:latin typeface="Cambria Math" panose="02040503050406030204" pitchFamily="18" charset="0"/>
                            <a:cs typeface="Arial" pitchFamily="34" charset="0"/>
                          </a:rPr>
                          <m:t>𝒚</m:t>
                        </m:r>
                      </m:sub>
                    </m:sSub>
                    <m:r>
                      <a:rPr lang="es-MX" sz="1900" b="1" i="1">
                        <a:solidFill>
                          <a:srgbClr val="FF0000"/>
                        </a:solidFill>
                        <a:latin typeface="Cambria Math" panose="02040503050406030204" pitchFamily="18" charset="0"/>
                        <a:cs typeface="Arial" pitchFamily="34" charset="0"/>
                      </a:rPr>
                      <m:t>=</m:t>
                    </m:r>
                  </m:oMath>
                </a14:m>
                <a:r>
                  <a:rPr lang="es-MX" sz="1900" b="1" dirty="0">
                    <a:latin typeface="+mn-lt"/>
                    <a:cs typeface="Arial" pitchFamily="34" charset="0"/>
                  </a:rPr>
                  <a:t>Esfuerzo de fluencia</a:t>
                </a:r>
              </a:p>
              <a:p>
                <a:pPr lvl="0" eaLnBrk="0" hangingPunct="0"/>
                <a14:m>
                  <m:oMath xmlns:m="http://schemas.openxmlformats.org/officeDocument/2006/math">
                    <m:sSub>
                      <m:sSubPr>
                        <m:ctrlPr>
                          <a:rPr lang="es-MX" sz="1900" b="1" i="1">
                            <a:solidFill>
                              <a:srgbClr val="FF0000"/>
                            </a:solidFill>
                            <a:latin typeface="Cambria Math" panose="02040503050406030204" pitchFamily="18" charset="0"/>
                            <a:cs typeface="Arial" pitchFamily="34" charset="0"/>
                          </a:rPr>
                        </m:ctrlPr>
                      </m:sSubPr>
                      <m:e>
                        <m:r>
                          <a:rPr lang="es-MX" sz="1900" b="1" i="1">
                            <a:solidFill>
                              <a:srgbClr val="FF0000"/>
                            </a:solidFill>
                            <a:latin typeface="Cambria Math" panose="02040503050406030204" pitchFamily="18" charset="0"/>
                            <a:cs typeface="Arial" pitchFamily="34" charset="0"/>
                          </a:rPr>
                          <m:t>𝑭</m:t>
                        </m:r>
                      </m:e>
                      <m:sub>
                        <m:r>
                          <a:rPr lang="es-MX" sz="1900" b="1" i="1" smtClean="0">
                            <a:solidFill>
                              <a:srgbClr val="FF0000"/>
                            </a:solidFill>
                            <a:latin typeface="Cambria Math" panose="02040503050406030204" pitchFamily="18" charset="0"/>
                            <a:cs typeface="Arial" pitchFamily="34" charset="0"/>
                          </a:rPr>
                          <m:t>𝒖</m:t>
                        </m:r>
                      </m:sub>
                    </m:sSub>
                    <m:r>
                      <a:rPr lang="es-MX" sz="1900" b="1" i="1">
                        <a:solidFill>
                          <a:srgbClr val="FF0000"/>
                        </a:solidFill>
                        <a:latin typeface="Cambria Math" panose="02040503050406030204" pitchFamily="18" charset="0"/>
                        <a:cs typeface="Arial" pitchFamily="34" charset="0"/>
                      </a:rPr>
                      <m:t>=</m:t>
                    </m:r>
                  </m:oMath>
                </a14:m>
                <a:r>
                  <a:rPr lang="es-MX" sz="1900" b="1" dirty="0">
                    <a:latin typeface="+mn-lt"/>
                    <a:cs typeface="Arial" pitchFamily="34" charset="0"/>
                  </a:rPr>
                  <a:t>Esfuerzo mínimo a tensión </a:t>
                </a:r>
              </a:p>
              <a:p>
                <a:pPr lvl="0" eaLnBrk="0" hangingPunct="0"/>
                <a14:m>
                  <m:oMath xmlns:m="http://schemas.openxmlformats.org/officeDocument/2006/math">
                    <m:sSub>
                      <m:sSubPr>
                        <m:ctrlPr>
                          <a:rPr lang="es-MX" sz="1900" b="1" i="1">
                            <a:solidFill>
                              <a:srgbClr val="FF0000"/>
                            </a:solidFill>
                            <a:latin typeface="Cambria Math" panose="02040503050406030204" pitchFamily="18" charset="0"/>
                            <a:cs typeface="Arial" pitchFamily="34" charset="0"/>
                          </a:rPr>
                        </m:ctrlPr>
                      </m:sSubPr>
                      <m:e>
                        <m:r>
                          <a:rPr lang="es-MX" sz="1900" b="1" i="1" smtClean="0">
                            <a:solidFill>
                              <a:srgbClr val="FF0000"/>
                            </a:solidFill>
                            <a:latin typeface="Cambria Math" panose="02040503050406030204" pitchFamily="18" charset="0"/>
                            <a:cs typeface="Arial" pitchFamily="34" charset="0"/>
                          </a:rPr>
                          <m:t>𝑷</m:t>
                        </m:r>
                      </m:e>
                      <m:sub>
                        <m:r>
                          <a:rPr lang="es-MX" sz="1900" b="1" i="1" smtClean="0">
                            <a:solidFill>
                              <a:srgbClr val="FF0000"/>
                            </a:solidFill>
                            <a:latin typeface="Cambria Math" panose="02040503050406030204" pitchFamily="18" charset="0"/>
                            <a:cs typeface="Arial" pitchFamily="34" charset="0"/>
                          </a:rPr>
                          <m:t>𝒖</m:t>
                        </m:r>
                      </m:sub>
                    </m:sSub>
                    <m:r>
                      <a:rPr lang="es-MX" sz="1900" b="1" i="1">
                        <a:solidFill>
                          <a:srgbClr val="FF0000"/>
                        </a:solidFill>
                        <a:latin typeface="Cambria Math" panose="02040503050406030204" pitchFamily="18" charset="0"/>
                        <a:cs typeface="Arial" pitchFamily="34" charset="0"/>
                      </a:rPr>
                      <m:t>=</m:t>
                    </m:r>
                  </m:oMath>
                </a14:m>
                <a:r>
                  <a:rPr lang="es-MX" sz="1900" b="1" dirty="0">
                    <a:latin typeface="+mn-lt"/>
                    <a:cs typeface="Arial" pitchFamily="34" charset="0"/>
                  </a:rPr>
                  <a:t>Resistencia ultima a tensión</a:t>
                </a:r>
              </a:p>
            </p:txBody>
          </p:sp>
        </mc:Choice>
        <mc:Fallback xmlns="">
          <p:sp>
            <p:nvSpPr>
              <p:cNvPr id="2" name="CuadroTexto 1"/>
              <p:cNvSpPr txBox="1">
                <a:spLocks noRot="1" noChangeAspect="1" noMove="1" noResize="1" noEditPoints="1" noAdjustHandles="1" noChangeArrowheads="1" noChangeShapeType="1" noTextEdit="1"/>
              </p:cNvSpPr>
              <p:nvPr/>
            </p:nvSpPr>
            <p:spPr>
              <a:xfrm>
                <a:off x="6046412" y="3810548"/>
                <a:ext cx="3782596" cy="1608902"/>
              </a:xfrm>
              <a:prstGeom prst="rect">
                <a:avLst/>
              </a:prstGeom>
              <a:blipFill>
                <a:blip r:embed="rId2"/>
                <a:stretch>
                  <a:fillRect t="-1128" b="-5263"/>
                </a:stretch>
              </a:blipFill>
              <a:ln>
                <a:solidFill>
                  <a:schemeClr val="tx1"/>
                </a:solidFill>
              </a:ln>
            </p:spPr>
            <p:txBody>
              <a:bodyPr/>
              <a:lstStyle/>
              <a:p>
                <a:r>
                  <a:rPr lang="es-MX">
                    <a:noFill/>
                  </a:rPr>
                  <a:t> </a:t>
                </a:r>
              </a:p>
            </p:txBody>
          </p:sp>
        </mc:Fallback>
      </mc:AlternateContent>
      <p:sp>
        <p:nvSpPr>
          <p:cNvPr id="6" name="CuadroTexto 5"/>
          <p:cNvSpPr txBox="1"/>
          <p:nvPr/>
        </p:nvSpPr>
        <p:spPr>
          <a:xfrm>
            <a:off x="4135782" y="4264646"/>
            <a:ext cx="1637925" cy="677108"/>
          </a:xfrm>
          <a:prstGeom prst="rect">
            <a:avLst/>
          </a:prstGeom>
          <a:noFill/>
        </p:spPr>
        <p:txBody>
          <a:bodyPr wrap="square" rtlCol="0">
            <a:spAutoFit/>
          </a:bodyPr>
          <a:lstStyle/>
          <a:p>
            <a:r>
              <a:rPr lang="es-MX" sz="1900" b="1" dirty="0">
                <a:solidFill>
                  <a:schemeClr val="accent1">
                    <a:lumMod val="75000"/>
                  </a:schemeClr>
                </a:solidFill>
                <a:latin typeface="+mn-lt"/>
              </a:rPr>
              <a:t>D2-1 pág.. 91 AISC</a:t>
            </a:r>
          </a:p>
        </p:txBody>
      </p:sp>
      <p:sp>
        <p:nvSpPr>
          <p:cNvPr id="18" name="CuadroTexto 17"/>
          <p:cNvSpPr txBox="1"/>
          <p:nvPr/>
        </p:nvSpPr>
        <p:spPr>
          <a:xfrm>
            <a:off x="4279796" y="5856214"/>
            <a:ext cx="1493911" cy="677108"/>
          </a:xfrm>
          <a:prstGeom prst="rect">
            <a:avLst/>
          </a:prstGeom>
          <a:noFill/>
        </p:spPr>
        <p:txBody>
          <a:bodyPr wrap="square" rtlCol="0">
            <a:spAutoFit/>
          </a:bodyPr>
          <a:lstStyle/>
          <a:p>
            <a:r>
              <a:rPr lang="es-MX" sz="1900" b="1" dirty="0">
                <a:solidFill>
                  <a:schemeClr val="accent1">
                    <a:lumMod val="75000"/>
                  </a:schemeClr>
                </a:solidFill>
                <a:latin typeface="+mn-lt"/>
              </a:rPr>
              <a:t>D2-2 pág.. 92 AISC</a:t>
            </a:r>
          </a:p>
        </p:txBody>
      </p:sp>
      <p:sp>
        <p:nvSpPr>
          <p:cNvPr id="3" name="Marcador de pie de página 2">
            <a:extLst>
              <a:ext uri="{FF2B5EF4-FFF2-40B4-BE49-F238E27FC236}">
                <a16:creationId xmlns:a16="http://schemas.microsoft.com/office/drawing/2014/main" id="{1697CF62-625C-4970-956E-C5B8C2781953}"/>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5DDFCC5F-9560-44A3-8AD1-A55ED6CA0E98}"/>
              </a:ext>
            </a:extLst>
          </p:cNvPr>
          <p:cNvSpPr>
            <a:spLocks noGrp="1"/>
          </p:cNvSpPr>
          <p:nvPr>
            <p:ph type="sldNum" sz="quarter" idx="12"/>
          </p:nvPr>
        </p:nvSpPr>
        <p:spPr/>
        <p:txBody>
          <a:bodyPr/>
          <a:lstStyle/>
          <a:p>
            <a:fld id="{A20D5B2E-A39C-4A67-9A03-2664C49F1C64}" type="slidenum">
              <a:rPr lang="es-MX" smtClean="0"/>
              <a:pPr/>
              <a:t>14</a:t>
            </a:fld>
            <a:r>
              <a:rPr lang="es-MX"/>
              <a:t>/150</a:t>
            </a:r>
            <a:endParaRPr lang="es-MX" dirty="0"/>
          </a:p>
        </p:txBody>
      </p:sp>
    </p:spTree>
    <p:extLst>
      <p:ext uri="{BB962C8B-B14F-4D97-AF65-F5344CB8AC3E}">
        <p14:creationId xmlns:p14="http://schemas.microsoft.com/office/powerpoint/2010/main" val="202647455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 1</a:t>
            </a:r>
          </a:p>
        </p:txBody>
      </p:sp>
      <p:sp>
        <p:nvSpPr>
          <p:cNvPr id="8" name="13 Rectángulo"/>
          <p:cNvSpPr/>
          <p:nvPr/>
        </p:nvSpPr>
        <p:spPr>
          <a:xfrm>
            <a:off x="474561" y="1971835"/>
            <a:ext cx="9354448" cy="1200329"/>
          </a:xfrm>
          <a:prstGeom prst="rect">
            <a:avLst/>
          </a:prstGeom>
        </p:spPr>
        <p:txBody>
          <a:bodyPr wrap="square">
            <a:spAutoFit/>
          </a:bodyPr>
          <a:lstStyle/>
          <a:p>
            <a:pPr algn="just"/>
            <a:r>
              <a:rPr lang="es-MX" b="1" dirty="0">
                <a:latin typeface="+mn-lt"/>
              </a:rPr>
              <a:t>Un perfil W12” </a:t>
            </a:r>
            <a:r>
              <a:rPr lang="es-MX" b="1" dirty="0" smtClean="0">
                <a:latin typeface="+mn-lt"/>
              </a:rPr>
              <a:t>X </a:t>
            </a:r>
            <a:r>
              <a:rPr lang="es-MX" b="1" dirty="0">
                <a:latin typeface="+mn-lt"/>
              </a:rPr>
              <a:t>65 lb/ft de 24 ft de longitud esta articulado en ambos extremos y arriostrado en la dirección débil en los puntos tercios de su longitud, como se muestra en la imagen. Considere acero A36. determine la resistencia de diseño por compresión.</a:t>
            </a:r>
          </a:p>
          <a:p>
            <a:pPr algn="just"/>
            <a:endParaRPr lang="es-MX" b="1" dirty="0">
              <a:latin typeface="+mn-lt"/>
            </a:endParaRPr>
          </a:p>
        </p:txBody>
      </p:sp>
      <p:pic>
        <p:nvPicPr>
          <p:cNvPr id="11" name="Picture 2"/>
          <p:cNvPicPr>
            <a:picLocks noChangeAspect="1" noChangeArrowheads="1"/>
          </p:cNvPicPr>
          <p:nvPr/>
        </p:nvPicPr>
        <p:blipFill>
          <a:blip r:embed="rId2" cstate="print"/>
          <a:srcRect/>
          <a:stretch>
            <a:fillRect/>
          </a:stretch>
        </p:blipFill>
        <p:spPr bwMode="auto">
          <a:xfrm>
            <a:off x="3350539" y="2931567"/>
            <a:ext cx="3739914" cy="3377753"/>
          </a:xfrm>
          <a:prstGeom prst="rect">
            <a:avLst/>
          </a:prstGeom>
          <a:noFill/>
          <a:ln w="9525">
            <a:noFill/>
            <a:miter lim="800000"/>
            <a:headEnd/>
            <a:tailEnd/>
          </a:ln>
        </p:spPr>
      </p:pic>
      <p:sp>
        <p:nvSpPr>
          <p:cNvPr id="12" name="6 CuadroTexto"/>
          <p:cNvSpPr txBox="1"/>
          <p:nvPr/>
        </p:nvSpPr>
        <p:spPr>
          <a:xfrm>
            <a:off x="1728109" y="293892"/>
            <a:ext cx="6984775" cy="707886"/>
          </a:xfrm>
          <a:prstGeom prst="rect">
            <a:avLst/>
          </a:prstGeom>
          <a:noFill/>
        </p:spPr>
        <p:txBody>
          <a:bodyPr wrap="square" rtlCol="0">
            <a:spAutoFit/>
          </a:bodyPr>
          <a:lstStyle/>
          <a:p>
            <a:pPr algn="ctr" fontAlgn="auto">
              <a:spcBef>
                <a:spcPts val="0"/>
              </a:spcBef>
              <a:spcAft>
                <a:spcPts val="0"/>
              </a:spcAft>
            </a:pP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2</a:t>
            </a:r>
          </a:p>
          <a:p>
            <a:pPr algn="ctr" fontAlgn="auto">
              <a:spcBef>
                <a:spcPts val="0"/>
              </a:spcBef>
              <a:spcAft>
                <a:spcPts val="0"/>
              </a:spcAft>
            </a:pPr>
            <a:r>
              <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2.4 DISEÑO DE ELEMENTOS EN COMPRESIÓN</a:t>
            </a:r>
          </a:p>
        </p:txBody>
      </p:sp>
      <p:sp>
        <p:nvSpPr>
          <p:cNvPr id="3" name="Marcador de pie de página 2">
            <a:extLst>
              <a:ext uri="{FF2B5EF4-FFF2-40B4-BE49-F238E27FC236}">
                <a16:creationId xmlns:a16="http://schemas.microsoft.com/office/drawing/2014/main" id="{1817CFC5-C42D-40ED-AD72-59EDE7F2A81C}"/>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A0B61E7F-98E7-49BA-BB66-FCC35B49C7DD}"/>
              </a:ext>
            </a:extLst>
          </p:cNvPr>
          <p:cNvSpPr>
            <a:spLocks noGrp="1"/>
          </p:cNvSpPr>
          <p:nvPr>
            <p:ph type="sldNum" sz="quarter" idx="12"/>
          </p:nvPr>
        </p:nvSpPr>
        <p:spPr/>
        <p:txBody>
          <a:bodyPr/>
          <a:lstStyle/>
          <a:p>
            <a:fld id="{A20D5B2E-A39C-4A67-9A03-2664C49F1C64}" type="slidenum">
              <a:rPr lang="es-MX" smtClean="0"/>
              <a:pPr/>
              <a:t>140</a:t>
            </a:fld>
            <a:r>
              <a:rPr lang="es-MX"/>
              <a:t>/150</a:t>
            </a:r>
            <a:endParaRPr lang="es-MX" dirty="0"/>
          </a:p>
        </p:txBody>
      </p:sp>
    </p:spTree>
    <p:extLst>
      <p:ext uri="{BB962C8B-B14F-4D97-AF65-F5344CB8AC3E}">
        <p14:creationId xmlns:p14="http://schemas.microsoft.com/office/powerpoint/2010/main" val="183814549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 1</a:t>
            </a:r>
          </a:p>
        </p:txBody>
      </p:sp>
      <p:sp>
        <p:nvSpPr>
          <p:cNvPr id="12" name="6 CuadroTexto"/>
          <p:cNvSpPr txBox="1"/>
          <p:nvPr/>
        </p:nvSpPr>
        <p:spPr>
          <a:xfrm>
            <a:off x="1728109" y="293892"/>
            <a:ext cx="6984775" cy="707886"/>
          </a:xfrm>
          <a:prstGeom prst="rect">
            <a:avLst/>
          </a:prstGeom>
          <a:noFill/>
        </p:spPr>
        <p:txBody>
          <a:bodyPr wrap="square" rtlCol="0">
            <a:spAutoFit/>
          </a:bodyPr>
          <a:lstStyle/>
          <a:p>
            <a:pPr algn="ctr" fontAlgn="auto">
              <a:spcBef>
                <a:spcPts val="0"/>
              </a:spcBef>
              <a:spcAft>
                <a:spcPts val="0"/>
              </a:spcAft>
            </a:pP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2</a:t>
            </a:r>
          </a:p>
          <a:p>
            <a:pPr algn="ctr" fontAlgn="auto">
              <a:spcBef>
                <a:spcPts val="0"/>
              </a:spcBef>
              <a:spcAft>
                <a:spcPts val="0"/>
              </a:spcAft>
            </a:pPr>
            <a:r>
              <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2.4 DISEÑO DE ELEMENTOS EN COMPRESIÓN</a:t>
            </a:r>
          </a:p>
        </p:txBody>
      </p:sp>
      <p:pic>
        <p:nvPicPr>
          <p:cNvPr id="3" name="Imagen 2"/>
          <p:cNvPicPr>
            <a:picLocks noChangeAspect="1"/>
          </p:cNvPicPr>
          <p:nvPr/>
        </p:nvPicPr>
        <p:blipFill>
          <a:blip r:embed="rId2"/>
          <a:stretch>
            <a:fillRect/>
          </a:stretch>
        </p:blipFill>
        <p:spPr>
          <a:xfrm>
            <a:off x="2058194" y="2009775"/>
            <a:ext cx="6324600" cy="2838450"/>
          </a:xfrm>
          <a:prstGeom prst="rect">
            <a:avLst/>
          </a:prstGeom>
        </p:spPr>
      </p:pic>
      <p:pic>
        <p:nvPicPr>
          <p:cNvPr id="6" name="Imagen 5"/>
          <p:cNvPicPr>
            <a:picLocks noChangeAspect="1"/>
          </p:cNvPicPr>
          <p:nvPr/>
        </p:nvPicPr>
        <p:blipFill>
          <a:blip r:embed="rId3"/>
          <a:stretch>
            <a:fillRect/>
          </a:stretch>
        </p:blipFill>
        <p:spPr>
          <a:xfrm>
            <a:off x="2058194" y="5001533"/>
            <a:ext cx="6334125" cy="314325"/>
          </a:xfrm>
          <a:prstGeom prst="rect">
            <a:avLst/>
          </a:prstGeom>
        </p:spPr>
      </p:pic>
      <p:pic>
        <p:nvPicPr>
          <p:cNvPr id="7" name="Imagen 6"/>
          <p:cNvPicPr>
            <a:picLocks noChangeAspect="1"/>
          </p:cNvPicPr>
          <p:nvPr/>
        </p:nvPicPr>
        <p:blipFill>
          <a:blip r:embed="rId4"/>
          <a:stretch>
            <a:fillRect/>
          </a:stretch>
        </p:blipFill>
        <p:spPr>
          <a:xfrm>
            <a:off x="2058194" y="4820558"/>
            <a:ext cx="6334125" cy="180975"/>
          </a:xfrm>
          <a:prstGeom prst="rect">
            <a:avLst/>
          </a:prstGeom>
        </p:spPr>
      </p:pic>
      <p:sp>
        <p:nvSpPr>
          <p:cNvPr id="11" name="Rectángulo 10"/>
          <p:cNvSpPr/>
          <p:nvPr/>
        </p:nvSpPr>
        <p:spPr>
          <a:xfrm>
            <a:off x="2060278" y="5135216"/>
            <a:ext cx="6322516" cy="1668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s-MX"/>
          </a:p>
        </p:txBody>
      </p:sp>
      <p:sp>
        <p:nvSpPr>
          <p:cNvPr id="4" name="Marcador de pie de página 3">
            <a:extLst>
              <a:ext uri="{FF2B5EF4-FFF2-40B4-BE49-F238E27FC236}">
                <a16:creationId xmlns:a16="http://schemas.microsoft.com/office/drawing/2014/main" id="{40C2298E-B81E-40F5-AFD5-7D8F931F31DB}"/>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8" name="Marcador de número de diapositiva 7">
            <a:extLst>
              <a:ext uri="{FF2B5EF4-FFF2-40B4-BE49-F238E27FC236}">
                <a16:creationId xmlns:a16="http://schemas.microsoft.com/office/drawing/2014/main" id="{9BA9AB70-2A7E-428E-A1DA-83172933D755}"/>
              </a:ext>
            </a:extLst>
          </p:cNvPr>
          <p:cNvSpPr>
            <a:spLocks noGrp="1"/>
          </p:cNvSpPr>
          <p:nvPr>
            <p:ph type="sldNum" sz="quarter" idx="12"/>
          </p:nvPr>
        </p:nvSpPr>
        <p:spPr/>
        <p:txBody>
          <a:bodyPr/>
          <a:lstStyle/>
          <a:p>
            <a:fld id="{A20D5B2E-A39C-4A67-9A03-2664C49F1C64}" type="slidenum">
              <a:rPr lang="es-MX" smtClean="0"/>
              <a:pPr/>
              <a:t>141</a:t>
            </a:fld>
            <a:r>
              <a:rPr lang="es-MX"/>
              <a:t>/150</a:t>
            </a:r>
            <a:endParaRPr lang="es-MX" dirty="0"/>
          </a:p>
        </p:txBody>
      </p:sp>
    </p:spTree>
    <p:extLst>
      <p:ext uri="{BB962C8B-B14F-4D97-AF65-F5344CB8AC3E}">
        <p14:creationId xmlns:p14="http://schemas.microsoft.com/office/powerpoint/2010/main" val="75869138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TEORÍA DE COLUMNAS</a:t>
            </a:r>
          </a:p>
        </p:txBody>
      </p:sp>
      <p:sp>
        <p:nvSpPr>
          <p:cNvPr id="16" name="6 CuadroTexto"/>
          <p:cNvSpPr txBox="1"/>
          <p:nvPr/>
        </p:nvSpPr>
        <p:spPr>
          <a:xfrm>
            <a:off x="1728109" y="293892"/>
            <a:ext cx="6984775" cy="707886"/>
          </a:xfrm>
          <a:prstGeom prst="rect">
            <a:avLst/>
          </a:prstGeom>
          <a:noFill/>
        </p:spPr>
        <p:txBody>
          <a:bodyPr wrap="square" rtlCol="0">
            <a:spAutoFit/>
          </a:bodyPr>
          <a:lstStyle/>
          <a:p>
            <a:pPr algn="ctr" fontAlgn="auto">
              <a:spcBef>
                <a:spcPts val="0"/>
              </a:spcBef>
              <a:spcAft>
                <a:spcPts val="0"/>
              </a:spcAft>
            </a:pP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2</a:t>
            </a:r>
          </a:p>
          <a:p>
            <a:pPr algn="ctr" fontAlgn="auto">
              <a:spcBef>
                <a:spcPts val="0"/>
              </a:spcBef>
              <a:spcAft>
                <a:spcPts val="0"/>
              </a:spcAft>
            </a:pPr>
            <a:r>
              <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2.4 DISEÑO DE ELEMENTOS EN COMPRESIÓN</a:t>
            </a:r>
          </a:p>
        </p:txBody>
      </p:sp>
      <p:sp>
        <p:nvSpPr>
          <p:cNvPr id="11" name="Rectángulo redondeado 10">
            <a:hlinkClick r:id="rId2" action="ppaction://hlinkpres?slideindex=1&amp;slidetitle="/>
          </p:cNvPr>
          <p:cNvSpPr/>
          <p:nvPr/>
        </p:nvSpPr>
        <p:spPr>
          <a:xfrm>
            <a:off x="474561" y="6392993"/>
            <a:ext cx="1577552" cy="365125"/>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b="1" dirty="0">
                <a:solidFill>
                  <a:schemeClr val="tx1"/>
                </a:solidFill>
              </a:rPr>
              <a:t>INDICE</a:t>
            </a:r>
          </a:p>
        </p:txBody>
      </p:sp>
      <p:pic>
        <p:nvPicPr>
          <p:cNvPr id="6" name="Imagen 5"/>
          <p:cNvPicPr>
            <a:picLocks noChangeAspect="1"/>
          </p:cNvPicPr>
          <p:nvPr/>
        </p:nvPicPr>
        <p:blipFill>
          <a:blip r:embed="rId3"/>
          <a:stretch>
            <a:fillRect/>
          </a:stretch>
        </p:blipFill>
        <p:spPr>
          <a:xfrm>
            <a:off x="2370882" y="1983009"/>
            <a:ext cx="5561806" cy="2740247"/>
          </a:xfrm>
          <a:prstGeom prst="rect">
            <a:avLst/>
          </a:prstGeom>
        </p:spPr>
      </p:pic>
      <p:pic>
        <p:nvPicPr>
          <p:cNvPr id="7" name="Imagen 6"/>
          <p:cNvPicPr>
            <a:picLocks noChangeAspect="1"/>
          </p:cNvPicPr>
          <p:nvPr/>
        </p:nvPicPr>
        <p:blipFill>
          <a:blip r:embed="rId4"/>
          <a:stretch>
            <a:fillRect/>
          </a:stretch>
        </p:blipFill>
        <p:spPr>
          <a:xfrm>
            <a:off x="2388954" y="4726550"/>
            <a:ext cx="5543734" cy="316090"/>
          </a:xfrm>
          <a:prstGeom prst="rect">
            <a:avLst/>
          </a:prstGeom>
        </p:spPr>
      </p:pic>
      <p:sp>
        <p:nvSpPr>
          <p:cNvPr id="13" name="Rectángulo 12"/>
          <p:cNvSpPr/>
          <p:nvPr/>
        </p:nvSpPr>
        <p:spPr>
          <a:xfrm>
            <a:off x="2388954" y="4875768"/>
            <a:ext cx="5543734" cy="1668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s-MX"/>
          </a:p>
        </p:txBody>
      </p:sp>
      <p:sp>
        <p:nvSpPr>
          <p:cNvPr id="3" name="Marcador de pie de página 2">
            <a:extLst>
              <a:ext uri="{FF2B5EF4-FFF2-40B4-BE49-F238E27FC236}">
                <a16:creationId xmlns:a16="http://schemas.microsoft.com/office/drawing/2014/main" id="{A1D01559-1223-453B-A288-5AD4EA7728FD}"/>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D6A8B501-F716-4FBD-9452-5D10C9668B2C}"/>
              </a:ext>
            </a:extLst>
          </p:cNvPr>
          <p:cNvSpPr>
            <a:spLocks noGrp="1"/>
          </p:cNvSpPr>
          <p:nvPr>
            <p:ph type="sldNum" sz="quarter" idx="12"/>
          </p:nvPr>
        </p:nvSpPr>
        <p:spPr/>
        <p:txBody>
          <a:bodyPr/>
          <a:lstStyle/>
          <a:p>
            <a:fld id="{A20D5B2E-A39C-4A67-9A03-2664C49F1C64}" type="slidenum">
              <a:rPr lang="es-MX" smtClean="0"/>
              <a:pPr/>
              <a:t>142</a:t>
            </a:fld>
            <a:r>
              <a:rPr lang="es-MX"/>
              <a:t>/150</a:t>
            </a:r>
            <a:endParaRPr lang="es-MX" dirty="0"/>
          </a:p>
        </p:txBody>
      </p:sp>
    </p:spTree>
    <p:extLst>
      <p:ext uri="{BB962C8B-B14F-4D97-AF65-F5344CB8AC3E}">
        <p14:creationId xmlns:p14="http://schemas.microsoft.com/office/powerpoint/2010/main" val="372930099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 1</a:t>
            </a:r>
          </a:p>
        </p:txBody>
      </p:sp>
      <p:sp>
        <p:nvSpPr>
          <p:cNvPr id="8" name="27 Rectángulo"/>
          <p:cNvSpPr/>
          <p:nvPr/>
        </p:nvSpPr>
        <p:spPr>
          <a:xfrm>
            <a:off x="474561" y="1971985"/>
            <a:ext cx="9354448" cy="3416320"/>
          </a:xfrm>
          <a:prstGeom prst="rect">
            <a:avLst/>
          </a:prstGeom>
        </p:spPr>
        <p:txBody>
          <a:bodyPr wrap="square">
            <a:spAutoFit/>
          </a:bodyPr>
          <a:lstStyle/>
          <a:p>
            <a:pPr algn="just"/>
            <a:r>
              <a:rPr lang="es-MX" b="1" dirty="0" err="1">
                <a:latin typeface="+mn-lt"/>
              </a:rPr>
              <a:t>Kx</a:t>
            </a:r>
            <a:r>
              <a:rPr lang="es-MX" b="1" dirty="0">
                <a:latin typeface="+mn-lt"/>
              </a:rPr>
              <a:t> L/</a:t>
            </a:r>
            <a:r>
              <a:rPr lang="es-MX" b="1" dirty="0" err="1">
                <a:latin typeface="+mn-lt"/>
              </a:rPr>
              <a:t>rx</a:t>
            </a:r>
            <a:r>
              <a:rPr lang="es-MX" b="1" dirty="0">
                <a:latin typeface="+mn-lt"/>
              </a:rPr>
              <a:t> = 1(24ft)(12plg)/5.28 = 54.55 </a:t>
            </a:r>
            <a:r>
              <a:rPr lang="es-MX" b="1" dirty="0" err="1">
                <a:latin typeface="+mn-lt"/>
              </a:rPr>
              <a:t>plg</a:t>
            </a:r>
            <a:r>
              <a:rPr lang="es-MX" b="1" dirty="0">
                <a:latin typeface="+mn-lt"/>
              </a:rPr>
              <a:t>/ft</a:t>
            </a:r>
          </a:p>
          <a:p>
            <a:pPr algn="just"/>
            <a:endParaRPr lang="es-MX" b="1" dirty="0">
              <a:latin typeface="+mn-lt"/>
            </a:endParaRPr>
          </a:p>
          <a:p>
            <a:pPr algn="just"/>
            <a:r>
              <a:rPr lang="es-MX" b="1" dirty="0" err="1">
                <a:latin typeface="+mn-lt"/>
              </a:rPr>
              <a:t>Ky</a:t>
            </a:r>
            <a:r>
              <a:rPr lang="es-MX" b="1" dirty="0">
                <a:latin typeface="+mn-lt"/>
              </a:rPr>
              <a:t> L/</a:t>
            </a:r>
            <a:r>
              <a:rPr lang="es-MX" b="1" dirty="0" err="1">
                <a:latin typeface="+mn-lt"/>
              </a:rPr>
              <a:t>ry</a:t>
            </a:r>
            <a:r>
              <a:rPr lang="es-MX" b="1" dirty="0">
                <a:latin typeface="+mn-lt"/>
              </a:rPr>
              <a:t> = 1(8ft)(12plg)/3.02 = 31.79 </a:t>
            </a:r>
            <a:r>
              <a:rPr lang="es-MX" b="1" dirty="0" err="1">
                <a:latin typeface="+mn-lt"/>
              </a:rPr>
              <a:t>plg</a:t>
            </a:r>
            <a:r>
              <a:rPr lang="es-MX" b="1" dirty="0">
                <a:latin typeface="+mn-lt"/>
              </a:rPr>
              <a:t>/ft</a:t>
            </a:r>
          </a:p>
          <a:p>
            <a:pPr algn="just"/>
            <a:endParaRPr lang="es-MX" b="1" dirty="0">
              <a:latin typeface="+mn-lt"/>
            </a:endParaRPr>
          </a:p>
          <a:p>
            <a:pPr algn="just"/>
            <a:r>
              <a:rPr lang="es-MX" b="1" dirty="0" err="1">
                <a:latin typeface="+mn-lt"/>
              </a:rPr>
              <a:t>Kx</a:t>
            </a:r>
            <a:r>
              <a:rPr lang="es-MX" b="1" dirty="0">
                <a:latin typeface="+mn-lt"/>
              </a:rPr>
              <a:t> L/</a:t>
            </a:r>
            <a:r>
              <a:rPr lang="es-MX" b="1" dirty="0" err="1">
                <a:latin typeface="+mn-lt"/>
              </a:rPr>
              <a:t>rx</a:t>
            </a:r>
            <a:r>
              <a:rPr lang="es-MX" b="1" dirty="0">
                <a:latin typeface="+mn-lt"/>
              </a:rPr>
              <a:t>, que es el valor mayor, gobierna. De la tabla 3-36 con KL/r = 54.55,</a:t>
            </a:r>
          </a:p>
          <a:p>
            <a:pPr algn="just"/>
            <a:endParaRPr lang="es-MX" b="1" dirty="0">
              <a:latin typeface="+mn-lt"/>
            </a:endParaRPr>
          </a:p>
          <a:p>
            <a:pPr algn="just"/>
            <a:r>
              <a:rPr lang="es-MX" b="1" dirty="0" err="1">
                <a:latin typeface="+mn-lt"/>
              </a:rPr>
              <a:t>Фc</a:t>
            </a:r>
            <a:r>
              <a:rPr lang="es-MX" b="1" dirty="0">
                <a:latin typeface="+mn-lt"/>
              </a:rPr>
              <a:t> </a:t>
            </a:r>
            <a:r>
              <a:rPr lang="es-MX" b="1" dirty="0" err="1">
                <a:latin typeface="+mn-lt"/>
              </a:rPr>
              <a:t>Fcr</a:t>
            </a:r>
            <a:r>
              <a:rPr lang="es-MX" b="1" dirty="0">
                <a:latin typeface="+mn-lt"/>
              </a:rPr>
              <a:t> = 26.17 </a:t>
            </a:r>
            <a:r>
              <a:rPr lang="es-MX" b="1" dirty="0" err="1">
                <a:latin typeface="+mn-lt"/>
              </a:rPr>
              <a:t>ksi</a:t>
            </a:r>
            <a:endParaRPr lang="es-MX" b="1" dirty="0">
              <a:latin typeface="+mn-lt"/>
            </a:endParaRPr>
          </a:p>
          <a:p>
            <a:pPr algn="just"/>
            <a:endParaRPr lang="es-MX" b="1" dirty="0">
              <a:latin typeface="+mn-lt"/>
            </a:endParaRPr>
          </a:p>
          <a:p>
            <a:pPr algn="just"/>
            <a:r>
              <a:rPr lang="es-MX" b="1" dirty="0" err="1">
                <a:latin typeface="+mn-lt"/>
              </a:rPr>
              <a:t>Фc</a:t>
            </a:r>
            <a:r>
              <a:rPr lang="es-MX" b="1" dirty="0">
                <a:latin typeface="+mn-lt"/>
              </a:rPr>
              <a:t> </a:t>
            </a:r>
            <a:r>
              <a:rPr lang="es-MX" b="1" dirty="0" err="1">
                <a:latin typeface="+mn-lt"/>
              </a:rPr>
              <a:t>Pn</a:t>
            </a:r>
            <a:r>
              <a:rPr lang="es-MX" b="1" dirty="0">
                <a:latin typeface="+mn-lt"/>
              </a:rPr>
              <a:t> = Ag (</a:t>
            </a:r>
            <a:r>
              <a:rPr lang="es-MX" b="1" dirty="0" err="1">
                <a:latin typeface="+mn-lt"/>
              </a:rPr>
              <a:t>Фc</a:t>
            </a:r>
            <a:r>
              <a:rPr lang="es-MX" b="1" dirty="0">
                <a:latin typeface="+mn-lt"/>
              </a:rPr>
              <a:t> </a:t>
            </a:r>
            <a:r>
              <a:rPr lang="es-MX" b="1" dirty="0" err="1">
                <a:latin typeface="+mn-lt"/>
              </a:rPr>
              <a:t>Fcr</a:t>
            </a:r>
            <a:r>
              <a:rPr lang="es-MX" b="1" dirty="0">
                <a:latin typeface="+mn-lt"/>
              </a:rPr>
              <a:t>) = (19.1)(26.17) = 500 </a:t>
            </a:r>
            <a:r>
              <a:rPr lang="es-MX" b="1" dirty="0" err="1">
                <a:latin typeface="+mn-lt"/>
              </a:rPr>
              <a:t>kips</a:t>
            </a:r>
            <a:r>
              <a:rPr lang="es-MX" b="1" dirty="0">
                <a:latin typeface="+mn-lt"/>
              </a:rPr>
              <a:t>  </a:t>
            </a:r>
          </a:p>
          <a:p>
            <a:pPr algn="just"/>
            <a:endParaRPr lang="es-MX" b="1" dirty="0">
              <a:latin typeface="+mn-lt"/>
            </a:endParaRPr>
          </a:p>
          <a:p>
            <a:pPr algn="just"/>
            <a:r>
              <a:rPr lang="es-MX" b="1" dirty="0">
                <a:latin typeface="+mn-lt"/>
              </a:rPr>
              <a:t>                        </a:t>
            </a:r>
          </a:p>
          <a:p>
            <a:pPr algn="ctr"/>
            <a:r>
              <a:rPr lang="es-MX" b="1" dirty="0">
                <a:latin typeface="+mn-lt"/>
              </a:rPr>
              <a:t>Respuesta: </a:t>
            </a:r>
            <a:r>
              <a:rPr lang="es-MX" b="1" dirty="0">
                <a:solidFill>
                  <a:srgbClr val="FF0000"/>
                </a:solidFill>
                <a:latin typeface="+mn-lt"/>
              </a:rPr>
              <a:t>500 </a:t>
            </a:r>
            <a:r>
              <a:rPr lang="es-MX" b="1" dirty="0" err="1">
                <a:solidFill>
                  <a:srgbClr val="FF0000"/>
                </a:solidFill>
                <a:latin typeface="+mn-lt"/>
              </a:rPr>
              <a:t>kips</a:t>
            </a:r>
            <a:r>
              <a:rPr lang="es-MX" b="1" dirty="0">
                <a:solidFill>
                  <a:srgbClr val="FF0000"/>
                </a:solidFill>
                <a:latin typeface="+mn-lt"/>
              </a:rPr>
              <a:t> resistencia de diseño.</a:t>
            </a:r>
          </a:p>
        </p:txBody>
      </p:sp>
      <p:sp>
        <p:nvSpPr>
          <p:cNvPr id="11" name="6 CuadroTexto"/>
          <p:cNvSpPr txBox="1"/>
          <p:nvPr/>
        </p:nvSpPr>
        <p:spPr>
          <a:xfrm>
            <a:off x="1728109" y="293892"/>
            <a:ext cx="6984775" cy="707886"/>
          </a:xfrm>
          <a:prstGeom prst="rect">
            <a:avLst/>
          </a:prstGeom>
          <a:noFill/>
        </p:spPr>
        <p:txBody>
          <a:bodyPr wrap="square" rtlCol="0">
            <a:spAutoFit/>
          </a:bodyPr>
          <a:lstStyle/>
          <a:p>
            <a:pPr algn="ctr" fontAlgn="auto">
              <a:spcBef>
                <a:spcPts val="0"/>
              </a:spcBef>
              <a:spcAft>
                <a:spcPts val="0"/>
              </a:spcAft>
            </a:pP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2</a:t>
            </a:r>
          </a:p>
          <a:p>
            <a:pPr algn="ctr" fontAlgn="auto">
              <a:spcBef>
                <a:spcPts val="0"/>
              </a:spcBef>
              <a:spcAft>
                <a:spcPts val="0"/>
              </a:spcAft>
            </a:pPr>
            <a:r>
              <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2.4 DISEÑO DE ELEMENTOS EN COMPRESIÓN</a:t>
            </a:r>
          </a:p>
        </p:txBody>
      </p:sp>
      <p:sp>
        <p:nvSpPr>
          <p:cNvPr id="2" name="Marcador de pie de página 1">
            <a:extLst>
              <a:ext uri="{FF2B5EF4-FFF2-40B4-BE49-F238E27FC236}">
                <a16:creationId xmlns:a16="http://schemas.microsoft.com/office/drawing/2014/main" id="{0306863A-14F4-405F-8CB9-0F997AEDE702}"/>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422D7752-FC13-4D3E-A045-CA6F381CD3E0}"/>
              </a:ext>
            </a:extLst>
          </p:cNvPr>
          <p:cNvSpPr>
            <a:spLocks noGrp="1"/>
          </p:cNvSpPr>
          <p:nvPr>
            <p:ph type="sldNum" sz="quarter" idx="12"/>
          </p:nvPr>
        </p:nvSpPr>
        <p:spPr/>
        <p:txBody>
          <a:bodyPr/>
          <a:lstStyle/>
          <a:p>
            <a:fld id="{A20D5B2E-A39C-4A67-9A03-2664C49F1C64}" type="slidenum">
              <a:rPr lang="es-MX" smtClean="0"/>
              <a:pPr/>
              <a:t>143</a:t>
            </a:fld>
            <a:r>
              <a:rPr lang="es-MX"/>
              <a:t>/150</a:t>
            </a:r>
            <a:endParaRPr lang="es-MX" dirty="0"/>
          </a:p>
        </p:txBody>
      </p:sp>
    </p:spTree>
    <p:extLst>
      <p:ext uri="{BB962C8B-B14F-4D97-AF65-F5344CB8AC3E}">
        <p14:creationId xmlns:p14="http://schemas.microsoft.com/office/powerpoint/2010/main" val="393734571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 1</a:t>
            </a:r>
          </a:p>
        </p:txBody>
      </p:sp>
      <p:sp>
        <p:nvSpPr>
          <p:cNvPr id="11" name="6 CuadroTexto"/>
          <p:cNvSpPr txBox="1"/>
          <p:nvPr/>
        </p:nvSpPr>
        <p:spPr>
          <a:xfrm>
            <a:off x="1728109" y="293892"/>
            <a:ext cx="6984775" cy="707886"/>
          </a:xfrm>
          <a:prstGeom prst="rect">
            <a:avLst/>
          </a:prstGeom>
          <a:noFill/>
        </p:spPr>
        <p:txBody>
          <a:bodyPr wrap="square" rtlCol="0">
            <a:spAutoFit/>
          </a:bodyPr>
          <a:lstStyle/>
          <a:p>
            <a:pPr algn="ctr" fontAlgn="auto">
              <a:spcBef>
                <a:spcPts val="0"/>
              </a:spcBef>
              <a:spcAft>
                <a:spcPts val="0"/>
              </a:spcAft>
            </a:pP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2</a:t>
            </a:r>
          </a:p>
          <a:p>
            <a:pPr algn="ctr" fontAlgn="auto">
              <a:spcBef>
                <a:spcPts val="0"/>
              </a:spcBef>
              <a:spcAft>
                <a:spcPts val="0"/>
              </a:spcAft>
            </a:pPr>
            <a:r>
              <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2.4 DISEÑO DE ELEMENTOS EN COMPRESIÓN</a:t>
            </a:r>
          </a:p>
        </p:txBody>
      </p:sp>
      <p:pic>
        <p:nvPicPr>
          <p:cNvPr id="2" name="Imagen 1"/>
          <p:cNvPicPr>
            <a:picLocks noChangeAspect="1"/>
          </p:cNvPicPr>
          <p:nvPr/>
        </p:nvPicPr>
        <p:blipFill>
          <a:blip r:embed="rId3"/>
          <a:stretch>
            <a:fillRect/>
          </a:stretch>
        </p:blipFill>
        <p:spPr>
          <a:xfrm>
            <a:off x="2628206" y="1954600"/>
            <a:ext cx="5247480" cy="4245534"/>
          </a:xfrm>
          <a:prstGeom prst="rect">
            <a:avLst/>
          </a:prstGeom>
        </p:spPr>
      </p:pic>
      <p:sp>
        <p:nvSpPr>
          <p:cNvPr id="4" name="Marcador de pie de página 3">
            <a:extLst>
              <a:ext uri="{FF2B5EF4-FFF2-40B4-BE49-F238E27FC236}">
                <a16:creationId xmlns:a16="http://schemas.microsoft.com/office/drawing/2014/main" id="{4F5AFE2F-E4B4-482D-9229-1CC884646A52}"/>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6" name="Marcador de número de diapositiva 5">
            <a:extLst>
              <a:ext uri="{FF2B5EF4-FFF2-40B4-BE49-F238E27FC236}">
                <a16:creationId xmlns:a16="http://schemas.microsoft.com/office/drawing/2014/main" id="{267E5F1C-61A2-4239-B779-4AE380A27E43}"/>
              </a:ext>
            </a:extLst>
          </p:cNvPr>
          <p:cNvSpPr>
            <a:spLocks noGrp="1"/>
          </p:cNvSpPr>
          <p:nvPr>
            <p:ph type="sldNum" sz="quarter" idx="12"/>
          </p:nvPr>
        </p:nvSpPr>
        <p:spPr/>
        <p:txBody>
          <a:bodyPr/>
          <a:lstStyle/>
          <a:p>
            <a:fld id="{A20D5B2E-A39C-4A67-9A03-2664C49F1C64}" type="slidenum">
              <a:rPr lang="es-MX" smtClean="0"/>
              <a:pPr/>
              <a:t>144</a:t>
            </a:fld>
            <a:r>
              <a:rPr lang="es-MX"/>
              <a:t>/150</a:t>
            </a:r>
            <a:endParaRPr lang="es-MX" dirty="0"/>
          </a:p>
        </p:txBody>
      </p:sp>
    </p:spTree>
    <p:extLst>
      <p:ext uri="{BB962C8B-B14F-4D97-AF65-F5344CB8AC3E}">
        <p14:creationId xmlns:p14="http://schemas.microsoft.com/office/powerpoint/2010/main" val="32962625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 1</a:t>
            </a:r>
          </a:p>
        </p:txBody>
      </p:sp>
      <p:sp>
        <p:nvSpPr>
          <p:cNvPr id="11" name="6 CuadroTexto"/>
          <p:cNvSpPr txBox="1"/>
          <p:nvPr/>
        </p:nvSpPr>
        <p:spPr>
          <a:xfrm>
            <a:off x="1728109" y="293892"/>
            <a:ext cx="6984775" cy="707886"/>
          </a:xfrm>
          <a:prstGeom prst="rect">
            <a:avLst/>
          </a:prstGeom>
          <a:noFill/>
        </p:spPr>
        <p:txBody>
          <a:bodyPr wrap="square" rtlCol="0">
            <a:spAutoFit/>
          </a:bodyPr>
          <a:lstStyle/>
          <a:p>
            <a:pPr algn="ctr" fontAlgn="auto">
              <a:spcBef>
                <a:spcPts val="0"/>
              </a:spcBef>
              <a:spcAft>
                <a:spcPts val="0"/>
              </a:spcAft>
            </a:pP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2</a:t>
            </a:r>
          </a:p>
          <a:p>
            <a:pPr algn="ctr" fontAlgn="auto">
              <a:spcBef>
                <a:spcPts val="0"/>
              </a:spcBef>
              <a:spcAft>
                <a:spcPts val="0"/>
              </a:spcAft>
            </a:pPr>
            <a:r>
              <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2.4 DISEÑO DE ELEMENTOS EN COMPRESIÓN</a:t>
            </a:r>
          </a:p>
        </p:txBody>
      </p:sp>
      <p:pic>
        <p:nvPicPr>
          <p:cNvPr id="3" name="Imagen 2"/>
          <p:cNvPicPr>
            <a:picLocks noChangeAspect="1"/>
          </p:cNvPicPr>
          <p:nvPr/>
        </p:nvPicPr>
        <p:blipFill>
          <a:blip r:embed="rId2"/>
          <a:stretch>
            <a:fillRect/>
          </a:stretch>
        </p:blipFill>
        <p:spPr>
          <a:xfrm>
            <a:off x="2239170" y="2082691"/>
            <a:ext cx="5962650" cy="3857625"/>
          </a:xfrm>
          <a:prstGeom prst="rect">
            <a:avLst/>
          </a:prstGeom>
        </p:spPr>
      </p:pic>
      <p:sp>
        <p:nvSpPr>
          <p:cNvPr id="2" name="Marcador de pie de página 1">
            <a:extLst>
              <a:ext uri="{FF2B5EF4-FFF2-40B4-BE49-F238E27FC236}">
                <a16:creationId xmlns:a16="http://schemas.microsoft.com/office/drawing/2014/main" id="{FA0D1FA2-A4BA-4D1F-AB3E-E8DE5E65BD32}"/>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08B21004-7491-4D7C-BC30-7A0A711B0420}"/>
              </a:ext>
            </a:extLst>
          </p:cNvPr>
          <p:cNvSpPr>
            <a:spLocks noGrp="1"/>
          </p:cNvSpPr>
          <p:nvPr>
            <p:ph type="sldNum" sz="quarter" idx="12"/>
          </p:nvPr>
        </p:nvSpPr>
        <p:spPr/>
        <p:txBody>
          <a:bodyPr/>
          <a:lstStyle/>
          <a:p>
            <a:fld id="{A20D5B2E-A39C-4A67-9A03-2664C49F1C64}" type="slidenum">
              <a:rPr lang="es-MX" smtClean="0"/>
              <a:pPr/>
              <a:t>145</a:t>
            </a:fld>
            <a:r>
              <a:rPr lang="es-MX"/>
              <a:t>/150</a:t>
            </a:r>
            <a:endParaRPr lang="es-MX" dirty="0"/>
          </a:p>
        </p:txBody>
      </p:sp>
    </p:spTree>
    <p:extLst>
      <p:ext uri="{BB962C8B-B14F-4D97-AF65-F5344CB8AC3E}">
        <p14:creationId xmlns:p14="http://schemas.microsoft.com/office/powerpoint/2010/main" val="63638126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 1</a:t>
            </a:r>
          </a:p>
        </p:txBody>
      </p:sp>
      <p:sp>
        <p:nvSpPr>
          <p:cNvPr id="11" name="6 CuadroTexto"/>
          <p:cNvSpPr txBox="1"/>
          <p:nvPr/>
        </p:nvSpPr>
        <p:spPr>
          <a:xfrm>
            <a:off x="1728109" y="293892"/>
            <a:ext cx="6984775" cy="707886"/>
          </a:xfrm>
          <a:prstGeom prst="rect">
            <a:avLst/>
          </a:prstGeom>
          <a:noFill/>
        </p:spPr>
        <p:txBody>
          <a:bodyPr wrap="square" rtlCol="0">
            <a:spAutoFit/>
          </a:bodyPr>
          <a:lstStyle/>
          <a:p>
            <a:pPr algn="ctr" fontAlgn="auto">
              <a:spcBef>
                <a:spcPts val="0"/>
              </a:spcBef>
              <a:spcAft>
                <a:spcPts val="0"/>
              </a:spcAft>
            </a:pP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2</a:t>
            </a:r>
          </a:p>
          <a:p>
            <a:pPr algn="ctr" fontAlgn="auto">
              <a:spcBef>
                <a:spcPts val="0"/>
              </a:spcBef>
              <a:spcAft>
                <a:spcPts val="0"/>
              </a:spcAft>
            </a:pPr>
            <a:r>
              <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2.4 DISEÑO DE ELEMENTOS EN COMPRESIÓN</a:t>
            </a:r>
          </a:p>
        </p:txBody>
      </p:sp>
      <p:pic>
        <p:nvPicPr>
          <p:cNvPr id="2" name="Imagen 1"/>
          <p:cNvPicPr>
            <a:picLocks noChangeAspect="1"/>
          </p:cNvPicPr>
          <p:nvPr/>
        </p:nvPicPr>
        <p:blipFill>
          <a:blip r:embed="rId2"/>
          <a:stretch>
            <a:fillRect/>
          </a:stretch>
        </p:blipFill>
        <p:spPr>
          <a:xfrm>
            <a:off x="1391997" y="2263135"/>
            <a:ext cx="7519575" cy="1421309"/>
          </a:xfrm>
          <a:prstGeom prst="rect">
            <a:avLst/>
          </a:prstGeom>
        </p:spPr>
      </p:pic>
      <p:sp>
        <p:nvSpPr>
          <p:cNvPr id="4" name="Marcador de pie de página 3">
            <a:extLst>
              <a:ext uri="{FF2B5EF4-FFF2-40B4-BE49-F238E27FC236}">
                <a16:creationId xmlns:a16="http://schemas.microsoft.com/office/drawing/2014/main" id="{F11726C7-B09D-444B-8112-6609E103C980}"/>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6" name="Marcador de número de diapositiva 5">
            <a:extLst>
              <a:ext uri="{FF2B5EF4-FFF2-40B4-BE49-F238E27FC236}">
                <a16:creationId xmlns:a16="http://schemas.microsoft.com/office/drawing/2014/main" id="{8CFE5B4B-80B3-4FAE-B9AF-4C36828C68E8}"/>
              </a:ext>
            </a:extLst>
          </p:cNvPr>
          <p:cNvSpPr>
            <a:spLocks noGrp="1"/>
          </p:cNvSpPr>
          <p:nvPr>
            <p:ph type="sldNum" sz="quarter" idx="12"/>
          </p:nvPr>
        </p:nvSpPr>
        <p:spPr/>
        <p:txBody>
          <a:bodyPr/>
          <a:lstStyle/>
          <a:p>
            <a:fld id="{A20D5B2E-A39C-4A67-9A03-2664C49F1C64}" type="slidenum">
              <a:rPr lang="es-MX" smtClean="0"/>
              <a:pPr/>
              <a:t>146</a:t>
            </a:fld>
            <a:r>
              <a:rPr lang="es-MX"/>
              <a:t>/150</a:t>
            </a:r>
            <a:endParaRPr lang="es-MX" dirty="0"/>
          </a:p>
        </p:txBody>
      </p:sp>
    </p:spTree>
    <p:extLst>
      <p:ext uri="{BB962C8B-B14F-4D97-AF65-F5344CB8AC3E}">
        <p14:creationId xmlns:p14="http://schemas.microsoft.com/office/powerpoint/2010/main" val="95240184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 2</a:t>
            </a:r>
          </a:p>
        </p:txBody>
      </p:sp>
      <p:sp>
        <p:nvSpPr>
          <p:cNvPr id="8" name="Rectangle 1"/>
          <p:cNvSpPr>
            <a:spLocks noChangeArrowheads="1"/>
          </p:cNvSpPr>
          <p:nvPr/>
        </p:nvSpPr>
        <p:spPr bwMode="auto">
          <a:xfrm>
            <a:off x="474561" y="1954853"/>
            <a:ext cx="9354448"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MX" b="1" dirty="0">
                <a:latin typeface="+mn-lt"/>
              </a:rPr>
              <a:t>El miembro de compresión que se muestra en la imagen, esta articulado en ambos extremos y soportado en la dirección débil a la mitad de su longitud. Debe soportar una carga de servicio de 400 </a:t>
            </a:r>
            <a:r>
              <a:rPr lang="es-MX" b="1" dirty="0" err="1">
                <a:latin typeface="+mn-lt"/>
              </a:rPr>
              <a:t>kips</a:t>
            </a:r>
            <a:r>
              <a:rPr lang="es-MX" b="1" dirty="0">
                <a:latin typeface="+mn-lt"/>
              </a:rPr>
              <a:t>, con partes iguales de carga muerta y viva. Considere acero A36 y seleccione el perfil W </a:t>
            </a:r>
            <a:r>
              <a:rPr lang="es-MX" b="1" dirty="0" smtClean="0">
                <a:latin typeface="+mn-lt"/>
              </a:rPr>
              <a:t>más </a:t>
            </a:r>
            <a:r>
              <a:rPr lang="es-MX" b="1" dirty="0">
                <a:latin typeface="+mn-lt"/>
              </a:rPr>
              <a:t>ligero.</a:t>
            </a:r>
          </a:p>
        </p:txBody>
      </p:sp>
      <p:pic>
        <p:nvPicPr>
          <p:cNvPr id="11" name="Picture 2"/>
          <p:cNvPicPr>
            <a:picLocks noChangeAspect="1" noChangeArrowheads="1"/>
          </p:cNvPicPr>
          <p:nvPr/>
        </p:nvPicPr>
        <p:blipFill>
          <a:blip r:embed="rId2" cstate="print"/>
          <a:srcRect/>
          <a:stretch>
            <a:fillRect/>
          </a:stretch>
        </p:blipFill>
        <p:spPr bwMode="auto">
          <a:xfrm>
            <a:off x="2563048" y="2981880"/>
            <a:ext cx="5177473" cy="3290119"/>
          </a:xfrm>
          <a:prstGeom prst="rect">
            <a:avLst/>
          </a:prstGeom>
          <a:noFill/>
          <a:ln w="9525">
            <a:noFill/>
            <a:miter lim="800000"/>
            <a:headEnd/>
            <a:tailEnd/>
          </a:ln>
        </p:spPr>
      </p:pic>
      <p:sp>
        <p:nvSpPr>
          <p:cNvPr id="12" name="6 CuadroTexto"/>
          <p:cNvSpPr txBox="1"/>
          <p:nvPr/>
        </p:nvSpPr>
        <p:spPr>
          <a:xfrm>
            <a:off x="1728109" y="293892"/>
            <a:ext cx="6984775" cy="707886"/>
          </a:xfrm>
          <a:prstGeom prst="rect">
            <a:avLst/>
          </a:prstGeom>
          <a:noFill/>
        </p:spPr>
        <p:txBody>
          <a:bodyPr wrap="square" rtlCol="0">
            <a:spAutoFit/>
          </a:bodyPr>
          <a:lstStyle/>
          <a:p>
            <a:pPr algn="ctr" fontAlgn="auto">
              <a:spcBef>
                <a:spcPts val="0"/>
              </a:spcBef>
              <a:spcAft>
                <a:spcPts val="0"/>
              </a:spcAft>
            </a:pP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2</a:t>
            </a:r>
          </a:p>
          <a:p>
            <a:pPr algn="ctr" fontAlgn="auto">
              <a:spcBef>
                <a:spcPts val="0"/>
              </a:spcBef>
              <a:spcAft>
                <a:spcPts val="0"/>
              </a:spcAft>
            </a:pPr>
            <a:r>
              <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2.4 DISEÑO DE ELEMENTOS EN COMPRESIÓN</a:t>
            </a:r>
          </a:p>
        </p:txBody>
      </p:sp>
      <p:sp>
        <p:nvSpPr>
          <p:cNvPr id="3" name="Marcador de pie de página 2">
            <a:extLst>
              <a:ext uri="{FF2B5EF4-FFF2-40B4-BE49-F238E27FC236}">
                <a16:creationId xmlns:a16="http://schemas.microsoft.com/office/drawing/2014/main" id="{728620D3-C330-456D-87EA-C08A8B18653A}"/>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CB302066-7680-4C93-9422-E9484565DBF8}"/>
              </a:ext>
            </a:extLst>
          </p:cNvPr>
          <p:cNvSpPr>
            <a:spLocks noGrp="1"/>
          </p:cNvSpPr>
          <p:nvPr>
            <p:ph type="sldNum" sz="quarter" idx="12"/>
          </p:nvPr>
        </p:nvSpPr>
        <p:spPr/>
        <p:txBody>
          <a:bodyPr/>
          <a:lstStyle/>
          <a:p>
            <a:fld id="{A20D5B2E-A39C-4A67-9A03-2664C49F1C64}" type="slidenum">
              <a:rPr lang="es-MX" smtClean="0"/>
              <a:pPr/>
              <a:t>147</a:t>
            </a:fld>
            <a:r>
              <a:rPr lang="es-MX"/>
              <a:t>/150</a:t>
            </a:r>
            <a:endParaRPr lang="es-MX" dirty="0"/>
          </a:p>
        </p:txBody>
      </p:sp>
    </p:spTree>
    <p:extLst>
      <p:ext uri="{BB962C8B-B14F-4D97-AF65-F5344CB8AC3E}">
        <p14:creationId xmlns:p14="http://schemas.microsoft.com/office/powerpoint/2010/main" val="183192372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TEORÍA DE COLUMNAS</a:t>
            </a:r>
          </a:p>
        </p:txBody>
      </p:sp>
      <mc:AlternateContent xmlns:mc="http://schemas.openxmlformats.org/markup-compatibility/2006" xmlns:a14="http://schemas.microsoft.com/office/drawing/2010/main">
        <mc:Choice Requires="a14">
          <p:sp>
            <p:nvSpPr>
              <p:cNvPr id="8" name="Rectangle 1"/>
              <p:cNvSpPr>
                <a:spLocks noChangeArrowheads="1"/>
              </p:cNvSpPr>
              <p:nvPr/>
            </p:nvSpPr>
            <p:spPr bwMode="auto">
              <a:xfrm>
                <a:off x="474561" y="1954600"/>
                <a:ext cx="9354448"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MX" b="1" dirty="0">
                    <a:latin typeface="+mn-lt"/>
                  </a:rPr>
                  <a:t>Carga factorizada = </a:t>
                </a:r>
                <a14:m>
                  <m:oMath xmlns:m="http://schemas.openxmlformats.org/officeDocument/2006/math">
                    <m:sSub>
                      <m:sSubPr>
                        <m:ctrlPr>
                          <a:rPr lang="es-MX" b="1" i="1" dirty="0" smtClean="0">
                            <a:latin typeface="Cambria Math" panose="02040503050406030204" pitchFamily="18" charset="0"/>
                          </a:rPr>
                        </m:ctrlPr>
                      </m:sSubPr>
                      <m:e>
                        <m:r>
                          <a:rPr lang="es-MX" b="1" i="1" dirty="0" smtClean="0">
                            <a:latin typeface="Cambria Math" panose="02040503050406030204" pitchFamily="18" charset="0"/>
                          </a:rPr>
                          <m:t>𝑷</m:t>
                        </m:r>
                      </m:e>
                      <m:sub>
                        <m:r>
                          <a:rPr lang="es-MX" b="1" i="1" dirty="0" smtClean="0">
                            <a:latin typeface="Cambria Math" panose="02040503050406030204" pitchFamily="18" charset="0"/>
                          </a:rPr>
                          <m:t>𝒖</m:t>
                        </m:r>
                      </m:sub>
                    </m:sSub>
                  </m:oMath>
                </a14:m>
                <a:r>
                  <a:rPr lang="es-MX" b="1" dirty="0">
                    <a:latin typeface="+mn-lt"/>
                  </a:rPr>
                  <a:t> = (1.2)(200 </a:t>
                </a:r>
                <a:r>
                  <a:rPr lang="es-MX" b="1" dirty="0" err="1">
                    <a:latin typeface="+mn-lt"/>
                  </a:rPr>
                  <a:t>kips</a:t>
                </a:r>
                <a:r>
                  <a:rPr lang="es-MX" b="1" dirty="0">
                    <a:latin typeface="+mn-lt"/>
                  </a:rPr>
                  <a:t>) + (1.6)(200 </a:t>
                </a:r>
                <a:r>
                  <a:rPr lang="es-MX" b="1" dirty="0" err="1">
                    <a:latin typeface="+mn-lt"/>
                  </a:rPr>
                  <a:t>kips</a:t>
                </a:r>
                <a:r>
                  <a:rPr lang="es-MX" b="1" dirty="0">
                    <a:latin typeface="+mn-lt"/>
                  </a:rPr>
                  <a:t>) = 560 </a:t>
                </a:r>
                <a:r>
                  <a:rPr lang="es-MX" b="1" dirty="0" err="1">
                    <a:latin typeface="+mn-lt"/>
                  </a:rPr>
                  <a:t>kips</a:t>
                </a:r>
                <a:endParaRPr lang="es-MX" b="1" dirty="0">
                  <a:latin typeface="+mn-lt"/>
                </a:endParaRPr>
              </a:p>
              <a:p>
                <a:pPr algn="just"/>
                <a:r>
                  <a:rPr lang="es-MX" b="1" dirty="0">
                    <a:latin typeface="+mn-lt"/>
                  </a:rPr>
                  <a:t>Suponga que la dirección débil gobierna y entre a las tablas de cargas de columnas con KL = 9 pies.</a:t>
                </a:r>
              </a:p>
            </p:txBody>
          </p:sp>
        </mc:Choice>
        <mc:Fallback xmlns="">
          <p:sp>
            <p:nvSpPr>
              <p:cNvPr id="8" name="Rectangle 1"/>
              <p:cNvSpPr>
                <a:spLocks noRot="1" noChangeAspect="1" noMove="1" noResize="1" noEditPoints="1" noAdjustHandles="1" noChangeArrowheads="1" noChangeShapeType="1" noTextEdit="1"/>
              </p:cNvSpPr>
              <p:nvPr/>
            </p:nvSpPr>
            <p:spPr bwMode="auto">
              <a:xfrm>
                <a:off x="474561" y="1954600"/>
                <a:ext cx="9354448" cy="923330"/>
              </a:xfrm>
              <a:prstGeom prst="rect">
                <a:avLst/>
              </a:prstGeom>
              <a:blipFill rotWithShape="0">
                <a:blip r:embed="rId5"/>
                <a:stretch>
                  <a:fillRect l="-587" t="-3311" r="-522" b="-9934"/>
                </a:stretch>
              </a:blipFill>
              <a:ln w="9525">
                <a:noFill/>
                <a:miter lim="800000"/>
                <a:headEnd/>
                <a:tailEnd/>
              </a:ln>
              <a:effectLst/>
            </p:spPr>
            <p:txBody>
              <a:bodyPr/>
              <a:lstStyle/>
              <a:p>
                <a:r>
                  <a:rPr lang="es-MX">
                    <a:noFill/>
                  </a:rPr>
                  <a:t> </a:t>
                </a:r>
              </a:p>
            </p:txBody>
          </p:sp>
        </mc:Fallback>
      </mc:AlternateContent>
      <p:sp>
        <p:nvSpPr>
          <p:cNvPr id="11" name="16 Rectángulo"/>
          <p:cNvSpPr/>
          <p:nvPr/>
        </p:nvSpPr>
        <p:spPr>
          <a:xfrm>
            <a:off x="474339" y="2877930"/>
            <a:ext cx="9354669" cy="646331"/>
          </a:xfrm>
          <a:prstGeom prst="rect">
            <a:avLst/>
          </a:prstGeom>
        </p:spPr>
        <p:txBody>
          <a:bodyPr wrap="square">
            <a:spAutoFit/>
          </a:bodyPr>
          <a:lstStyle/>
          <a:p>
            <a:pPr algn="just"/>
            <a:r>
              <a:rPr lang="es-MX" b="1" dirty="0">
                <a:latin typeface="+mn-lt"/>
              </a:rPr>
              <a:t>Comenzando con los perfiles </a:t>
            </a:r>
            <a:r>
              <a:rPr lang="es-MX" b="1" dirty="0" smtClean="0">
                <a:latin typeface="+mn-lt"/>
              </a:rPr>
              <a:t>más </a:t>
            </a:r>
            <a:r>
              <a:rPr lang="es-MX" b="1" dirty="0">
                <a:latin typeface="+mn-lt"/>
              </a:rPr>
              <a:t>pequeños, el primero que se encuentra que será satisfactorio es el W10” </a:t>
            </a:r>
            <a:r>
              <a:rPr lang="es-MX" b="1" dirty="0" smtClean="0">
                <a:latin typeface="+mn-lt"/>
              </a:rPr>
              <a:t>X </a:t>
            </a:r>
            <a:r>
              <a:rPr lang="es-MX" b="1" dirty="0">
                <a:latin typeface="+mn-lt"/>
              </a:rPr>
              <a:t>77 lb/ft con una resistencia de diseño de 632 </a:t>
            </a:r>
            <a:r>
              <a:rPr lang="es-MX" b="1" dirty="0" err="1">
                <a:latin typeface="+mn-lt"/>
              </a:rPr>
              <a:t>kips</a:t>
            </a:r>
            <a:r>
              <a:rPr lang="es-MX" b="1" dirty="0">
                <a:latin typeface="+mn-lt"/>
              </a:rPr>
              <a:t>.</a:t>
            </a:r>
          </a:p>
        </p:txBody>
      </p:sp>
      <p:sp>
        <p:nvSpPr>
          <p:cNvPr id="12" name="18 Rectángulo"/>
          <p:cNvSpPr/>
          <p:nvPr/>
        </p:nvSpPr>
        <p:spPr>
          <a:xfrm>
            <a:off x="475896" y="3445926"/>
            <a:ext cx="9353111" cy="1477328"/>
          </a:xfrm>
          <a:prstGeom prst="rect">
            <a:avLst/>
          </a:prstGeom>
        </p:spPr>
        <p:txBody>
          <a:bodyPr wrap="square">
            <a:spAutoFit/>
          </a:bodyPr>
          <a:lstStyle/>
          <a:p>
            <a:pPr algn="just"/>
            <a:r>
              <a:rPr lang="es-MX" b="1" dirty="0">
                <a:latin typeface="+mn-lt"/>
              </a:rPr>
              <a:t>Revisión del eje fuerte:</a:t>
            </a:r>
          </a:p>
          <a:p>
            <a:pPr algn="just"/>
            <a:r>
              <a:rPr lang="es-MX" b="1" dirty="0" err="1">
                <a:solidFill>
                  <a:prstClr val="black"/>
                </a:solidFill>
                <a:latin typeface="Calibri" panose="020F0502020204030204"/>
              </a:rPr>
              <a:t>K</a:t>
            </a:r>
            <a:r>
              <a:rPr lang="es-MX" sz="1200" b="1" dirty="0" err="1">
                <a:solidFill>
                  <a:prstClr val="black"/>
                </a:solidFill>
                <a:latin typeface="Calibri" panose="020F0502020204030204"/>
              </a:rPr>
              <a:t>x</a:t>
            </a:r>
            <a:r>
              <a:rPr lang="es-MX" b="1" dirty="0">
                <a:solidFill>
                  <a:prstClr val="black"/>
                </a:solidFill>
                <a:latin typeface="Calibri" panose="020F0502020204030204"/>
              </a:rPr>
              <a:t> L/(</a:t>
            </a:r>
            <a:r>
              <a:rPr lang="es-MX" b="1" dirty="0" err="1">
                <a:solidFill>
                  <a:prstClr val="black"/>
                </a:solidFill>
                <a:latin typeface="Calibri" panose="020F0502020204030204"/>
              </a:rPr>
              <a:t>r</a:t>
            </a:r>
            <a:r>
              <a:rPr lang="es-MX" sz="1200" b="1" dirty="0" err="1">
                <a:solidFill>
                  <a:prstClr val="black"/>
                </a:solidFill>
                <a:latin typeface="Calibri" panose="020F0502020204030204"/>
              </a:rPr>
              <a:t>x</a:t>
            </a:r>
            <a:r>
              <a:rPr lang="es-MX" sz="1200" b="1" dirty="0">
                <a:solidFill>
                  <a:prstClr val="black"/>
                </a:solidFill>
                <a:latin typeface="Calibri" panose="020F0502020204030204"/>
              </a:rPr>
              <a:t>/</a:t>
            </a:r>
            <a:r>
              <a:rPr lang="es-MX" b="1" dirty="0">
                <a:solidFill>
                  <a:prstClr val="black"/>
                </a:solidFill>
                <a:latin typeface="Calibri" panose="020F0502020204030204"/>
              </a:rPr>
              <a:t> </a:t>
            </a:r>
            <a:r>
              <a:rPr lang="es-MX" b="1" dirty="0" err="1">
                <a:solidFill>
                  <a:prstClr val="black"/>
                </a:solidFill>
                <a:latin typeface="Calibri" panose="020F0502020204030204"/>
              </a:rPr>
              <a:t>r</a:t>
            </a:r>
            <a:r>
              <a:rPr lang="es-MX" sz="1200" b="1" dirty="0" err="1">
                <a:solidFill>
                  <a:prstClr val="black"/>
                </a:solidFill>
                <a:latin typeface="Calibri" panose="020F0502020204030204"/>
              </a:rPr>
              <a:t>y</a:t>
            </a:r>
            <a:r>
              <a:rPr lang="es-MX" b="1" dirty="0">
                <a:solidFill>
                  <a:prstClr val="black"/>
                </a:solidFill>
                <a:latin typeface="Calibri" panose="020F0502020204030204"/>
              </a:rPr>
              <a:t> )</a:t>
            </a:r>
            <a:r>
              <a:rPr lang="es-MX" b="1" dirty="0">
                <a:latin typeface="+mn-lt"/>
              </a:rPr>
              <a:t>= 18ft/1.73 = 10.40 ft &gt; 9 ft por lo tanto, gobierna para este perfil. </a:t>
            </a:r>
          </a:p>
          <a:p>
            <a:pPr algn="just"/>
            <a:endParaRPr lang="es-MX" b="1" dirty="0">
              <a:latin typeface="+mn-lt"/>
            </a:endParaRPr>
          </a:p>
          <a:p>
            <a:pPr algn="just"/>
            <a:r>
              <a:rPr lang="es-MX" b="1" dirty="0">
                <a:latin typeface="+mn-lt"/>
              </a:rPr>
              <a:t>Entre las tablas con KL = 10.4 pies. Un W10</a:t>
            </a:r>
            <a:r>
              <a:rPr lang="es-MX" b="1" dirty="0" smtClean="0">
                <a:latin typeface="+mn-lt"/>
              </a:rPr>
              <a:t>” X 77 </a:t>
            </a:r>
            <a:r>
              <a:rPr lang="es-MX" b="1" dirty="0">
                <a:latin typeface="+mn-lt"/>
              </a:rPr>
              <a:t>lb/ft es </a:t>
            </a:r>
            <a:r>
              <a:rPr lang="es-MX" b="1" dirty="0" smtClean="0">
                <a:latin typeface="+mn-lt"/>
              </a:rPr>
              <a:t>aún </a:t>
            </a:r>
            <a:r>
              <a:rPr lang="es-MX" b="1" dirty="0">
                <a:latin typeface="+mn-lt"/>
              </a:rPr>
              <a:t>el W10” </a:t>
            </a:r>
            <a:r>
              <a:rPr lang="es-MX" b="1" dirty="0" smtClean="0">
                <a:latin typeface="+mn-lt"/>
              </a:rPr>
              <a:t>más </a:t>
            </a:r>
            <a:r>
              <a:rPr lang="es-MX" b="1" dirty="0">
                <a:latin typeface="+mn-lt"/>
              </a:rPr>
              <a:t>ligero, con una resistencia de diseño de 612 </a:t>
            </a:r>
            <a:r>
              <a:rPr lang="es-MX" b="1" dirty="0" err="1">
                <a:latin typeface="+mn-lt"/>
              </a:rPr>
              <a:t>kips</a:t>
            </a:r>
            <a:r>
              <a:rPr lang="es-MX" b="1" dirty="0">
                <a:latin typeface="+mn-lt"/>
              </a:rPr>
              <a:t> (interpolado).</a:t>
            </a:r>
          </a:p>
        </p:txBody>
      </p:sp>
      <p:sp>
        <p:nvSpPr>
          <p:cNvPr id="13" name="19 Rectángulo"/>
          <p:cNvSpPr/>
          <p:nvPr/>
        </p:nvSpPr>
        <p:spPr>
          <a:xfrm>
            <a:off x="474339" y="4946876"/>
            <a:ext cx="9354668" cy="646331"/>
          </a:xfrm>
          <a:prstGeom prst="rect">
            <a:avLst/>
          </a:prstGeom>
        </p:spPr>
        <p:txBody>
          <a:bodyPr wrap="square">
            <a:spAutoFit/>
          </a:bodyPr>
          <a:lstStyle/>
          <a:p>
            <a:pPr algn="just"/>
            <a:r>
              <a:rPr lang="es-MX" b="1" dirty="0" err="1">
                <a:solidFill>
                  <a:prstClr val="black"/>
                </a:solidFill>
                <a:latin typeface="Calibri" panose="020F0502020204030204"/>
              </a:rPr>
              <a:t>K</a:t>
            </a:r>
            <a:r>
              <a:rPr lang="es-MX" sz="1200" b="1" dirty="0" err="1">
                <a:solidFill>
                  <a:prstClr val="black"/>
                </a:solidFill>
                <a:latin typeface="Calibri" panose="020F0502020204030204"/>
              </a:rPr>
              <a:t>x</a:t>
            </a:r>
            <a:r>
              <a:rPr lang="es-MX" b="1" dirty="0">
                <a:solidFill>
                  <a:prstClr val="black"/>
                </a:solidFill>
                <a:latin typeface="Calibri" panose="020F0502020204030204"/>
              </a:rPr>
              <a:t> L/(</a:t>
            </a:r>
            <a:r>
              <a:rPr lang="es-MX" b="1" dirty="0" err="1">
                <a:solidFill>
                  <a:prstClr val="black"/>
                </a:solidFill>
                <a:latin typeface="Calibri" panose="020F0502020204030204"/>
              </a:rPr>
              <a:t>r</a:t>
            </a:r>
            <a:r>
              <a:rPr lang="es-MX" sz="1200" b="1" dirty="0" err="1">
                <a:solidFill>
                  <a:prstClr val="black"/>
                </a:solidFill>
                <a:latin typeface="Calibri" panose="020F0502020204030204"/>
              </a:rPr>
              <a:t>x</a:t>
            </a:r>
            <a:r>
              <a:rPr lang="es-MX" sz="1200" b="1" dirty="0">
                <a:solidFill>
                  <a:prstClr val="black"/>
                </a:solidFill>
                <a:latin typeface="Calibri" panose="020F0502020204030204"/>
              </a:rPr>
              <a:t>/</a:t>
            </a:r>
            <a:r>
              <a:rPr lang="es-MX" b="1" dirty="0">
                <a:solidFill>
                  <a:prstClr val="black"/>
                </a:solidFill>
                <a:latin typeface="Calibri" panose="020F0502020204030204"/>
              </a:rPr>
              <a:t> </a:t>
            </a:r>
            <a:r>
              <a:rPr lang="es-MX" b="1" dirty="0" err="1">
                <a:solidFill>
                  <a:prstClr val="black"/>
                </a:solidFill>
                <a:latin typeface="Calibri" panose="020F0502020204030204"/>
              </a:rPr>
              <a:t>r</a:t>
            </a:r>
            <a:r>
              <a:rPr lang="es-MX" sz="1200" b="1" dirty="0" err="1">
                <a:solidFill>
                  <a:prstClr val="black"/>
                </a:solidFill>
                <a:latin typeface="Calibri" panose="020F0502020204030204"/>
              </a:rPr>
              <a:t>y</a:t>
            </a:r>
            <a:r>
              <a:rPr lang="es-MX" b="1" dirty="0">
                <a:solidFill>
                  <a:prstClr val="black"/>
                </a:solidFill>
                <a:latin typeface="Calibri" panose="020F0502020204030204"/>
              </a:rPr>
              <a:t> )</a:t>
            </a:r>
            <a:r>
              <a:rPr lang="es-MX" b="1" dirty="0"/>
              <a:t>=</a:t>
            </a:r>
            <a:r>
              <a:rPr lang="es-MX" b="1" dirty="0">
                <a:latin typeface="+mn-lt"/>
              </a:rPr>
              <a:t>18ft/1.75 = 10.3 ft &gt; 9 ft, </a:t>
            </a:r>
            <a:r>
              <a:rPr lang="es-MX" b="1" dirty="0" err="1">
                <a:solidFill>
                  <a:prstClr val="black"/>
                </a:solidFill>
                <a:latin typeface="Calibri" panose="020F0502020204030204"/>
              </a:rPr>
              <a:t>K</a:t>
            </a:r>
            <a:r>
              <a:rPr lang="es-MX" sz="1200" b="1" dirty="0" err="1">
                <a:solidFill>
                  <a:prstClr val="black"/>
                </a:solidFill>
                <a:latin typeface="Calibri" panose="020F0502020204030204"/>
              </a:rPr>
              <a:t>x</a:t>
            </a:r>
            <a:r>
              <a:rPr lang="es-MX" b="1" dirty="0">
                <a:solidFill>
                  <a:prstClr val="black"/>
                </a:solidFill>
                <a:latin typeface="Calibri" panose="020F0502020204030204"/>
              </a:rPr>
              <a:t> L </a:t>
            </a:r>
            <a:r>
              <a:rPr lang="es-MX" b="1" dirty="0">
                <a:latin typeface="+mn-lt"/>
              </a:rPr>
              <a:t>gobierna de nuevo y la resistencia de diseño es de 592 </a:t>
            </a:r>
            <a:r>
              <a:rPr lang="es-MX" b="1" dirty="0" err="1">
                <a:latin typeface="+mn-lt"/>
              </a:rPr>
              <a:t>kips</a:t>
            </a:r>
            <a:r>
              <a:rPr lang="es-MX" b="1" dirty="0">
                <a:latin typeface="+mn-lt"/>
              </a:rPr>
              <a:t>.</a:t>
            </a:r>
          </a:p>
        </p:txBody>
      </p:sp>
      <p:sp>
        <p:nvSpPr>
          <p:cNvPr id="14" name="20 Rectángulo"/>
          <p:cNvSpPr/>
          <p:nvPr/>
        </p:nvSpPr>
        <p:spPr>
          <a:xfrm>
            <a:off x="2958949" y="5579569"/>
            <a:ext cx="4523098" cy="369332"/>
          </a:xfrm>
          <a:prstGeom prst="rect">
            <a:avLst/>
          </a:prstGeom>
        </p:spPr>
        <p:txBody>
          <a:bodyPr wrap="none">
            <a:spAutoFit/>
          </a:bodyPr>
          <a:lstStyle/>
          <a:p>
            <a:pPr algn="just"/>
            <a:r>
              <a:rPr lang="es-MX" b="1" dirty="0">
                <a:latin typeface="+mn-lt"/>
              </a:rPr>
              <a:t>Respuesta: </a:t>
            </a:r>
            <a:r>
              <a:rPr lang="es-MX" b="1" dirty="0" smtClean="0">
                <a:latin typeface="+mn-lt"/>
              </a:rPr>
              <a:t>Utilizar </a:t>
            </a:r>
            <a:r>
              <a:rPr lang="es-MX" b="1" dirty="0">
                <a:latin typeface="+mn-lt"/>
              </a:rPr>
              <a:t>un perfil W12” x 72 lb/ft.</a:t>
            </a:r>
          </a:p>
        </p:txBody>
      </p:sp>
      <p:sp>
        <p:nvSpPr>
          <p:cNvPr id="16" name="6 CuadroTexto"/>
          <p:cNvSpPr txBox="1"/>
          <p:nvPr/>
        </p:nvSpPr>
        <p:spPr>
          <a:xfrm>
            <a:off x="1728109" y="293892"/>
            <a:ext cx="6984775" cy="707886"/>
          </a:xfrm>
          <a:prstGeom prst="rect">
            <a:avLst/>
          </a:prstGeom>
          <a:noFill/>
        </p:spPr>
        <p:txBody>
          <a:bodyPr wrap="square" rtlCol="0">
            <a:spAutoFit/>
          </a:bodyPr>
          <a:lstStyle/>
          <a:p>
            <a:pPr algn="ctr" fontAlgn="auto">
              <a:spcBef>
                <a:spcPts val="0"/>
              </a:spcBef>
              <a:spcAft>
                <a:spcPts val="0"/>
              </a:spcAft>
            </a:pP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2</a:t>
            </a:r>
          </a:p>
          <a:p>
            <a:pPr algn="ctr" fontAlgn="auto">
              <a:spcBef>
                <a:spcPts val="0"/>
              </a:spcBef>
              <a:spcAft>
                <a:spcPts val="0"/>
              </a:spcAft>
            </a:pPr>
            <a:r>
              <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2.4 DISEÑO DE ELEMENTOS EN COMPRESIÓN</a:t>
            </a:r>
          </a:p>
        </p:txBody>
      </p:sp>
      <p:sp>
        <p:nvSpPr>
          <p:cNvPr id="2" name="Marcador de pie de página 1">
            <a:extLst>
              <a:ext uri="{FF2B5EF4-FFF2-40B4-BE49-F238E27FC236}">
                <a16:creationId xmlns:a16="http://schemas.microsoft.com/office/drawing/2014/main" id="{CE3DF341-A20C-46AE-9F1E-8A54DDB98E09}"/>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C1E91CA2-628A-480B-A926-5D46ACD0C169}"/>
              </a:ext>
            </a:extLst>
          </p:cNvPr>
          <p:cNvSpPr>
            <a:spLocks noGrp="1"/>
          </p:cNvSpPr>
          <p:nvPr>
            <p:ph type="sldNum" sz="quarter" idx="12"/>
          </p:nvPr>
        </p:nvSpPr>
        <p:spPr/>
        <p:txBody>
          <a:bodyPr/>
          <a:lstStyle/>
          <a:p>
            <a:fld id="{A20D5B2E-A39C-4A67-9A03-2664C49F1C64}" type="slidenum">
              <a:rPr lang="es-MX" smtClean="0"/>
              <a:pPr/>
              <a:t>148</a:t>
            </a:fld>
            <a:r>
              <a:rPr lang="es-MX"/>
              <a:t>/150</a:t>
            </a:r>
            <a:endParaRPr lang="es-MX" dirty="0"/>
          </a:p>
        </p:txBody>
      </p:sp>
    </p:spTree>
    <p:extLst>
      <p:ext uri="{BB962C8B-B14F-4D97-AF65-F5344CB8AC3E}">
        <p14:creationId xmlns:p14="http://schemas.microsoft.com/office/powerpoint/2010/main" val="34703174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TEORÍA DE COLUMNAS</a:t>
            </a:r>
          </a:p>
        </p:txBody>
      </p:sp>
      <p:sp>
        <p:nvSpPr>
          <p:cNvPr id="16" name="6 CuadroTexto"/>
          <p:cNvSpPr txBox="1"/>
          <p:nvPr/>
        </p:nvSpPr>
        <p:spPr>
          <a:xfrm>
            <a:off x="1728109" y="293892"/>
            <a:ext cx="6984775" cy="707886"/>
          </a:xfrm>
          <a:prstGeom prst="rect">
            <a:avLst/>
          </a:prstGeom>
          <a:noFill/>
        </p:spPr>
        <p:txBody>
          <a:bodyPr wrap="square" rtlCol="0">
            <a:spAutoFit/>
          </a:bodyPr>
          <a:lstStyle/>
          <a:p>
            <a:pPr algn="ctr" fontAlgn="auto">
              <a:spcBef>
                <a:spcPts val="0"/>
              </a:spcBef>
              <a:spcAft>
                <a:spcPts val="0"/>
              </a:spcAft>
            </a:pP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2</a:t>
            </a:r>
          </a:p>
          <a:p>
            <a:pPr algn="ctr" fontAlgn="auto">
              <a:spcBef>
                <a:spcPts val="0"/>
              </a:spcBef>
              <a:spcAft>
                <a:spcPts val="0"/>
              </a:spcAft>
            </a:pPr>
            <a:r>
              <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2.4 DISEÑO DE ELEMENTOS EN COMPRESIÓN</a:t>
            </a:r>
          </a:p>
        </p:txBody>
      </p:sp>
      <p:pic>
        <p:nvPicPr>
          <p:cNvPr id="2" name="Imagen 1"/>
          <p:cNvPicPr>
            <a:picLocks noChangeAspect="1"/>
          </p:cNvPicPr>
          <p:nvPr/>
        </p:nvPicPr>
        <p:blipFill>
          <a:blip r:embed="rId2"/>
          <a:stretch>
            <a:fillRect/>
          </a:stretch>
        </p:blipFill>
        <p:spPr>
          <a:xfrm>
            <a:off x="2230000" y="2246734"/>
            <a:ext cx="5980990" cy="3312368"/>
          </a:xfrm>
          <a:prstGeom prst="rect">
            <a:avLst/>
          </a:prstGeom>
        </p:spPr>
      </p:pic>
      <p:sp>
        <p:nvSpPr>
          <p:cNvPr id="11" name="Rectángulo redondeado 10">
            <a:hlinkClick r:id="rId3" action="ppaction://hlinkpres?slideindex=1&amp;slidetitle="/>
          </p:cNvPr>
          <p:cNvSpPr/>
          <p:nvPr/>
        </p:nvSpPr>
        <p:spPr>
          <a:xfrm>
            <a:off x="474561" y="6392993"/>
            <a:ext cx="1577552" cy="365125"/>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b="1" dirty="0">
                <a:solidFill>
                  <a:schemeClr val="tx1"/>
                </a:solidFill>
              </a:rPr>
              <a:t>INDICE</a:t>
            </a:r>
          </a:p>
        </p:txBody>
      </p:sp>
      <p:sp>
        <p:nvSpPr>
          <p:cNvPr id="12" name="Rectángulo 11"/>
          <p:cNvSpPr/>
          <p:nvPr/>
        </p:nvSpPr>
        <p:spPr>
          <a:xfrm>
            <a:off x="2212141" y="5373215"/>
            <a:ext cx="5954767" cy="110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s-MX"/>
          </a:p>
        </p:txBody>
      </p:sp>
      <p:sp>
        <p:nvSpPr>
          <p:cNvPr id="3" name="Marcador de pie de página 2">
            <a:extLst>
              <a:ext uri="{FF2B5EF4-FFF2-40B4-BE49-F238E27FC236}">
                <a16:creationId xmlns:a16="http://schemas.microsoft.com/office/drawing/2014/main" id="{768C5D1B-5E2C-4970-ACB0-8C2DD686A3C2}"/>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6B2549BD-7EA2-4727-8039-2740838D1F17}"/>
              </a:ext>
            </a:extLst>
          </p:cNvPr>
          <p:cNvSpPr>
            <a:spLocks noGrp="1"/>
          </p:cNvSpPr>
          <p:nvPr>
            <p:ph type="sldNum" sz="quarter" idx="12"/>
          </p:nvPr>
        </p:nvSpPr>
        <p:spPr/>
        <p:txBody>
          <a:bodyPr/>
          <a:lstStyle/>
          <a:p>
            <a:fld id="{A20D5B2E-A39C-4A67-9A03-2664C49F1C64}" type="slidenum">
              <a:rPr lang="es-MX" smtClean="0"/>
              <a:pPr/>
              <a:t>149</a:t>
            </a:fld>
            <a:r>
              <a:rPr lang="es-MX"/>
              <a:t>/150</a:t>
            </a:r>
            <a:endParaRPr lang="es-MX" dirty="0"/>
          </a:p>
        </p:txBody>
      </p:sp>
    </p:spTree>
    <p:extLst>
      <p:ext uri="{BB962C8B-B14F-4D97-AF65-F5344CB8AC3E}">
        <p14:creationId xmlns:p14="http://schemas.microsoft.com/office/powerpoint/2010/main" val="2411169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INTRODUCCIÓN </a:t>
            </a:r>
          </a:p>
        </p:txBody>
      </p:sp>
      <p:sp>
        <p:nvSpPr>
          <p:cNvPr id="12"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2.1 ÁREA NETA EFECTIVA</a:t>
            </a:r>
          </a:p>
        </p:txBody>
      </p:sp>
      <p:sp>
        <p:nvSpPr>
          <p:cNvPr id="18" name="33 Rectángulo"/>
          <p:cNvSpPr/>
          <p:nvPr/>
        </p:nvSpPr>
        <p:spPr>
          <a:xfrm>
            <a:off x="474561" y="2013747"/>
            <a:ext cx="9354448" cy="1261884"/>
          </a:xfrm>
          <a:prstGeom prst="rect">
            <a:avLst/>
          </a:prstGeom>
        </p:spPr>
        <p:txBody>
          <a:bodyPr wrap="square">
            <a:spAutoFit/>
          </a:bodyPr>
          <a:lstStyle/>
          <a:p>
            <a:pPr algn="just"/>
            <a:r>
              <a:rPr lang="es-MX" sz="1900" b="1" dirty="0">
                <a:latin typeface="+mn-lt"/>
                <a:cs typeface="Arial" pitchFamily="34" charset="0"/>
              </a:rPr>
              <a:t>Al diseñar elementos a tensión se debe considerar también el fenómeno conocido como </a:t>
            </a:r>
            <a:r>
              <a:rPr lang="es-MX" sz="1900" b="1" dirty="0">
                <a:solidFill>
                  <a:srgbClr val="FF0000"/>
                </a:solidFill>
                <a:latin typeface="+mn-lt"/>
                <a:cs typeface="Arial" pitchFamily="34" charset="0"/>
              </a:rPr>
              <a:t>bloque de cortante. </a:t>
            </a:r>
            <a:r>
              <a:rPr lang="es-MX" sz="1900" b="1" dirty="0">
                <a:latin typeface="+mn-lt"/>
                <a:cs typeface="Arial" pitchFamily="34" charset="0"/>
              </a:rPr>
              <a:t>Esto quiere decir que la falla de un miembro a tensión puede ocurrir a lo largo de una trayectoria que implique tensión en un plano y cortante en otro plano perpendicular.</a:t>
            </a:r>
          </a:p>
        </p:txBody>
      </p:sp>
      <p:pic>
        <p:nvPicPr>
          <p:cNvPr id="1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525" t="27183" r="22248" b="27183"/>
          <a:stretch/>
        </p:blipFill>
        <p:spPr bwMode="auto">
          <a:xfrm>
            <a:off x="2268167" y="3082866"/>
            <a:ext cx="5904656" cy="306972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Marcador de pie de página 1">
            <a:extLst>
              <a:ext uri="{FF2B5EF4-FFF2-40B4-BE49-F238E27FC236}">
                <a16:creationId xmlns:a16="http://schemas.microsoft.com/office/drawing/2014/main" id="{7F9A33B2-1E3B-406D-8223-D9DDA17D5950}"/>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018918C6-48B8-4B89-8739-DE7525744CB1}"/>
              </a:ext>
            </a:extLst>
          </p:cNvPr>
          <p:cNvSpPr>
            <a:spLocks noGrp="1"/>
          </p:cNvSpPr>
          <p:nvPr>
            <p:ph type="sldNum" sz="quarter" idx="12"/>
          </p:nvPr>
        </p:nvSpPr>
        <p:spPr/>
        <p:txBody>
          <a:bodyPr/>
          <a:lstStyle/>
          <a:p>
            <a:fld id="{A20D5B2E-A39C-4A67-9A03-2664C49F1C64}" type="slidenum">
              <a:rPr lang="es-MX" smtClean="0"/>
              <a:pPr/>
              <a:t>15</a:t>
            </a:fld>
            <a:r>
              <a:rPr lang="es-MX"/>
              <a:t>/150</a:t>
            </a:r>
            <a:endParaRPr lang="es-MX" dirty="0"/>
          </a:p>
        </p:txBody>
      </p:sp>
    </p:spTree>
    <p:extLst>
      <p:ext uri="{BB962C8B-B14F-4D97-AF65-F5344CB8AC3E}">
        <p14:creationId xmlns:p14="http://schemas.microsoft.com/office/powerpoint/2010/main" val="3039939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TEORÍA DE COLUMNAS</a:t>
            </a:r>
          </a:p>
        </p:txBody>
      </p:sp>
      <p:sp>
        <p:nvSpPr>
          <p:cNvPr id="16" name="6 CuadroTexto"/>
          <p:cNvSpPr txBox="1"/>
          <p:nvPr/>
        </p:nvSpPr>
        <p:spPr>
          <a:xfrm>
            <a:off x="1728109" y="293892"/>
            <a:ext cx="6984775" cy="707886"/>
          </a:xfrm>
          <a:prstGeom prst="rect">
            <a:avLst/>
          </a:prstGeom>
          <a:noFill/>
        </p:spPr>
        <p:txBody>
          <a:bodyPr wrap="square" rtlCol="0">
            <a:spAutoFit/>
          </a:bodyPr>
          <a:lstStyle/>
          <a:p>
            <a:pPr algn="ctr" fontAlgn="auto">
              <a:spcBef>
                <a:spcPts val="0"/>
              </a:spcBef>
              <a:spcAft>
                <a:spcPts val="0"/>
              </a:spcAft>
            </a:pP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2</a:t>
            </a:r>
          </a:p>
          <a:p>
            <a:pPr algn="ctr" fontAlgn="auto">
              <a:spcBef>
                <a:spcPts val="0"/>
              </a:spcBef>
              <a:spcAft>
                <a:spcPts val="0"/>
              </a:spcAft>
            </a:pPr>
            <a:r>
              <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2.4 DISEÑO DE ELEMENTOS EN COMPRESIÓN</a:t>
            </a:r>
          </a:p>
        </p:txBody>
      </p:sp>
      <p:sp>
        <p:nvSpPr>
          <p:cNvPr id="11" name="Rectángulo redondeado 10">
            <a:hlinkClick r:id="rId2" action="ppaction://hlinkpres?slideindex=1&amp;slidetitle="/>
          </p:cNvPr>
          <p:cNvSpPr/>
          <p:nvPr/>
        </p:nvSpPr>
        <p:spPr>
          <a:xfrm>
            <a:off x="474561" y="6392993"/>
            <a:ext cx="1577552" cy="365125"/>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b="1" dirty="0">
                <a:solidFill>
                  <a:schemeClr val="tx1"/>
                </a:solidFill>
              </a:rPr>
              <a:t>INDICE</a:t>
            </a:r>
          </a:p>
        </p:txBody>
      </p:sp>
      <p:pic>
        <p:nvPicPr>
          <p:cNvPr id="6" name="Imagen 5"/>
          <p:cNvPicPr>
            <a:picLocks noChangeAspect="1"/>
          </p:cNvPicPr>
          <p:nvPr/>
        </p:nvPicPr>
        <p:blipFill>
          <a:blip r:embed="rId3"/>
          <a:stretch>
            <a:fillRect/>
          </a:stretch>
        </p:blipFill>
        <p:spPr>
          <a:xfrm>
            <a:off x="2370882" y="1983009"/>
            <a:ext cx="5561806" cy="2740247"/>
          </a:xfrm>
          <a:prstGeom prst="rect">
            <a:avLst/>
          </a:prstGeom>
        </p:spPr>
      </p:pic>
      <p:pic>
        <p:nvPicPr>
          <p:cNvPr id="7" name="Imagen 6"/>
          <p:cNvPicPr>
            <a:picLocks noChangeAspect="1"/>
          </p:cNvPicPr>
          <p:nvPr/>
        </p:nvPicPr>
        <p:blipFill>
          <a:blip r:embed="rId4"/>
          <a:stretch>
            <a:fillRect/>
          </a:stretch>
        </p:blipFill>
        <p:spPr>
          <a:xfrm>
            <a:off x="2370882" y="4706659"/>
            <a:ext cx="5543734" cy="316090"/>
          </a:xfrm>
          <a:prstGeom prst="rect">
            <a:avLst/>
          </a:prstGeom>
        </p:spPr>
      </p:pic>
      <p:sp>
        <p:nvSpPr>
          <p:cNvPr id="12" name="Rectángulo 11"/>
          <p:cNvSpPr/>
          <p:nvPr/>
        </p:nvSpPr>
        <p:spPr>
          <a:xfrm>
            <a:off x="2370882" y="4706659"/>
            <a:ext cx="5561806" cy="1668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s-MX"/>
          </a:p>
        </p:txBody>
      </p:sp>
      <p:sp>
        <p:nvSpPr>
          <p:cNvPr id="2" name="Marcador de pie de página 1">
            <a:extLst>
              <a:ext uri="{FF2B5EF4-FFF2-40B4-BE49-F238E27FC236}">
                <a16:creationId xmlns:a16="http://schemas.microsoft.com/office/drawing/2014/main" id="{CFFC122D-37F1-4465-B8D9-D0C779619217}"/>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4" name="Marcador de número de diapositiva 3">
            <a:extLst>
              <a:ext uri="{FF2B5EF4-FFF2-40B4-BE49-F238E27FC236}">
                <a16:creationId xmlns:a16="http://schemas.microsoft.com/office/drawing/2014/main" id="{985773B1-2E8C-4085-A92D-6D85C0A021D7}"/>
              </a:ext>
            </a:extLst>
          </p:cNvPr>
          <p:cNvSpPr>
            <a:spLocks noGrp="1"/>
          </p:cNvSpPr>
          <p:nvPr>
            <p:ph type="sldNum" sz="quarter" idx="12"/>
          </p:nvPr>
        </p:nvSpPr>
        <p:spPr/>
        <p:txBody>
          <a:bodyPr/>
          <a:lstStyle/>
          <a:p>
            <a:fld id="{A20D5B2E-A39C-4A67-9A03-2664C49F1C64}" type="slidenum">
              <a:rPr lang="es-MX" smtClean="0"/>
              <a:pPr/>
              <a:t>150</a:t>
            </a:fld>
            <a:r>
              <a:rPr lang="es-MX"/>
              <a:t>/150</a:t>
            </a:r>
            <a:endParaRPr lang="es-MX" dirty="0"/>
          </a:p>
        </p:txBody>
      </p:sp>
    </p:spTree>
    <p:extLst>
      <p:ext uri="{BB962C8B-B14F-4D97-AF65-F5344CB8AC3E}">
        <p14:creationId xmlns:p14="http://schemas.microsoft.com/office/powerpoint/2010/main" val="2219094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COMPORTAMIENTO MECÁNICO</a:t>
            </a:r>
          </a:p>
        </p:txBody>
      </p:sp>
      <p:sp>
        <p:nvSpPr>
          <p:cNvPr id="12"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2.1 ÁREA NETA EFECTIVA</a:t>
            </a:r>
          </a:p>
        </p:txBody>
      </p:sp>
      <p:sp>
        <p:nvSpPr>
          <p:cNvPr id="8" name="23 CuadroTexto"/>
          <p:cNvSpPr txBox="1"/>
          <p:nvPr/>
        </p:nvSpPr>
        <p:spPr>
          <a:xfrm>
            <a:off x="476901" y="2025755"/>
            <a:ext cx="9354448" cy="1261884"/>
          </a:xfrm>
          <a:prstGeom prst="rect">
            <a:avLst/>
          </a:prstGeom>
          <a:noFill/>
        </p:spPr>
        <p:txBody>
          <a:bodyPr wrap="square" rtlCol="0">
            <a:spAutoFit/>
          </a:bodyPr>
          <a:lstStyle/>
          <a:p>
            <a:pPr algn="just"/>
            <a:r>
              <a:rPr lang="es-MX" sz="1900" b="1" dirty="0">
                <a:latin typeface="+mn-lt"/>
                <a:cs typeface="Arial" pitchFamily="34" charset="0"/>
              </a:rPr>
              <a:t>El comportamiento de una barra en tensión se describe con una gráfica </a:t>
            </a:r>
            <a:r>
              <a:rPr lang="es-MX" sz="1900" b="1" dirty="0">
                <a:solidFill>
                  <a:srgbClr val="FF0000"/>
                </a:solidFill>
                <a:latin typeface="+mn-lt"/>
                <a:cs typeface="Arial" pitchFamily="34" charset="0"/>
              </a:rPr>
              <a:t>acción – deformación</a:t>
            </a:r>
            <a:r>
              <a:rPr lang="es-MX" sz="1900" b="1" dirty="0">
                <a:latin typeface="+mn-lt"/>
                <a:cs typeface="Arial" pitchFamily="34" charset="0"/>
              </a:rPr>
              <a:t>,</a:t>
            </a:r>
            <a:r>
              <a:rPr lang="es-MX" sz="1900" b="1" dirty="0">
                <a:solidFill>
                  <a:srgbClr val="FFFF00"/>
                </a:solidFill>
                <a:latin typeface="+mn-lt"/>
                <a:cs typeface="Arial" pitchFamily="34" charset="0"/>
              </a:rPr>
              <a:t> </a:t>
            </a:r>
            <a:r>
              <a:rPr lang="es-MX" sz="1900" b="1" dirty="0">
                <a:latin typeface="+mn-lt"/>
                <a:cs typeface="Arial" pitchFamily="34" charset="0"/>
              </a:rPr>
              <a:t>que relaciona la acción más significativa con un parámetro representativo de las deformaciones; la gráfica se traza para cargas crecientes, hasta la falla. La curva de interés relaciona los esfuerzos (o las fuerzas) con los alargamientos.</a:t>
            </a:r>
          </a:p>
        </p:txBody>
      </p:sp>
      <p:pic>
        <p:nvPicPr>
          <p:cNvPr id="9" name="2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5441" y="3268551"/>
            <a:ext cx="6192688" cy="3138584"/>
          </a:xfrm>
          <a:prstGeom prst="rect">
            <a:avLst/>
          </a:prstGeom>
          <a:ln>
            <a:noFill/>
          </a:ln>
          <a:effectLst>
            <a:outerShdw blurRad="190500" algn="tl" rotWithShape="0">
              <a:srgbClr val="000000">
                <a:alpha val="70000"/>
              </a:srgbClr>
            </a:outerShdw>
          </a:effectLst>
        </p:spPr>
      </p:pic>
      <p:sp>
        <p:nvSpPr>
          <p:cNvPr id="2" name="Marcador de pie de página 1">
            <a:extLst>
              <a:ext uri="{FF2B5EF4-FFF2-40B4-BE49-F238E27FC236}">
                <a16:creationId xmlns:a16="http://schemas.microsoft.com/office/drawing/2014/main" id="{39500F6F-F8AF-416F-AB17-CAF2B8A5BB02}"/>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E1CDA9A3-DAB3-4B44-9037-FC1AE6F821ED}"/>
              </a:ext>
            </a:extLst>
          </p:cNvPr>
          <p:cNvSpPr>
            <a:spLocks noGrp="1"/>
          </p:cNvSpPr>
          <p:nvPr>
            <p:ph type="sldNum" sz="quarter" idx="12"/>
          </p:nvPr>
        </p:nvSpPr>
        <p:spPr/>
        <p:txBody>
          <a:bodyPr/>
          <a:lstStyle/>
          <a:p>
            <a:fld id="{A20D5B2E-A39C-4A67-9A03-2664C49F1C64}" type="slidenum">
              <a:rPr lang="es-MX" smtClean="0"/>
              <a:pPr/>
              <a:t>16</a:t>
            </a:fld>
            <a:r>
              <a:rPr lang="es-MX"/>
              <a:t>/150</a:t>
            </a:r>
            <a:endParaRPr lang="es-MX" dirty="0"/>
          </a:p>
        </p:txBody>
      </p:sp>
    </p:spTree>
    <p:extLst>
      <p:ext uri="{BB962C8B-B14F-4D97-AF65-F5344CB8AC3E}">
        <p14:creationId xmlns:p14="http://schemas.microsoft.com/office/powerpoint/2010/main" val="25164452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8 CuadroTexto"/>
          <p:cNvSpPr txBox="1"/>
          <p:nvPr/>
        </p:nvSpPr>
        <p:spPr>
          <a:xfrm>
            <a:off x="467966" y="2032210"/>
            <a:ext cx="9354448" cy="969496"/>
          </a:xfrm>
          <a:prstGeom prst="rect">
            <a:avLst/>
          </a:prstGeom>
          <a:noFill/>
        </p:spPr>
        <p:txBody>
          <a:bodyPr wrap="square" rtlCol="0">
            <a:spAutoFit/>
          </a:bodyPr>
          <a:lstStyle/>
          <a:p>
            <a:pPr marL="285750" indent="-285750" algn="just"/>
            <a:r>
              <a:rPr lang="es-MX" sz="1900" b="1" dirty="0">
                <a:solidFill>
                  <a:srgbClr val="FF0000"/>
                </a:solidFill>
                <a:latin typeface="+mn-lt"/>
              </a:rPr>
              <a:t>FLUJO PLÁSTICO RESTRINGIDO: </a:t>
            </a:r>
            <a:r>
              <a:rPr lang="es-MX" sz="1900" b="1" dirty="0">
                <a:latin typeface="+mn-lt"/>
              </a:rPr>
              <a:t>termina cuando todo el material fluye plásticamente.</a:t>
            </a:r>
          </a:p>
          <a:p>
            <a:pPr algn="just"/>
            <a:endParaRPr lang="es-MX" sz="1900" b="1" dirty="0">
              <a:latin typeface="+mn-lt"/>
            </a:endParaRPr>
          </a:p>
          <a:p>
            <a:pPr marL="285750" indent="-285750" algn="just"/>
            <a:r>
              <a:rPr lang="es-MX" sz="1900" b="1" dirty="0">
                <a:solidFill>
                  <a:srgbClr val="FF0000"/>
                </a:solidFill>
                <a:latin typeface="+mn-lt"/>
              </a:rPr>
              <a:t>FLUJO PLÁSTICO NO RESTRINGIDO: </a:t>
            </a:r>
            <a:r>
              <a:rPr lang="es-MX" sz="1900" b="1" dirty="0">
                <a:latin typeface="+mn-lt"/>
              </a:rPr>
              <a:t>define un límite de utilidad estructural del miembro.</a:t>
            </a:r>
          </a:p>
        </p:txBody>
      </p:sp>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COMPORTAMIENTO MECÁNICO</a:t>
            </a:r>
          </a:p>
        </p:txBody>
      </p:sp>
      <p:sp>
        <p:nvSpPr>
          <p:cNvPr id="12"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2.1 ÁREA NETA EFECTIVA</a:t>
            </a:r>
          </a:p>
        </p:txBody>
      </p:sp>
      <p:sp>
        <p:nvSpPr>
          <p:cNvPr id="9" name="19 CuadroTexto"/>
          <p:cNvSpPr txBox="1"/>
          <p:nvPr/>
        </p:nvSpPr>
        <p:spPr>
          <a:xfrm>
            <a:off x="474561" y="3034999"/>
            <a:ext cx="9354448" cy="2123658"/>
          </a:xfrm>
          <a:prstGeom prst="rect">
            <a:avLst/>
          </a:prstGeom>
          <a:noFill/>
        </p:spPr>
        <p:txBody>
          <a:bodyPr wrap="square" rtlCol="0">
            <a:spAutoFit/>
          </a:bodyPr>
          <a:lstStyle/>
          <a:p>
            <a:pPr algn="just"/>
            <a:r>
              <a:rPr lang="es-MX" sz="1900" b="1" dirty="0">
                <a:latin typeface="+mn-lt"/>
              </a:rPr>
              <a:t>Un miembro de tensión sin agujeros alcanza el límite de utilidad estructural cuando entra en la región de Flujo plástico no restringido.</a:t>
            </a:r>
            <a:r>
              <a:rPr lang="es-MX" sz="1900" b="1" dirty="0">
                <a:solidFill>
                  <a:srgbClr val="FFFF00"/>
                </a:solidFill>
                <a:latin typeface="+mn-lt"/>
              </a:rPr>
              <a:t> </a:t>
            </a:r>
            <a:r>
              <a:rPr lang="es-MX" sz="1900" b="1" dirty="0">
                <a:solidFill>
                  <a:srgbClr val="FF0000"/>
                </a:solidFill>
                <a:latin typeface="+mn-lt"/>
              </a:rPr>
              <a:t>Este modo de falla es dúctil</a:t>
            </a:r>
            <a:r>
              <a:rPr lang="es-MX" sz="1900" b="1" dirty="0">
                <a:latin typeface="+mn-lt"/>
              </a:rPr>
              <a:t>.</a:t>
            </a:r>
          </a:p>
          <a:p>
            <a:endParaRPr lang="es-MX" sz="1900" b="1" dirty="0">
              <a:latin typeface="+mn-lt"/>
            </a:endParaRPr>
          </a:p>
          <a:p>
            <a:pPr algn="just"/>
            <a:r>
              <a:rPr lang="es-MX" sz="1900" b="1" dirty="0">
                <a:latin typeface="+mn-lt"/>
              </a:rPr>
              <a:t>Cuando la carga excede la que produce el flujo plástico en la sección neta, el material fluye plásticamente. Al menos que el miembro falle antes por el flujo plástico en la sección total,</a:t>
            </a:r>
            <a:r>
              <a:rPr lang="es-MX" sz="1900" b="1" dirty="0">
                <a:solidFill>
                  <a:srgbClr val="FFFF00"/>
                </a:solidFill>
                <a:latin typeface="+mn-lt"/>
              </a:rPr>
              <a:t> </a:t>
            </a:r>
            <a:r>
              <a:rPr lang="es-MX" sz="1900" b="1" dirty="0">
                <a:solidFill>
                  <a:srgbClr val="FF0000"/>
                </a:solidFill>
                <a:latin typeface="+mn-lt"/>
              </a:rPr>
              <a:t>la falla es frágil</a:t>
            </a:r>
            <a:r>
              <a:rPr lang="es-MX" sz="1900" b="1" dirty="0">
                <a:latin typeface="+mn-lt"/>
              </a:rPr>
              <a:t>.</a:t>
            </a:r>
          </a:p>
          <a:p>
            <a:endParaRPr lang="es-MX" b="1" dirty="0">
              <a:latin typeface="+mn-lt"/>
            </a:endParaRPr>
          </a:p>
        </p:txBody>
      </p:sp>
      <p:sp>
        <p:nvSpPr>
          <p:cNvPr id="2" name="Marcador de pie de página 1">
            <a:extLst>
              <a:ext uri="{FF2B5EF4-FFF2-40B4-BE49-F238E27FC236}">
                <a16:creationId xmlns:a16="http://schemas.microsoft.com/office/drawing/2014/main" id="{7C8E14AF-5B74-468C-BFAB-AB202D77C733}"/>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15FDD669-B727-44C4-9F25-941288B6DCA8}"/>
              </a:ext>
            </a:extLst>
          </p:cNvPr>
          <p:cNvSpPr>
            <a:spLocks noGrp="1"/>
          </p:cNvSpPr>
          <p:nvPr>
            <p:ph type="sldNum" sz="quarter" idx="12"/>
          </p:nvPr>
        </p:nvSpPr>
        <p:spPr/>
        <p:txBody>
          <a:bodyPr/>
          <a:lstStyle/>
          <a:p>
            <a:fld id="{A20D5B2E-A39C-4A67-9A03-2664C49F1C64}" type="slidenum">
              <a:rPr lang="es-MX" smtClean="0"/>
              <a:pPr/>
              <a:t>17</a:t>
            </a:fld>
            <a:r>
              <a:rPr lang="es-MX"/>
              <a:t>/150</a:t>
            </a:r>
            <a:endParaRPr lang="es-MX" dirty="0"/>
          </a:p>
        </p:txBody>
      </p:sp>
    </p:spTree>
    <p:extLst>
      <p:ext uri="{BB962C8B-B14F-4D97-AF65-F5344CB8AC3E}">
        <p14:creationId xmlns:p14="http://schemas.microsoft.com/office/powerpoint/2010/main" val="31697786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COMPORTAMIENTO MECÁNICO</a:t>
            </a:r>
          </a:p>
        </p:txBody>
      </p:sp>
      <p:sp>
        <p:nvSpPr>
          <p:cNvPr id="12"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2.1 ÁREA NETA EFECTIVA</a:t>
            </a:r>
          </a:p>
        </p:txBody>
      </p:sp>
      <p:pic>
        <p:nvPicPr>
          <p:cNvPr id="8" name="Picture 2" descr="http://webdelprofesor.ula.ve/nucleotrujillo/americab/04-elementosSolicitadosATraccion/4-2-6.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2977" y="2141985"/>
            <a:ext cx="7395035" cy="41300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Marcador de pie de página 1">
            <a:extLst>
              <a:ext uri="{FF2B5EF4-FFF2-40B4-BE49-F238E27FC236}">
                <a16:creationId xmlns:a16="http://schemas.microsoft.com/office/drawing/2014/main" id="{8D6F8E7A-D700-4108-95C6-4C0BE8D71767}"/>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0113DA44-7193-4ECF-9C44-AE43FCFB066D}"/>
              </a:ext>
            </a:extLst>
          </p:cNvPr>
          <p:cNvSpPr>
            <a:spLocks noGrp="1"/>
          </p:cNvSpPr>
          <p:nvPr>
            <p:ph type="sldNum" sz="quarter" idx="12"/>
          </p:nvPr>
        </p:nvSpPr>
        <p:spPr/>
        <p:txBody>
          <a:bodyPr/>
          <a:lstStyle/>
          <a:p>
            <a:fld id="{A20D5B2E-A39C-4A67-9A03-2664C49F1C64}" type="slidenum">
              <a:rPr lang="es-MX" smtClean="0"/>
              <a:pPr/>
              <a:t>18</a:t>
            </a:fld>
            <a:r>
              <a:rPr lang="es-MX"/>
              <a:t>/150</a:t>
            </a:r>
            <a:endParaRPr lang="es-MX" dirty="0"/>
          </a:p>
        </p:txBody>
      </p:sp>
    </p:spTree>
    <p:extLst>
      <p:ext uri="{BB962C8B-B14F-4D97-AF65-F5344CB8AC3E}">
        <p14:creationId xmlns:p14="http://schemas.microsoft.com/office/powerpoint/2010/main" val="36430134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479319" y="3645024"/>
            <a:ext cx="9349689" cy="677108"/>
          </a:xfrm>
          <a:prstGeom prst="rect">
            <a:avLst/>
          </a:prstGeom>
        </p:spPr>
        <p:txBody>
          <a:bodyPr wrap="square">
            <a:spAutoFit/>
          </a:bodyPr>
          <a:lstStyle/>
          <a:p>
            <a:pPr algn="just"/>
            <a:r>
              <a:rPr lang="es-ES" sz="1900" b="1" dirty="0">
                <a:latin typeface="+mn-lt"/>
                <a:cs typeface="Arial" pitchFamily="34" charset="0"/>
              </a:rPr>
              <a:t>El objetivo del análisis y diseño según la teoría de los estados limites, es mantener la estructura alejada de la probabilidad de superar la frontera de utilidad</a:t>
            </a:r>
          </a:p>
        </p:txBody>
      </p:sp>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ESTADOS LIMITE</a:t>
            </a:r>
          </a:p>
        </p:txBody>
      </p:sp>
      <p:sp>
        <p:nvSpPr>
          <p:cNvPr id="12"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2.1 ÁREA NETA EFECTIVA</a:t>
            </a:r>
          </a:p>
        </p:txBody>
      </p:sp>
      <p:sp>
        <p:nvSpPr>
          <p:cNvPr id="8" name="Text Box 5"/>
          <p:cNvSpPr txBox="1">
            <a:spLocks noChangeArrowheads="1"/>
          </p:cNvSpPr>
          <p:nvPr/>
        </p:nvSpPr>
        <p:spPr bwMode="auto">
          <a:xfrm>
            <a:off x="471359" y="2024505"/>
            <a:ext cx="8077200" cy="384721"/>
          </a:xfrm>
          <a:prstGeom prst="rect">
            <a:avLst/>
          </a:prstGeom>
          <a:noFill/>
          <a:ln w="9525">
            <a:noFill/>
            <a:miter lim="800000"/>
            <a:headEnd/>
            <a:tailEnd/>
          </a:ln>
          <a:effectLst/>
        </p:spPr>
        <p:txBody>
          <a:bodyPr>
            <a:spAutoFit/>
          </a:bodyPr>
          <a:lstStyle/>
          <a:p>
            <a:pPr algn="just">
              <a:defRPr/>
            </a:pPr>
            <a:r>
              <a:rPr lang="es-ES_tradnl" sz="1900" b="1" dirty="0">
                <a:solidFill>
                  <a:schemeClr val="tx2">
                    <a:lumMod val="75000"/>
                  </a:schemeClr>
                </a:solidFill>
                <a:latin typeface="+mn-lt"/>
              </a:rPr>
              <a:t>¿Qué es?</a:t>
            </a:r>
            <a:endParaRPr lang="es-ES" sz="1900" b="1" dirty="0">
              <a:solidFill>
                <a:schemeClr val="tx2">
                  <a:lumMod val="75000"/>
                </a:schemeClr>
              </a:solidFill>
              <a:latin typeface="+mn-lt"/>
            </a:endParaRPr>
          </a:p>
        </p:txBody>
      </p:sp>
      <p:sp>
        <p:nvSpPr>
          <p:cNvPr id="9" name="Text Box 6"/>
          <p:cNvSpPr txBox="1">
            <a:spLocks noChangeArrowheads="1"/>
          </p:cNvSpPr>
          <p:nvPr/>
        </p:nvSpPr>
        <p:spPr bwMode="auto">
          <a:xfrm>
            <a:off x="471359" y="3309618"/>
            <a:ext cx="3190875" cy="384721"/>
          </a:xfrm>
          <a:prstGeom prst="rect">
            <a:avLst/>
          </a:prstGeom>
          <a:noFill/>
          <a:ln w="9525">
            <a:noFill/>
            <a:miter lim="800000"/>
            <a:headEnd/>
            <a:tailEnd/>
          </a:ln>
          <a:effectLst/>
        </p:spPr>
        <p:txBody>
          <a:bodyPr>
            <a:spAutoFit/>
          </a:bodyPr>
          <a:lstStyle/>
          <a:p>
            <a:pPr algn="just">
              <a:defRPr/>
            </a:pPr>
            <a:r>
              <a:rPr lang="es-ES_tradnl" sz="1900" b="1" dirty="0">
                <a:solidFill>
                  <a:schemeClr val="tx2">
                    <a:lumMod val="75000"/>
                  </a:schemeClr>
                </a:solidFill>
                <a:latin typeface="+mn-lt"/>
              </a:rPr>
              <a:t>¿Cuál es su objetivo?</a:t>
            </a:r>
            <a:endParaRPr lang="es-ES" sz="1900" b="1" dirty="0">
              <a:solidFill>
                <a:schemeClr val="tx2">
                  <a:lumMod val="75000"/>
                </a:schemeClr>
              </a:solidFill>
              <a:latin typeface="+mn-lt"/>
            </a:endParaRPr>
          </a:p>
        </p:txBody>
      </p:sp>
      <p:sp>
        <p:nvSpPr>
          <p:cNvPr id="11" name="11 Rectángulo"/>
          <p:cNvSpPr/>
          <p:nvPr/>
        </p:nvSpPr>
        <p:spPr>
          <a:xfrm>
            <a:off x="479319" y="2348880"/>
            <a:ext cx="9357650" cy="677108"/>
          </a:xfrm>
          <a:prstGeom prst="rect">
            <a:avLst/>
          </a:prstGeom>
        </p:spPr>
        <p:txBody>
          <a:bodyPr wrap="square">
            <a:spAutoFit/>
          </a:bodyPr>
          <a:lstStyle/>
          <a:p>
            <a:pPr algn="just"/>
            <a:r>
              <a:rPr lang="es-ES" sz="1900" b="1" dirty="0">
                <a:latin typeface="+mn-lt"/>
                <a:cs typeface="Arial" pitchFamily="34" charset="0"/>
              </a:rPr>
              <a:t>Es la situación más allá de la cual una estructura, miembro o componente estructural, no es apta para satisfacer la función prevista.</a:t>
            </a:r>
          </a:p>
        </p:txBody>
      </p:sp>
      <p:sp>
        <p:nvSpPr>
          <p:cNvPr id="2" name="Marcador de pie de página 1">
            <a:extLst>
              <a:ext uri="{FF2B5EF4-FFF2-40B4-BE49-F238E27FC236}">
                <a16:creationId xmlns:a16="http://schemas.microsoft.com/office/drawing/2014/main" id="{F311CEA5-4213-4992-ACC0-F5FAF9548AC3}"/>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0D930381-4A50-400D-B0FC-3AA29A630FE7}"/>
              </a:ext>
            </a:extLst>
          </p:cNvPr>
          <p:cNvSpPr>
            <a:spLocks noGrp="1"/>
          </p:cNvSpPr>
          <p:nvPr>
            <p:ph type="sldNum" sz="quarter" idx="12"/>
          </p:nvPr>
        </p:nvSpPr>
        <p:spPr/>
        <p:txBody>
          <a:bodyPr/>
          <a:lstStyle/>
          <a:p>
            <a:fld id="{A20D5B2E-A39C-4A67-9A03-2664C49F1C64}" type="slidenum">
              <a:rPr lang="es-MX" smtClean="0"/>
              <a:pPr/>
              <a:t>19</a:t>
            </a:fld>
            <a:r>
              <a:rPr lang="es-MX"/>
              <a:t>/150</a:t>
            </a:r>
            <a:endParaRPr lang="es-MX" dirty="0"/>
          </a:p>
        </p:txBody>
      </p:sp>
    </p:spTree>
    <p:extLst>
      <p:ext uri="{BB962C8B-B14F-4D97-AF65-F5344CB8AC3E}">
        <p14:creationId xmlns:p14="http://schemas.microsoft.com/office/powerpoint/2010/main" val="35004295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543270" y="278092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INTRODUCCIÓN</a:t>
            </a:r>
          </a:p>
        </p:txBody>
      </p:sp>
      <p:sp>
        <p:nvSpPr>
          <p:cNvPr id="12"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mn-lt"/>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mn-lt"/>
              </a:rPr>
              <a:t>2.1 ÁREA NETA EFECTIVA</a:t>
            </a:r>
          </a:p>
        </p:txBody>
      </p:sp>
      <p:sp>
        <p:nvSpPr>
          <p:cNvPr id="16" name="Rectángulo redondeado 16">
            <a:hlinkClick r:id="rId2" action="ppaction://hlinksldjump"/>
            <a:extLst>
              <a:ext uri="{FF2B5EF4-FFF2-40B4-BE49-F238E27FC236}">
                <a16:creationId xmlns:a16="http://schemas.microsoft.com/office/drawing/2014/main" id="{3E8771E0-5FF8-47A2-B813-83FDB1C35EB4}"/>
              </a:ext>
            </a:extLst>
          </p:cNvPr>
          <p:cNvSpPr/>
          <p:nvPr/>
        </p:nvSpPr>
        <p:spPr>
          <a:xfrm>
            <a:off x="474561" y="6356352"/>
            <a:ext cx="1577552" cy="365125"/>
          </a:xfrm>
          <a:prstGeom prst="roundRect">
            <a:avLst/>
          </a:prstGeom>
          <a:solidFill>
            <a:schemeClr val="accent6">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defPPr>
              <a:defRPr lang="es-MX"/>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MX" b="1" dirty="0">
                <a:solidFill>
                  <a:schemeClr val="tx1"/>
                </a:solidFill>
              </a:rPr>
              <a:t>ÍNDICE</a:t>
            </a:r>
          </a:p>
        </p:txBody>
      </p:sp>
      <p:sp>
        <p:nvSpPr>
          <p:cNvPr id="2" name="Marcador de pie de página 1">
            <a:extLst>
              <a:ext uri="{FF2B5EF4-FFF2-40B4-BE49-F238E27FC236}">
                <a16:creationId xmlns:a16="http://schemas.microsoft.com/office/drawing/2014/main" id="{2D2B6881-E168-421C-89BD-FEBABB5F7162}"/>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C3249B39-4BD8-45A0-BD6D-4076B1AD3A0F}"/>
              </a:ext>
            </a:extLst>
          </p:cNvPr>
          <p:cNvSpPr>
            <a:spLocks noGrp="1"/>
          </p:cNvSpPr>
          <p:nvPr>
            <p:ph type="sldNum" sz="quarter" idx="12"/>
          </p:nvPr>
        </p:nvSpPr>
        <p:spPr/>
        <p:txBody>
          <a:bodyPr/>
          <a:lstStyle/>
          <a:p>
            <a:fld id="{A20D5B2E-A39C-4A67-9A03-2664C49F1C64}" type="slidenum">
              <a:rPr lang="es-MX" smtClean="0"/>
              <a:pPr/>
              <a:t>2</a:t>
            </a:fld>
            <a:r>
              <a:rPr lang="es-MX"/>
              <a:t>/150</a:t>
            </a:r>
            <a:endParaRPr lang="es-MX" dirty="0"/>
          </a:p>
        </p:txBody>
      </p:sp>
    </p:spTree>
    <p:extLst>
      <p:ext uri="{BB962C8B-B14F-4D97-AF65-F5344CB8AC3E}">
        <p14:creationId xmlns:p14="http://schemas.microsoft.com/office/powerpoint/2010/main" val="42163463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ESTADOS LIMITE</a:t>
            </a:r>
          </a:p>
        </p:txBody>
      </p:sp>
      <p:sp>
        <p:nvSpPr>
          <p:cNvPr id="12"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2.1 ÁREA NETA EFECTIVA</a:t>
            </a:r>
          </a:p>
        </p:txBody>
      </p:sp>
      <p:pic>
        <p:nvPicPr>
          <p:cNvPr id="8" name="Picture 2"/>
          <p:cNvPicPr>
            <a:picLocks noChangeAspect="1" noChangeArrowheads="1"/>
          </p:cNvPicPr>
          <p:nvPr/>
        </p:nvPicPr>
        <p:blipFill>
          <a:blip r:embed="rId2" cstate="print"/>
          <a:srcRect l="10700" t="12422" r="14735" b="15719"/>
          <a:stretch>
            <a:fillRect/>
          </a:stretch>
        </p:blipFill>
        <p:spPr bwMode="auto">
          <a:xfrm>
            <a:off x="1803202" y="2046295"/>
            <a:ext cx="6697166" cy="4310057"/>
          </a:xfrm>
          <a:prstGeom prst="rect">
            <a:avLst/>
          </a:prstGeom>
          <a:noFill/>
          <a:ln w="9525">
            <a:noFill/>
            <a:miter lim="800000"/>
            <a:headEnd/>
            <a:tailEnd/>
          </a:ln>
        </p:spPr>
      </p:pic>
      <p:sp>
        <p:nvSpPr>
          <p:cNvPr id="2" name="Marcador de pie de página 1">
            <a:extLst>
              <a:ext uri="{FF2B5EF4-FFF2-40B4-BE49-F238E27FC236}">
                <a16:creationId xmlns:a16="http://schemas.microsoft.com/office/drawing/2014/main" id="{25E0302B-6612-4497-A9AD-E95761EB8893}"/>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8D20039A-702A-4156-B752-BAB0AA6ADC17}"/>
              </a:ext>
            </a:extLst>
          </p:cNvPr>
          <p:cNvSpPr>
            <a:spLocks noGrp="1"/>
          </p:cNvSpPr>
          <p:nvPr>
            <p:ph type="sldNum" sz="quarter" idx="12"/>
          </p:nvPr>
        </p:nvSpPr>
        <p:spPr/>
        <p:txBody>
          <a:bodyPr/>
          <a:lstStyle/>
          <a:p>
            <a:fld id="{A20D5B2E-A39C-4A67-9A03-2664C49F1C64}" type="slidenum">
              <a:rPr lang="es-MX" smtClean="0"/>
              <a:pPr/>
              <a:t>20</a:t>
            </a:fld>
            <a:r>
              <a:rPr lang="es-MX"/>
              <a:t>/150</a:t>
            </a:r>
            <a:endParaRPr lang="es-MX" dirty="0"/>
          </a:p>
        </p:txBody>
      </p:sp>
    </p:spTree>
    <p:extLst>
      <p:ext uri="{BB962C8B-B14F-4D97-AF65-F5344CB8AC3E}">
        <p14:creationId xmlns:p14="http://schemas.microsoft.com/office/powerpoint/2010/main" val="14519363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ESTADO LIMITE </a:t>
            </a:r>
            <a:r>
              <a:rPr lang="es-ES" sz="2800" spc="50">
                <a:ln w="12700" cmpd="sng">
                  <a:noFill/>
                  <a:prstDash val="solid"/>
                </a:ln>
                <a:solidFill>
                  <a:srgbClr val="F79646">
                    <a:tint val="1000"/>
                  </a:srgbClr>
                </a:solidFill>
                <a:effectLst>
                  <a:glow rad="53100">
                    <a:srgbClr val="F79646">
                      <a:satMod val="180000"/>
                      <a:alpha val="30000"/>
                    </a:srgbClr>
                  </a:glow>
                </a:effectLst>
              </a:rPr>
              <a:t>DE AGOTAMIENTO</a:t>
            </a:r>
            <a:endParaRPr lang="es-ES" sz="2800" spc="50" dirty="0">
              <a:ln w="12700" cmpd="sng">
                <a:noFill/>
                <a:prstDash val="solid"/>
              </a:ln>
              <a:solidFill>
                <a:srgbClr val="F79646">
                  <a:tint val="1000"/>
                </a:srgbClr>
              </a:solidFill>
              <a:effectLst>
                <a:glow rad="53100">
                  <a:srgbClr val="F79646">
                    <a:satMod val="180000"/>
                    <a:alpha val="30000"/>
                  </a:srgbClr>
                </a:glow>
              </a:effectLst>
            </a:endParaRPr>
          </a:p>
        </p:txBody>
      </p:sp>
      <p:sp>
        <p:nvSpPr>
          <p:cNvPr id="12"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2.1 ÁREA NETA EFECTIVA</a:t>
            </a:r>
          </a:p>
        </p:txBody>
      </p:sp>
      <p:sp>
        <p:nvSpPr>
          <p:cNvPr id="8" name="16 Rectángulo"/>
          <p:cNvSpPr/>
          <p:nvPr/>
        </p:nvSpPr>
        <p:spPr>
          <a:xfrm>
            <a:off x="483663" y="2032145"/>
            <a:ext cx="9345346" cy="969496"/>
          </a:xfrm>
          <a:prstGeom prst="rect">
            <a:avLst/>
          </a:prstGeom>
        </p:spPr>
        <p:txBody>
          <a:bodyPr wrap="square">
            <a:spAutoFit/>
          </a:bodyPr>
          <a:lstStyle/>
          <a:p>
            <a:pPr algn="just"/>
            <a:r>
              <a:rPr lang="es-ES" sz="1900" b="1" dirty="0">
                <a:latin typeface="+mn-lt"/>
                <a:cs typeface="Arial" pitchFamily="34" charset="0"/>
              </a:rPr>
              <a:t>Esta relacionando con la seguridad y la capacidad resistente de cada miembro, sus uniones y conexiones, para lo cual debe de tener una resistencia de diseño mayor o igual a la resistencia requerida que se obtiene al mayorar las cargas nominales.</a:t>
            </a:r>
          </a:p>
        </p:txBody>
      </p:sp>
      <p:sp>
        <p:nvSpPr>
          <p:cNvPr id="9" name="18 Rectángulo"/>
          <p:cNvSpPr/>
          <p:nvPr/>
        </p:nvSpPr>
        <p:spPr>
          <a:xfrm>
            <a:off x="483663" y="3152202"/>
            <a:ext cx="9345346" cy="677108"/>
          </a:xfrm>
          <a:prstGeom prst="rect">
            <a:avLst/>
          </a:prstGeom>
        </p:spPr>
        <p:txBody>
          <a:bodyPr wrap="square">
            <a:spAutoFit/>
          </a:bodyPr>
          <a:lstStyle/>
          <a:p>
            <a:pPr algn="just"/>
            <a:r>
              <a:rPr lang="es-ES_tradnl" sz="1900" b="1" dirty="0">
                <a:solidFill>
                  <a:srgbClr val="FF0000"/>
                </a:solidFill>
                <a:latin typeface="+mn-lt"/>
                <a:cs typeface="Arial" pitchFamily="34" charset="0"/>
              </a:rPr>
              <a:t>El principio fundamental para aplicar el criterio del estado límite de agotamiento está dado por la relación:</a:t>
            </a:r>
          </a:p>
        </p:txBody>
      </p:sp>
      <mc:AlternateContent xmlns:mc="http://schemas.openxmlformats.org/markup-compatibility/2006" xmlns:a14="http://schemas.microsoft.com/office/drawing/2010/main">
        <mc:Choice Requires="a14">
          <p:sp>
            <p:nvSpPr>
              <p:cNvPr id="2" name="CuadroTexto 1"/>
              <p:cNvSpPr txBox="1"/>
              <p:nvPr/>
            </p:nvSpPr>
            <p:spPr>
              <a:xfrm>
                <a:off x="483663" y="4255963"/>
                <a:ext cx="9345346" cy="70807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s-MX" sz="1900" b="1" i="1" smtClean="0">
                              <a:latin typeface="Cambria Math" panose="02040503050406030204" pitchFamily="18" charset="0"/>
                            </a:rPr>
                          </m:ctrlPr>
                        </m:naryPr>
                        <m:sub/>
                        <m:sup/>
                        <m:e>
                          <m:sSub>
                            <m:sSubPr>
                              <m:ctrlPr>
                                <a:rPr lang="es-MX" sz="1900" b="1" i="1" smtClean="0">
                                  <a:latin typeface="Cambria Math" panose="02040503050406030204" pitchFamily="18" charset="0"/>
                                </a:rPr>
                              </m:ctrlPr>
                            </m:sSubPr>
                            <m:e>
                              <m:r>
                                <a:rPr lang="es-MX" sz="1900" b="1" i="1" smtClean="0">
                                  <a:latin typeface="Cambria Math" panose="02040503050406030204" pitchFamily="18" charset="0"/>
                                  <a:ea typeface="Cambria Math" panose="02040503050406030204" pitchFamily="18" charset="0"/>
                                </a:rPr>
                                <m:t>𝜸</m:t>
                              </m:r>
                            </m:e>
                            <m:sub>
                              <m:r>
                                <a:rPr lang="es-MX" sz="1900" b="1" i="1" smtClean="0">
                                  <a:latin typeface="Cambria Math" panose="02040503050406030204" pitchFamily="18" charset="0"/>
                                </a:rPr>
                                <m:t>𝒊</m:t>
                              </m:r>
                            </m:sub>
                          </m:sSub>
                          <m:sSub>
                            <m:sSubPr>
                              <m:ctrlPr>
                                <a:rPr lang="es-MX" sz="1900" b="1" i="1" smtClean="0">
                                  <a:latin typeface="Cambria Math" panose="02040503050406030204" pitchFamily="18" charset="0"/>
                                </a:rPr>
                              </m:ctrlPr>
                            </m:sSubPr>
                            <m:e>
                              <m:r>
                                <a:rPr lang="es-MX" sz="1900" b="1" i="1" smtClean="0">
                                  <a:latin typeface="Cambria Math" panose="02040503050406030204" pitchFamily="18" charset="0"/>
                                </a:rPr>
                                <m:t>𝑸</m:t>
                              </m:r>
                            </m:e>
                            <m:sub>
                              <m:r>
                                <a:rPr lang="es-MX" sz="1900" b="1" i="1" smtClean="0">
                                  <a:latin typeface="Cambria Math" panose="02040503050406030204" pitchFamily="18" charset="0"/>
                                </a:rPr>
                                <m:t>𝒊</m:t>
                              </m:r>
                            </m:sub>
                          </m:sSub>
                        </m:e>
                      </m:nary>
                      <m:r>
                        <a:rPr lang="es-MX" sz="1900" b="1" i="1" smtClean="0">
                          <a:latin typeface="Cambria Math" panose="02040503050406030204" pitchFamily="18" charset="0"/>
                          <a:ea typeface="Cambria Math" panose="02040503050406030204" pitchFamily="18" charset="0"/>
                        </a:rPr>
                        <m:t>≤</m:t>
                      </m:r>
                      <m:r>
                        <a:rPr lang="es-MX" sz="1900" b="1" i="1" smtClean="0">
                          <a:latin typeface="Cambria Math" panose="02040503050406030204" pitchFamily="18" charset="0"/>
                          <a:ea typeface="Cambria Math" panose="02040503050406030204" pitchFamily="18" charset="0"/>
                        </a:rPr>
                        <m:t>𝝓</m:t>
                      </m:r>
                      <m:sSub>
                        <m:sSubPr>
                          <m:ctrlPr>
                            <a:rPr lang="es-MX" sz="1900" b="1" i="1" smtClean="0">
                              <a:latin typeface="Cambria Math" panose="02040503050406030204" pitchFamily="18" charset="0"/>
                              <a:ea typeface="Cambria Math" panose="02040503050406030204" pitchFamily="18" charset="0"/>
                            </a:rPr>
                          </m:ctrlPr>
                        </m:sSubPr>
                        <m:e>
                          <m:r>
                            <a:rPr lang="es-MX" sz="1900" b="1" i="1" smtClean="0">
                              <a:latin typeface="Cambria Math" panose="02040503050406030204" pitchFamily="18" charset="0"/>
                              <a:ea typeface="Cambria Math" panose="02040503050406030204" pitchFamily="18" charset="0"/>
                            </a:rPr>
                            <m:t>𝑹</m:t>
                          </m:r>
                        </m:e>
                        <m:sub>
                          <m:r>
                            <a:rPr lang="es-MX" sz="1900" b="1" i="1" smtClean="0">
                              <a:latin typeface="Cambria Math" panose="02040503050406030204" pitchFamily="18" charset="0"/>
                              <a:ea typeface="Cambria Math" panose="02040503050406030204" pitchFamily="18" charset="0"/>
                            </a:rPr>
                            <m:t>𝒄</m:t>
                          </m:r>
                        </m:sub>
                      </m:sSub>
                    </m:oMath>
                  </m:oMathPara>
                </a14:m>
                <a:endParaRPr lang="es-MX" sz="1900" b="1" dirty="0"/>
              </a:p>
            </p:txBody>
          </p:sp>
        </mc:Choice>
        <mc:Fallback xmlns="">
          <p:sp>
            <p:nvSpPr>
              <p:cNvPr id="2" name="CuadroTexto 1"/>
              <p:cNvSpPr txBox="1">
                <a:spLocks noRot="1" noChangeAspect="1" noMove="1" noResize="1" noEditPoints="1" noAdjustHandles="1" noChangeArrowheads="1" noChangeShapeType="1" noTextEdit="1"/>
              </p:cNvSpPr>
              <p:nvPr/>
            </p:nvSpPr>
            <p:spPr>
              <a:xfrm>
                <a:off x="483663" y="4255963"/>
                <a:ext cx="9345346" cy="708079"/>
              </a:xfrm>
              <a:prstGeom prst="rect">
                <a:avLst/>
              </a:prstGeom>
              <a:blipFill>
                <a:blip r:embed="rId2"/>
                <a:stretch>
                  <a:fillRect/>
                </a:stretch>
              </a:blipFill>
            </p:spPr>
            <p:txBody>
              <a:bodyPr/>
              <a:lstStyle/>
              <a:p>
                <a:r>
                  <a:rPr lang="es-MX">
                    <a:noFill/>
                  </a:rPr>
                  <a:t> </a:t>
                </a:r>
              </a:p>
            </p:txBody>
          </p:sp>
        </mc:Fallback>
      </mc:AlternateContent>
      <p:sp>
        <p:nvSpPr>
          <p:cNvPr id="13" name="CuadroTexto 12"/>
          <p:cNvSpPr txBox="1"/>
          <p:nvPr/>
        </p:nvSpPr>
        <p:spPr>
          <a:xfrm>
            <a:off x="4765183" y="2975019"/>
            <a:ext cx="65" cy="276999"/>
          </a:xfrm>
          <a:prstGeom prst="rect">
            <a:avLst/>
          </a:prstGeom>
          <a:noFill/>
        </p:spPr>
        <p:txBody>
          <a:bodyPr wrap="none" lIns="0" tIns="0" rIns="0" bIns="0" rtlCol="0">
            <a:spAutoFit/>
          </a:bodyPr>
          <a:lstStyle/>
          <a:p>
            <a:endParaRPr lang="es-MX" dirty="0"/>
          </a:p>
        </p:txBody>
      </p:sp>
      <p:cxnSp>
        <p:nvCxnSpPr>
          <p:cNvPr id="15" name="Conector recto 14"/>
          <p:cNvCxnSpPr/>
          <p:nvPr/>
        </p:nvCxnSpPr>
        <p:spPr>
          <a:xfrm>
            <a:off x="4932462" y="4856091"/>
            <a:ext cx="0" cy="483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ector recto 16"/>
          <p:cNvCxnSpPr/>
          <p:nvPr/>
        </p:nvCxnSpPr>
        <p:spPr>
          <a:xfrm>
            <a:off x="5652542" y="4856090"/>
            <a:ext cx="0" cy="4834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ector recto de flecha 17"/>
          <p:cNvCxnSpPr/>
          <p:nvPr/>
        </p:nvCxnSpPr>
        <p:spPr>
          <a:xfrm flipH="1">
            <a:off x="4068366" y="5339557"/>
            <a:ext cx="86409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p:cNvCxnSpPr/>
          <p:nvPr/>
        </p:nvCxnSpPr>
        <p:spPr>
          <a:xfrm>
            <a:off x="5652542" y="5339557"/>
            <a:ext cx="7920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CuadroTexto 20"/>
          <p:cNvSpPr txBox="1"/>
          <p:nvPr/>
        </p:nvSpPr>
        <p:spPr>
          <a:xfrm>
            <a:off x="1728109" y="5255116"/>
            <a:ext cx="2340256" cy="384721"/>
          </a:xfrm>
          <a:prstGeom prst="rect">
            <a:avLst/>
          </a:prstGeom>
          <a:noFill/>
        </p:spPr>
        <p:txBody>
          <a:bodyPr wrap="square" rtlCol="0">
            <a:spAutoFit/>
          </a:bodyPr>
          <a:lstStyle/>
          <a:p>
            <a:pPr algn="r"/>
            <a:r>
              <a:rPr lang="es-MX" sz="1900" b="1" dirty="0">
                <a:latin typeface="+mn-lt"/>
              </a:rPr>
              <a:t>Cargas factorizadas</a:t>
            </a:r>
          </a:p>
        </p:txBody>
      </p:sp>
      <p:sp>
        <p:nvSpPr>
          <p:cNvPr id="23" name="CuadroTexto 22"/>
          <p:cNvSpPr txBox="1"/>
          <p:nvPr/>
        </p:nvSpPr>
        <p:spPr>
          <a:xfrm>
            <a:off x="6444630" y="5255116"/>
            <a:ext cx="2736304" cy="384721"/>
          </a:xfrm>
          <a:prstGeom prst="rect">
            <a:avLst/>
          </a:prstGeom>
          <a:noFill/>
        </p:spPr>
        <p:txBody>
          <a:bodyPr wrap="square" rtlCol="0">
            <a:spAutoFit/>
          </a:bodyPr>
          <a:lstStyle/>
          <a:p>
            <a:r>
              <a:rPr lang="es-MX" sz="1900" b="1" dirty="0">
                <a:latin typeface="+mn-lt"/>
              </a:rPr>
              <a:t>Resistencia factorizada</a:t>
            </a:r>
          </a:p>
        </p:txBody>
      </p:sp>
      <p:sp>
        <p:nvSpPr>
          <p:cNvPr id="3" name="Marcador de pie de página 2">
            <a:extLst>
              <a:ext uri="{FF2B5EF4-FFF2-40B4-BE49-F238E27FC236}">
                <a16:creationId xmlns:a16="http://schemas.microsoft.com/office/drawing/2014/main" id="{E6132F0C-57BB-4BAD-B38E-83A8C3C8A9BB}"/>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3DB7543B-26F2-4568-9EDA-01B9F997F527}"/>
              </a:ext>
            </a:extLst>
          </p:cNvPr>
          <p:cNvSpPr>
            <a:spLocks noGrp="1"/>
          </p:cNvSpPr>
          <p:nvPr>
            <p:ph type="sldNum" sz="quarter" idx="12"/>
          </p:nvPr>
        </p:nvSpPr>
        <p:spPr/>
        <p:txBody>
          <a:bodyPr/>
          <a:lstStyle/>
          <a:p>
            <a:fld id="{A20D5B2E-A39C-4A67-9A03-2664C49F1C64}" type="slidenum">
              <a:rPr lang="es-MX" smtClean="0"/>
              <a:pPr/>
              <a:t>21</a:t>
            </a:fld>
            <a:r>
              <a:rPr lang="es-MX"/>
              <a:t>/150</a:t>
            </a:r>
            <a:endParaRPr lang="es-MX" dirty="0"/>
          </a:p>
        </p:txBody>
      </p:sp>
    </p:spTree>
    <p:extLst>
      <p:ext uri="{BB962C8B-B14F-4D97-AF65-F5344CB8AC3E}">
        <p14:creationId xmlns:p14="http://schemas.microsoft.com/office/powerpoint/2010/main" val="10196725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TIPOS</a:t>
            </a:r>
          </a:p>
        </p:txBody>
      </p:sp>
      <p:sp>
        <p:nvSpPr>
          <p:cNvPr id="12"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2.1 ÁREA NETA EFECTIVA</a:t>
            </a:r>
          </a:p>
        </p:txBody>
      </p:sp>
      <p:sp>
        <p:nvSpPr>
          <p:cNvPr id="8" name="10 CuadroTexto"/>
          <p:cNvSpPr txBox="1"/>
          <p:nvPr/>
        </p:nvSpPr>
        <p:spPr>
          <a:xfrm>
            <a:off x="474561" y="2051556"/>
            <a:ext cx="4986301" cy="384721"/>
          </a:xfrm>
          <a:prstGeom prst="rect">
            <a:avLst/>
          </a:prstGeom>
          <a:noFill/>
        </p:spPr>
        <p:txBody>
          <a:bodyPr wrap="none" rtlCol="0">
            <a:spAutoFit/>
          </a:bodyPr>
          <a:lstStyle/>
          <a:p>
            <a:r>
              <a:rPr lang="es-MX" sz="1900" b="1" dirty="0">
                <a:solidFill>
                  <a:schemeClr val="tx2">
                    <a:lumMod val="75000"/>
                  </a:schemeClr>
                </a:solidFill>
                <a:latin typeface="+mn-lt"/>
              </a:rPr>
              <a:t>Existen dos principales tipos de estados límites:</a:t>
            </a:r>
          </a:p>
        </p:txBody>
      </p:sp>
      <p:sp>
        <p:nvSpPr>
          <p:cNvPr id="9" name="Rectangle 1"/>
          <p:cNvSpPr>
            <a:spLocks noChangeArrowheads="1"/>
          </p:cNvSpPr>
          <p:nvPr/>
        </p:nvSpPr>
        <p:spPr bwMode="auto">
          <a:xfrm>
            <a:off x="474561" y="2299173"/>
            <a:ext cx="9354448" cy="33085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es-MX" sz="1900" b="1" i="0" u="sng" strike="noStrike" cap="none" normalizeH="0" baseline="0" dirty="0">
                <a:ln>
                  <a:noFill/>
                </a:ln>
                <a:solidFill>
                  <a:srgbClr val="FF0000"/>
                </a:solidFill>
                <a:latin typeface="+mn-lt"/>
                <a:ea typeface="Calibri" pitchFamily="34" charset="0"/>
                <a:cs typeface="Times New Roman" pitchFamily="18" charset="0"/>
              </a:rPr>
              <a:t>Estado límite de servicio:</a:t>
            </a:r>
            <a:endParaRPr lang="es-MX" sz="1900" b="1" dirty="0">
              <a:solidFill>
                <a:srgbClr val="FF0000"/>
              </a:solidFill>
              <a:latin typeface="+mn-lt"/>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tabLst/>
            </a:pPr>
            <a:r>
              <a:rPr lang="es-MX" sz="1900" b="1" dirty="0">
                <a:latin typeface="+mn-lt"/>
                <a:ea typeface="Calibri" pitchFamily="34" charset="0"/>
                <a:cs typeface="Times New Roman" pitchFamily="18" charset="0"/>
              </a:rPr>
              <a:t>D</a:t>
            </a:r>
            <a:r>
              <a:rPr kumimoji="0" lang="es-MX" sz="1900" b="1" i="0" u="none" strike="noStrike" cap="none" normalizeH="0" baseline="0" dirty="0">
                <a:ln>
                  <a:noFill/>
                </a:ln>
                <a:solidFill>
                  <a:schemeClr val="tx1"/>
                </a:solidFill>
                <a:latin typeface="+mn-lt"/>
                <a:ea typeface="Calibri" pitchFamily="34" charset="0"/>
                <a:cs typeface="Times New Roman" pitchFamily="18" charset="0"/>
              </a:rPr>
              <a:t>e ser rebasado este estado limite produce en la estructura una pérdida de funcionalidad o deterioro, pero no produce algún riesgo inminente a corto plazo en ésta, dicho deterioro se puede observar en deslizamientos o deflexiones en la estructura, pese a que rebasar este límite no produce un riesgo significativo en el momento, es importante evitarlo.</a:t>
            </a:r>
          </a:p>
          <a:p>
            <a:pPr marL="0" marR="0" lvl="0" indent="0" algn="just" defTabSz="914400" rtl="0" eaLnBrk="1" fontAlgn="base" latinLnBrk="0" hangingPunct="1">
              <a:lnSpc>
                <a:spcPct val="100000"/>
              </a:lnSpc>
              <a:spcBef>
                <a:spcPct val="0"/>
              </a:spcBef>
              <a:spcAft>
                <a:spcPct val="0"/>
              </a:spcAft>
              <a:buClrTx/>
              <a:buSzTx/>
              <a:tabLst/>
            </a:pPr>
            <a:endParaRPr kumimoji="0" lang="es-MX" sz="1900" b="1" i="0" u="none" strike="noStrike" cap="none" normalizeH="0" baseline="0" dirty="0">
              <a:ln>
                <a:noFill/>
              </a:ln>
              <a:solidFill>
                <a:schemeClr val="tx1"/>
              </a:solidFill>
              <a:latin typeface="+mn-l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MX" sz="1900" b="1" i="0" u="sng" strike="noStrike" cap="none" normalizeH="0" baseline="0" dirty="0">
                <a:ln>
                  <a:noFill/>
                </a:ln>
                <a:solidFill>
                  <a:srgbClr val="FF0000"/>
                </a:solidFill>
                <a:latin typeface="+mn-lt"/>
                <a:ea typeface="Calibri" pitchFamily="34" charset="0"/>
                <a:cs typeface="Times New Roman" pitchFamily="18" charset="0"/>
              </a:rPr>
              <a:t>Estado límite de resistencia o falla:</a:t>
            </a:r>
            <a:r>
              <a:rPr kumimoji="0" lang="es-MX" sz="1900" b="1" i="0" u="none" strike="noStrike" cap="none" normalizeH="0" baseline="0" dirty="0">
                <a:ln>
                  <a:noFill/>
                </a:ln>
                <a:solidFill>
                  <a:srgbClr val="FF0000"/>
                </a:solidFill>
                <a:latin typeface="+mn-lt"/>
                <a:ea typeface="Calibri" pitchFamily="34" charset="0"/>
                <a:cs typeface="Times New Roman" pitchFamily="18" charset="0"/>
              </a:rPr>
              <a:t> </a:t>
            </a:r>
            <a:endParaRPr lang="es-MX" sz="1900" b="1" dirty="0">
              <a:latin typeface="+mn-lt"/>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tabLst/>
            </a:pPr>
            <a:r>
              <a:rPr kumimoji="0" lang="es-MX" sz="1900" b="1" i="0" u="none" strike="noStrike" cap="none" normalizeH="0" baseline="0" dirty="0">
                <a:ln>
                  <a:noFill/>
                </a:ln>
                <a:solidFill>
                  <a:schemeClr val="tx1"/>
                </a:solidFill>
                <a:latin typeface="+mn-lt"/>
                <a:ea typeface="Calibri" pitchFamily="34" charset="0"/>
                <a:cs typeface="Times New Roman" pitchFamily="18" charset="0"/>
              </a:rPr>
              <a:t>También llamado estado limite </a:t>
            </a:r>
            <a:r>
              <a:rPr lang="es-MX" sz="1900" b="1" dirty="0">
                <a:latin typeface="+mn-lt"/>
                <a:ea typeface="Calibri" pitchFamily="34" charset="0"/>
                <a:cs typeface="Times New Roman" pitchFamily="18" charset="0"/>
              </a:rPr>
              <a:t>ú</a:t>
            </a:r>
            <a:r>
              <a:rPr kumimoji="0" lang="es-MX" sz="1900" b="1" i="0" u="none" strike="noStrike" cap="none" normalizeH="0" baseline="0" dirty="0">
                <a:ln>
                  <a:noFill/>
                </a:ln>
                <a:solidFill>
                  <a:schemeClr val="tx1"/>
                </a:solidFill>
                <a:latin typeface="+mn-lt"/>
                <a:ea typeface="Calibri" pitchFamily="34" charset="0"/>
                <a:cs typeface="Times New Roman" pitchFamily="18" charset="0"/>
              </a:rPr>
              <a:t>ltimo, debido a que es el punto o limite donde de ser rebasando éste la estructura o alguna parte de ella comenzaría a colapsar superando su capacidad de resistencia, lo cual podría provocar enormes cantidades de perdidas materiales y sobre todo humanas, he ahí la importancia de no sobrepasar dicho estado.</a:t>
            </a:r>
            <a:endParaRPr kumimoji="0" lang="es-MX" sz="1900" b="1" i="0" u="none" strike="noStrike" cap="none" normalizeH="0" baseline="0" dirty="0">
              <a:ln>
                <a:noFill/>
              </a:ln>
              <a:solidFill>
                <a:schemeClr val="tx1"/>
              </a:solidFill>
              <a:latin typeface="+mn-lt"/>
            </a:endParaRPr>
          </a:p>
        </p:txBody>
      </p:sp>
      <p:sp>
        <p:nvSpPr>
          <p:cNvPr id="2" name="Marcador de pie de página 1">
            <a:extLst>
              <a:ext uri="{FF2B5EF4-FFF2-40B4-BE49-F238E27FC236}">
                <a16:creationId xmlns:a16="http://schemas.microsoft.com/office/drawing/2014/main" id="{4FBE1E21-7939-44B8-AD7D-778F456B18EA}"/>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61B989CF-4B8A-429A-9061-62FB4F32D28A}"/>
              </a:ext>
            </a:extLst>
          </p:cNvPr>
          <p:cNvSpPr>
            <a:spLocks noGrp="1"/>
          </p:cNvSpPr>
          <p:nvPr>
            <p:ph type="sldNum" sz="quarter" idx="12"/>
          </p:nvPr>
        </p:nvSpPr>
        <p:spPr/>
        <p:txBody>
          <a:bodyPr/>
          <a:lstStyle/>
          <a:p>
            <a:fld id="{A20D5B2E-A39C-4A67-9A03-2664C49F1C64}" type="slidenum">
              <a:rPr lang="es-MX" smtClean="0"/>
              <a:pPr/>
              <a:t>22</a:t>
            </a:fld>
            <a:r>
              <a:rPr lang="es-MX"/>
              <a:t>/150</a:t>
            </a:r>
            <a:endParaRPr lang="es-MX" dirty="0"/>
          </a:p>
        </p:txBody>
      </p:sp>
    </p:spTree>
    <p:extLst>
      <p:ext uri="{BB962C8B-B14F-4D97-AF65-F5344CB8AC3E}">
        <p14:creationId xmlns:p14="http://schemas.microsoft.com/office/powerpoint/2010/main" val="17139290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ESTADO LIMITE DE FRACTURA</a:t>
            </a:r>
          </a:p>
        </p:txBody>
      </p:sp>
      <p:sp>
        <p:nvSpPr>
          <p:cNvPr id="12"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2.1 ÁREA NETA EFECTIVA</a:t>
            </a:r>
          </a:p>
        </p:txBody>
      </p:sp>
      <p:pic>
        <p:nvPicPr>
          <p:cNvPr id="8" name="Picture 2"/>
          <p:cNvPicPr>
            <a:picLocks noChangeAspect="1" noChangeArrowheads="1"/>
          </p:cNvPicPr>
          <p:nvPr/>
        </p:nvPicPr>
        <p:blipFill>
          <a:blip r:embed="rId2" cstate="print"/>
          <a:srcRect l="49090" t="30141" r="8090" b="26547"/>
          <a:stretch>
            <a:fillRect/>
          </a:stretch>
        </p:blipFill>
        <p:spPr bwMode="auto">
          <a:xfrm>
            <a:off x="2417751" y="2011112"/>
            <a:ext cx="5605487" cy="4252439"/>
          </a:xfrm>
          <a:prstGeom prst="rect">
            <a:avLst/>
          </a:prstGeom>
          <a:noFill/>
          <a:ln w="9525">
            <a:noFill/>
            <a:miter lim="800000"/>
            <a:headEnd/>
            <a:tailEnd/>
          </a:ln>
        </p:spPr>
      </p:pic>
      <p:sp>
        <p:nvSpPr>
          <p:cNvPr id="2" name="Marcador de pie de página 1">
            <a:extLst>
              <a:ext uri="{FF2B5EF4-FFF2-40B4-BE49-F238E27FC236}">
                <a16:creationId xmlns:a16="http://schemas.microsoft.com/office/drawing/2014/main" id="{FDA2EAF8-391F-4587-B205-4C495B5DE431}"/>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74830211-923E-48BA-A5BA-34130A16E45D}"/>
              </a:ext>
            </a:extLst>
          </p:cNvPr>
          <p:cNvSpPr>
            <a:spLocks noGrp="1"/>
          </p:cNvSpPr>
          <p:nvPr>
            <p:ph type="sldNum" sz="quarter" idx="12"/>
          </p:nvPr>
        </p:nvSpPr>
        <p:spPr/>
        <p:txBody>
          <a:bodyPr/>
          <a:lstStyle/>
          <a:p>
            <a:fld id="{A20D5B2E-A39C-4A67-9A03-2664C49F1C64}" type="slidenum">
              <a:rPr lang="es-MX" smtClean="0"/>
              <a:pPr/>
              <a:t>23</a:t>
            </a:fld>
            <a:r>
              <a:rPr lang="es-MX"/>
              <a:t>/150</a:t>
            </a:r>
            <a:endParaRPr lang="es-MX" dirty="0"/>
          </a:p>
        </p:txBody>
      </p:sp>
    </p:spTree>
    <p:extLst>
      <p:ext uri="{BB962C8B-B14F-4D97-AF65-F5344CB8AC3E}">
        <p14:creationId xmlns:p14="http://schemas.microsoft.com/office/powerpoint/2010/main" val="17400184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RESISTENCIA DE DISEÑO</a:t>
            </a:r>
          </a:p>
        </p:txBody>
      </p:sp>
      <p:sp>
        <p:nvSpPr>
          <p:cNvPr id="12"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2.1 ÁREA NETA EFECTIVA</a:t>
            </a:r>
          </a:p>
        </p:txBody>
      </p:sp>
      <p:sp>
        <p:nvSpPr>
          <p:cNvPr id="9" name="23 Rectángulo"/>
          <p:cNvSpPr/>
          <p:nvPr/>
        </p:nvSpPr>
        <p:spPr>
          <a:xfrm>
            <a:off x="474561" y="2056902"/>
            <a:ext cx="9352246" cy="969496"/>
          </a:xfrm>
          <a:prstGeom prst="rect">
            <a:avLst/>
          </a:prstGeom>
        </p:spPr>
        <p:txBody>
          <a:bodyPr wrap="square">
            <a:spAutoFit/>
          </a:bodyPr>
          <a:lstStyle/>
          <a:p>
            <a:pPr algn="just"/>
            <a:r>
              <a:rPr lang="es-ES" sz="1900" b="1" dirty="0">
                <a:latin typeface="+mn-lt"/>
                <a:cs typeface="Arial" pitchFamily="34" charset="0"/>
              </a:rPr>
              <a:t>El manual del AISC-LRFD, especifica que la resistencia de diseño RT de un elemento estructural en tensión es el menor de los valores que corresponda a los estados </a:t>
            </a:r>
            <a:r>
              <a:rPr lang="es-ES" sz="1900" b="1" dirty="0" err="1">
                <a:latin typeface="+mn-lt"/>
                <a:cs typeface="Arial" pitchFamily="34" charset="0"/>
              </a:rPr>
              <a:t>lÍmites</a:t>
            </a:r>
            <a:r>
              <a:rPr lang="es-ES" sz="1900" b="1" dirty="0">
                <a:latin typeface="+mn-lt"/>
                <a:cs typeface="Arial" pitchFamily="34" charset="0"/>
              </a:rPr>
              <a:t> de flujo plástico en la sección total y de fractura en el área neta.</a:t>
            </a:r>
            <a:endParaRPr lang="es-ES_tradnl" sz="1900" b="1" dirty="0">
              <a:latin typeface="+mn-lt"/>
              <a:cs typeface="Arial" pitchFamily="34" charset="0"/>
            </a:endParaRPr>
          </a:p>
        </p:txBody>
      </p:sp>
      <p:sp>
        <p:nvSpPr>
          <p:cNvPr id="11" name="26 Rectángulo"/>
          <p:cNvSpPr/>
          <p:nvPr/>
        </p:nvSpPr>
        <p:spPr>
          <a:xfrm>
            <a:off x="544074" y="3061409"/>
            <a:ext cx="7056784" cy="384721"/>
          </a:xfrm>
          <a:prstGeom prst="rect">
            <a:avLst/>
          </a:prstGeom>
        </p:spPr>
        <p:txBody>
          <a:bodyPr wrap="square">
            <a:spAutoFit/>
          </a:bodyPr>
          <a:lstStyle/>
          <a:p>
            <a:pPr algn="just"/>
            <a:r>
              <a:rPr lang="es-ES_tradnl" sz="1900" b="1" dirty="0">
                <a:solidFill>
                  <a:schemeClr val="tx2">
                    <a:lumMod val="75000"/>
                  </a:schemeClr>
                </a:solidFill>
                <a:latin typeface="+mn-lt"/>
                <a:cs typeface="Arial" pitchFamily="34" charset="0"/>
              </a:rPr>
              <a:t>Para un estado limite de flujo plástico en la sección total</a:t>
            </a:r>
            <a:r>
              <a:rPr lang="es-ES_tradnl" b="1" dirty="0">
                <a:solidFill>
                  <a:schemeClr val="tx2">
                    <a:lumMod val="75000"/>
                  </a:schemeClr>
                </a:solidFill>
                <a:latin typeface="+mn-lt"/>
                <a:cs typeface="Arial" pitchFamily="34" charset="0"/>
              </a:rPr>
              <a:t>:</a:t>
            </a:r>
          </a:p>
        </p:txBody>
      </p:sp>
      <p:sp>
        <p:nvSpPr>
          <p:cNvPr id="13" name="27 Rectángulo"/>
          <p:cNvSpPr/>
          <p:nvPr/>
        </p:nvSpPr>
        <p:spPr>
          <a:xfrm>
            <a:off x="2512042" y="3698448"/>
            <a:ext cx="1627112" cy="384721"/>
          </a:xfrm>
          <a:prstGeom prst="rect">
            <a:avLst/>
          </a:prstGeom>
        </p:spPr>
        <p:txBody>
          <a:bodyPr wrap="none">
            <a:spAutoFit/>
          </a:bodyPr>
          <a:lstStyle/>
          <a:p>
            <a:pPr lvl="1"/>
            <a:r>
              <a:rPr lang="es-ES_tradnl" sz="1900" b="1" dirty="0">
                <a:latin typeface="+mn-lt"/>
              </a:rPr>
              <a:t>R</a:t>
            </a:r>
            <a:r>
              <a:rPr lang="es-ES_tradnl" sz="1900" b="1" baseline="-25000" dirty="0">
                <a:latin typeface="+mn-lt"/>
              </a:rPr>
              <a:t>T</a:t>
            </a:r>
            <a:r>
              <a:rPr lang="es-ES_tradnl" sz="1900" b="1" dirty="0">
                <a:latin typeface="+mn-lt"/>
              </a:rPr>
              <a:t>= </a:t>
            </a:r>
            <a:r>
              <a:rPr lang="es-ES_tradnl" sz="1900" b="1" dirty="0" err="1">
                <a:latin typeface="+mn-lt"/>
              </a:rPr>
              <a:t>A</a:t>
            </a:r>
            <a:r>
              <a:rPr lang="es-ES_tradnl" sz="1900" b="1" baseline="-25000" dirty="0" err="1">
                <a:latin typeface="+mn-lt"/>
              </a:rPr>
              <a:t>t</a:t>
            </a:r>
            <a:r>
              <a:rPr lang="es-ES_tradnl" sz="1900" b="1" dirty="0" err="1">
                <a:latin typeface="+mn-lt"/>
              </a:rPr>
              <a:t>F</a:t>
            </a:r>
            <a:r>
              <a:rPr lang="es-ES_tradnl" sz="1900" b="1" baseline="-25000" dirty="0" err="1">
                <a:latin typeface="+mn-lt"/>
              </a:rPr>
              <a:t>y</a:t>
            </a:r>
            <a:r>
              <a:rPr lang="es-ES_tradnl" sz="1900" b="1" dirty="0" err="1">
                <a:latin typeface="+mn-lt"/>
              </a:rPr>
              <a:t>F</a:t>
            </a:r>
            <a:r>
              <a:rPr lang="es-ES_tradnl" sz="1900" b="1" baseline="-25000" dirty="0" err="1">
                <a:latin typeface="+mn-lt"/>
              </a:rPr>
              <a:t>R</a:t>
            </a:r>
            <a:endParaRPr lang="es-ES_tradnl" sz="1900" b="1" dirty="0">
              <a:latin typeface="+mn-lt"/>
            </a:endParaRPr>
          </a:p>
        </p:txBody>
      </p:sp>
      <p:sp>
        <p:nvSpPr>
          <p:cNvPr id="14" name="28 Rectángulo"/>
          <p:cNvSpPr/>
          <p:nvPr/>
        </p:nvSpPr>
        <p:spPr>
          <a:xfrm>
            <a:off x="4829503" y="3770456"/>
            <a:ext cx="1499128" cy="384721"/>
          </a:xfrm>
          <a:prstGeom prst="rect">
            <a:avLst/>
          </a:prstGeom>
        </p:spPr>
        <p:txBody>
          <a:bodyPr wrap="none">
            <a:spAutoFit/>
          </a:bodyPr>
          <a:lstStyle/>
          <a:p>
            <a:pPr lvl="1" algn="just"/>
            <a:r>
              <a:rPr lang="es-ES_tradnl" sz="1900" b="1" dirty="0">
                <a:latin typeface="+mn-lt"/>
                <a:cs typeface="Arial" pitchFamily="34" charset="0"/>
              </a:rPr>
              <a:t>F</a:t>
            </a:r>
            <a:r>
              <a:rPr lang="es-ES_tradnl" sz="1900" b="1" baseline="-25000" dirty="0">
                <a:latin typeface="+mn-lt"/>
                <a:cs typeface="Arial" pitchFamily="34" charset="0"/>
              </a:rPr>
              <a:t>R </a:t>
            </a:r>
            <a:r>
              <a:rPr lang="es-ES_tradnl" sz="1900" b="1" dirty="0">
                <a:latin typeface="+mn-lt"/>
                <a:cs typeface="Arial" pitchFamily="34" charset="0"/>
              </a:rPr>
              <a:t>= 0.90</a:t>
            </a:r>
          </a:p>
        </p:txBody>
      </p:sp>
      <p:sp>
        <p:nvSpPr>
          <p:cNvPr id="15" name="30 Rectángulo"/>
          <p:cNvSpPr/>
          <p:nvPr/>
        </p:nvSpPr>
        <p:spPr>
          <a:xfrm>
            <a:off x="472066" y="4418528"/>
            <a:ext cx="7056784" cy="384721"/>
          </a:xfrm>
          <a:prstGeom prst="rect">
            <a:avLst/>
          </a:prstGeom>
        </p:spPr>
        <p:txBody>
          <a:bodyPr wrap="square">
            <a:spAutoFit/>
          </a:bodyPr>
          <a:lstStyle/>
          <a:p>
            <a:pPr algn="just"/>
            <a:r>
              <a:rPr lang="es-ES_tradnl" sz="1900" b="1" dirty="0">
                <a:solidFill>
                  <a:schemeClr val="tx2">
                    <a:lumMod val="75000"/>
                  </a:schemeClr>
                </a:solidFill>
                <a:latin typeface="+mn-lt"/>
                <a:cs typeface="Arial" pitchFamily="34" charset="0"/>
              </a:rPr>
              <a:t>Para un estado limite de fractura en la sección neta:</a:t>
            </a:r>
          </a:p>
        </p:txBody>
      </p:sp>
      <p:sp>
        <p:nvSpPr>
          <p:cNvPr id="16" name="31 Rectángulo"/>
          <p:cNvSpPr/>
          <p:nvPr/>
        </p:nvSpPr>
        <p:spPr>
          <a:xfrm>
            <a:off x="2547985" y="5147900"/>
            <a:ext cx="1669881" cy="384721"/>
          </a:xfrm>
          <a:prstGeom prst="rect">
            <a:avLst/>
          </a:prstGeom>
        </p:spPr>
        <p:txBody>
          <a:bodyPr wrap="none">
            <a:spAutoFit/>
          </a:bodyPr>
          <a:lstStyle/>
          <a:p>
            <a:pPr lvl="1" algn="just"/>
            <a:r>
              <a:rPr lang="es-ES_tradnl" sz="1900" b="1" dirty="0">
                <a:latin typeface="+mn-lt"/>
              </a:rPr>
              <a:t>R</a:t>
            </a:r>
            <a:r>
              <a:rPr lang="es-ES_tradnl" sz="1900" b="1" baseline="-25000" dirty="0">
                <a:latin typeface="+mn-lt"/>
              </a:rPr>
              <a:t>T</a:t>
            </a:r>
            <a:r>
              <a:rPr lang="es-ES_tradnl" sz="1900" b="1" dirty="0">
                <a:latin typeface="+mn-lt"/>
              </a:rPr>
              <a:t>= </a:t>
            </a:r>
            <a:r>
              <a:rPr lang="es-ES_tradnl" sz="1900" b="1" dirty="0" err="1">
                <a:latin typeface="+mn-lt"/>
              </a:rPr>
              <a:t>A</a:t>
            </a:r>
            <a:r>
              <a:rPr lang="es-ES_tradnl" sz="1900" b="1" baseline="-25000" dirty="0" err="1">
                <a:latin typeface="+mn-lt"/>
              </a:rPr>
              <a:t>e</a:t>
            </a:r>
            <a:r>
              <a:rPr lang="es-ES_tradnl" sz="1900" b="1" dirty="0" err="1">
                <a:latin typeface="+mn-lt"/>
              </a:rPr>
              <a:t>F</a:t>
            </a:r>
            <a:r>
              <a:rPr lang="es-ES_tradnl" sz="1900" b="1" baseline="-25000" dirty="0" err="1">
                <a:latin typeface="+mn-lt"/>
              </a:rPr>
              <a:t>u</a:t>
            </a:r>
            <a:r>
              <a:rPr lang="es-ES_tradnl" sz="1900" b="1" dirty="0" err="1">
                <a:latin typeface="+mn-lt"/>
              </a:rPr>
              <a:t>F</a:t>
            </a:r>
            <a:r>
              <a:rPr lang="es-ES_tradnl" sz="1900" b="1" baseline="-25000" dirty="0" err="1">
                <a:latin typeface="+mn-lt"/>
              </a:rPr>
              <a:t>R</a:t>
            </a:r>
            <a:endParaRPr lang="es-ES_tradnl" sz="1900" b="1" dirty="0">
              <a:latin typeface="+mn-lt"/>
            </a:endParaRPr>
          </a:p>
        </p:txBody>
      </p:sp>
      <p:sp>
        <p:nvSpPr>
          <p:cNvPr id="17" name="32 Rectángulo"/>
          <p:cNvSpPr/>
          <p:nvPr/>
        </p:nvSpPr>
        <p:spPr>
          <a:xfrm>
            <a:off x="4832709" y="5219908"/>
            <a:ext cx="1499128" cy="384721"/>
          </a:xfrm>
          <a:prstGeom prst="rect">
            <a:avLst/>
          </a:prstGeom>
        </p:spPr>
        <p:txBody>
          <a:bodyPr wrap="none">
            <a:spAutoFit/>
          </a:bodyPr>
          <a:lstStyle/>
          <a:p>
            <a:pPr lvl="1" algn="just"/>
            <a:r>
              <a:rPr lang="es-ES_tradnl" sz="1900" b="1" dirty="0">
                <a:latin typeface="+mn-lt"/>
                <a:cs typeface="Arial" pitchFamily="34" charset="0"/>
              </a:rPr>
              <a:t>F</a:t>
            </a:r>
            <a:r>
              <a:rPr lang="es-ES_tradnl" sz="1900" b="1" baseline="-25000" dirty="0">
                <a:latin typeface="+mn-lt"/>
                <a:cs typeface="Arial" pitchFamily="34" charset="0"/>
              </a:rPr>
              <a:t>R </a:t>
            </a:r>
            <a:r>
              <a:rPr lang="es-ES_tradnl" sz="1900" b="1" dirty="0">
                <a:latin typeface="+mn-lt"/>
                <a:cs typeface="Arial" pitchFamily="34" charset="0"/>
              </a:rPr>
              <a:t>= 0.75</a:t>
            </a:r>
          </a:p>
        </p:txBody>
      </p:sp>
      <p:sp>
        <p:nvSpPr>
          <p:cNvPr id="2" name="Marcador de pie de página 1">
            <a:extLst>
              <a:ext uri="{FF2B5EF4-FFF2-40B4-BE49-F238E27FC236}">
                <a16:creationId xmlns:a16="http://schemas.microsoft.com/office/drawing/2014/main" id="{D100CCEB-939A-4A24-A1B6-34A502CC1B2F}"/>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65072470-25A0-4033-A3CB-6C93A8DCD07A}"/>
              </a:ext>
            </a:extLst>
          </p:cNvPr>
          <p:cNvSpPr>
            <a:spLocks noGrp="1"/>
          </p:cNvSpPr>
          <p:nvPr>
            <p:ph type="sldNum" sz="quarter" idx="12"/>
          </p:nvPr>
        </p:nvSpPr>
        <p:spPr/>
        <p:txBody>
          <a:bodyPr/>
          <a:lstStyle/>
          <a:p>
            <a:fld id="{A20D5B2E-A39C-4A67-9A03-2664C49F1C64}" type="slidenum">
              <a:rPr lang="es-MX" smtClean="0"/>
              <a:pPr/>
              <a:t>24</a:t>
            </a:fld>
            <a:r>
              <a:rPr lang="es-MX"/>
              <a:t>/150</a:t>
            </a:r>
            <a:endParaRPr lang="es-MX" dirty="0"/>
          </a:p>
        </p:txBody>
      </p:sp>
    </p:spTree>
    <p:extLst>
      <p:ext uri="{BB962C8B-B14F-4D97-AF65-F5344CB8AC3E}">
        <p14:creationId xmlns:p14="http://schemas.microsoft.com/office/powerpoint/2010/main" val="27678613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RESISTENCIA DE DISEÑO</a:t>
            </a:r>
          </a:p>
        </p:txBody>
      </p:sp>
      <p:sp>
        <p:nvSpPr>
          <p:cNvPr id="12"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2.1 ÁREA NETA EFECTIVA</a:t>
            </a:r>
          </a:p>
        </p:txBody>
      </p:sp>
      <p:sp>
        <p:nvSpPr>
          <p:cNvPr id="9" name="18 Rectángulo"/>
          <p:cNvSpPr/>
          <p:nvPr/>
        </p:nvSpPr>
        <p:spPr>
          <a:xfrm>
            <a:off x="469569" y="2049146"/>
            <a:ext cx="5903053" cy="677108"/>
          </a:xfrm>
          <a:prstGeom prst="rect">
            <a:avLst/>
          </a:prstGeom>
        </p:spPr>
        <p:txBody>
          <a:bodyPr wrap="square">
            <a:spAutoFit/>
          </a:bodyPr>
          <a:lstStyle/>
          <a:p>
            <a:pPr algn="just"/>
            <a:r>
              <a:rPr lang="es-ES_tradnl" sz="1900" b="1" dirty="0">
                <a:latin typeface="+mn-lt"/>
              </a:rPr>
              <a:t>Cuando la siguiente expresión se cumpla, </a:t>
            </a:r>
            <a:r>
              <a:rPr lang="es-ES_tradnl" sz="1900" b="1" dirty="0">
                <a:solidFill>
                  <a:srgbClr val="FF0000"/>
                </a:solidFill>
                <a:latin typeface="+mn-lt"/>
              </a:rPr>
              <a:t>la falla es por flujo plástico</a:t>
            </a:r>
            <a:r>
              <a:rPr lang="es-ES_tradnl" sz="1900" b="1" dirty="0">
                <a:latin typeface="+mn-lt"/>
              </a:rPr>
              <a:t>.</a:t>
            </a:r>
          </a:p>
        </p:txBody>
      </p:sp>
      <p:sp>
        <p:nvSpPr>
          <p:cNvPr id="11" name="19 Rectángulo"/>
          <p:cNvSpPr/>
          <p:nvPr/>
        </p:nvSpPr>
        <p:spPr>
          <a:xfrm>
            <a:off x="469569" y="3774182"/>
            <a:ext cx="5903053" cy="677108"/>
          </a:xfrm>
          <a:prstGeom prst="rect">
            <a:avLst/>
          </a:prstGeom>
        </p:spPr>
        <p:txBody>
          <a:bodyPr wrap="square">
            <a:spAutoFit/>
          </a:bodyPr>
          <a:lstStyle/>
          <a:p>
            <a:pPr algn="just"/>
            <a:r>
              <a:rPr lang="es-ES_tradnl" sz="1900" b="1" dirty="0">
                <a:latin typeface="+mn-lt"/>
                <a:cs typeface="Arial" pitchFamily="34" charset="0"/>
              </a:rPr>
              <a:t>Cuando la siguiente expresión se cumpla, </a:t>
            </a:r>
            <a:r>
              <a:rPr lang="es-ES_tradnl" sz="1900" b="1" dirty="0">
                <a:solidFill>
                  <a:srgbClr val="FF0000"/>
                </a:solidFill>
                <a:latin typeface="+mn-lt"/>
                <a:cs typeface="Arial" pitchFamily="34" charset="0"/>
              </a:rPr>
              <a:t>la falla es por fractura </a:t>
            </a:r>
            <a:r>
              <a:rPr lang="es-ES_tradnl" sz="1900" b="1" dirty="0">
                <a:latin typeface="+mn-lt"/>
                <a:cs typeface="Arial" pitchFamily="34" charset="0"/>
              </a:rPr>
              <a:t>en la sección neta efectiva.</a:t>
            </a:r>
          </a:p>
        </p:txBody>
      </p:sp>
      <mc:AlternateContent xmlns:mc="http://schemas.openxmlformats.org/markup-compatibility/2006" xmlns:a14="http://schemas.microsoft.com/office/drawing/2010/main">
        <mc:Choice Requires="a14">
          <p:sp>
            <p:nvSpPr>
              <p:cNvPr id="13" name="22 CuadroTexto"/>
              <p:cNvSpPr txBox="1"/>
              <p:nvPr/>
            </p:nvSpPr>
            <p:spPr>
              <a:xfrm>
                <a:off x="3528047" y="2867896"/>
                <a:ext cx="2320315" cy="411588"/>
              </a:xfrm>
              <a:prstGeom prst="rect">
                <a:avLst/>
              </a:prstGeom>
              <a:noFill/>
            </p:spPr>
            <p:txBody>
              <a:bodyPr wrap="none" rtlCol="0">
                <a:spAutoFit/>
              </a:bodyPr>
              <a:lstStyle/>
              <a:p>
                <a:pPr algn="just"/>
                <a14:m>
                  <m:oMath xmlns:m="http://schemas.openxmlformats.org/officeDocument/2006/math">
                    <m:sSub>
                      <m:sSubPr>
                        <m:ctrlPr>
                          <a:rPr lang="es-MX" sz="1900" b="1" i="1" smtClean="0">
                            <a:effectLst/>
                            <a:latin typeface="Cambria Math" panose="02040503050406030204" pitchFamily="18" charset="0"/>
                          </a:rPr>
                        </m:ctrlPr>
                      </m:sSubPr>
                      <m:e>
                        <m:r>
                          <a:rPr lang="es-MX" sz="1900" b="1" i="1" smtClean="0">
                            <a:effectLst/>
                            <a:latin typeface="Cambria Math" panose="02040503050406030204" pitchFamily="18" charset="0"/>
                          </a:rPr>
                          <m:t>𝑨</m:t>
                        </m:r>
                      </m:e>
                      <m:sub>
                        <m:r>
                          <a:rPr lang="es-MX" sz="1900" b="1" i="1" smtClean="0">
                            <a:effectLst/>
                            <a:latin typeface="Cambria Math" panose="02040503050406030204" pitchFamily="18" charset="0"/>
                          </a:rPr>
                          <m:t>𝒆</m:t>
                        </m:r>
                      </m:sub>
                    </m:sSub>
                  </m:oMath>
                </a14:m>
                <a:r>
                  <a:rPr lang="es-MX" sz="1900" b="1" dirty="0">
                    <a:effectLst/>
                    <a:latin typeface="+mn-lt"/>
                  </a:rPr>
                  <a:t> / </a:t>
                </a:r>
                <a14:m>
                  <m:oMath xmlns:m="http://schemas.openxmlformats.org/officeDocument/2006/math">
                    <m:sSub>
                      <m:sSubPr>
                        <m:ctrlPr>
                          <a:rPr lang="es-MX" sz="1900" b="1" i="1">
                            <a:effectLst/>
                            <a:latin typeface="Cambria Math" panose="02040503050406030204" pitchFamily="18" charset="0"/>
                          </a:rPr>
                        </m:ctrlPr>
                      </m:sSubPr>
                      <m:e>
                        <m:r>
                          <a:rPr lang="es-MX" sz="1900" b="1" i="1" smtClean="0">
                            <a:effectLst/>
                            <a:latin typeface="Cambria Math" panose="02040503050406030204" pitchFamily="18" charset="0"/>
                          </a:rPr>
                          <m:t>𝑨</m:t>
                        </m:r>
                      </m:e>
                      <m:sub>
                        <m:r>
                          <a:rPr lang="es-MX" sz="1900" b="1" i="1" smtClean="0">
                            <a:effectLst/>
                            <a:latin typeface="Cambria Math" panose="02040503050406030204" pitchFamily="18" charset="0"/>
                          </a:rPr>
                          <m:t>𝒕</m:t>
                        </m:r>
                      </m:sub>
                    </m:sSub>
                  </m:oMath>
                </a14:m>
                <a:r>
                  <a:rPr lang="es-MX" sz="1900" b="1" dirty="0">
                    <a:effectLst/>
                    <a:latin typeface="+mn-lt"/>
                  </a:rPr>
                  <a:t> ≥ 1.2(</a:t>
                </a:r>
                <a14:m>
                  <m:oMath xmlns:m="http://schemas.openxmlformats.org/officeDocument/2006/math">
                    <m:sSub>
                      <m:sSubPr>
                        <m:ctrlPr>
                          <a:rPr lang="es-MX" sz="1900" b="1" i="1" smtClean="0">
                            <a:effectLst/>
                            <a:latin typeface="Cambria Math" panose="02040503050406030204" pitchFamily="18" charset="0"/>
                          </a:rPr>
                        </m:ctrlPr>
                      </m:sSubPr>
                      <m:e>
                        <m:r>
                          <a:rPr lang="es-MX" sz="1900" b="1" i="1" smtClean="0">
                            <a:effectLst/>
                            <a:latin typeface="Cambria Math" panose="02040503050406030204" pitchFamily="18" charset="0"/>
                          </a:rPr>
                          <m:t>𝑭</m:t>
                        </m:r>
                      </m:e>
                      <m:sub>
                        <m:r>
                          <a:rPr lang="es-MX" sz="1900" b="1" i="1" smtClean="0">
                            <a:effectLst/>
                            <a:latin typeface="Cambria Math" panose="02040503050406030204" pitchFamily="18" charset="0"/>
                          </a:rPr>
                          <m:t>𝒚</m:t>
                        </m:r>
                      </m:sub>
                    </m:sSub>
                  </m:oMath>
                </a14:m>
                <a:r>
                  <a:rPr lang="es-MX" sz="1900" b="1" dirty="0">
                    <a:effectLst/>
                    <a:latin typeface="+mn-lt"/>
                  </a:rPr>
                  <a:t> /</a:t>
                </a:r>
                <a14:m>
                  <m:oMath xmlns:m="http://schemas.openxmlformats.org/officeDocument/2006/math">
                    <m:sSub>
                      <m:sSubPr>
                        <m:ctrlPr>
                          <a:rPr lang="es-MX" sz="1900" b="1" i="1">
                            <a:effectLst/>
                            <a:latin typeface="Cambria Math" panose="02040503050406030204" pitchFamily="18" charset="0"/>
                          </a:rPr>
                        </m:ctrlPr>
                      </m:sSubPr>
                      <m:e>
                        <m:r>
                          <a:rPr lang="es-MX" sz="1900" b="1" i="1">
                            <a:effectLst/>
                            <a:latin typeface="Cambria Math" panose="02040503050406030204" pitchFamily="18" charset="0"/>
                          </a:rPr>
                          <m:t>𝑭</m:t>
                        </m:r>
                      </m:e>
                      <m:sub>
                        <m:r>
                          <a:rPr lang="es-MX" sz="1900" b="1" i="1" smtClean="0">
                            <a:effectLst/>
                            <a:latin typeface="Cambria Math" panose="02040503050406030204" pitchFamily="18" charset="0"/>
                          </a:rPr>
                          <m:t>𝒖</m:t>
                        </m:r>
                      </m:sub>
                    </m:sSub>
                  </m:oMath>
                </a14:m>
                <a:r>
                  <a:rPr lang="es-MX" sz="1900" b="1" dirty="0">
                    <a:effectLst/>
                    <a:latin typeface="+mn-lt"/>
                  </a:rPr>
                  <a:t>)</a:t>
                </a:r>
              </a:p>
            </p:txBody>
          </p:sp>
        </mc:Choice>
        <mc:Fallback xmlns="">
          <p:sp>
            <p:nvSpPr>
              <p:cNvPr id="13" name="22 CuadroTexto"/>
              <p:cNvSpPr txBox="1">
                <a:spLocks noRot="1" noChangeAspect="1" noMove="1" noResize="1" noEditPoints="1" noAdjustHandles="1" noChangeArrowheads="1" noChangeShapeType="1" noTextEdit="1"/>
              </p:cNvSpPr>
              <p:nvPr/>
            </p:nvSpPr>
            <p:spPr>
              <a:xfrm>
                <a:off x="3528047" y="2867896"/>
                <a:ext cx="2320315" cy="411588"/>
              </a:xfrm>
              <a:prstGeom prst="rect">
                <a:avLst/>
              </a:prstGeom>
              <a:blipFill>
                <a:blip r:embed="rId2"/>
                <a:stretch>
                  <a:fillRect t="-5882" r="-1579" b="-19118"/>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5" name="22 CuadroTexto"/>
              <p:cNvSpPr txBox="1"/>
              <p:nvPr/>
            </p:nvSpPr>
            <p:spPr>
              <a:xfrm>
                <a:off x="3489126" y="4618388"/>
                <a:ext cx="2320315" cy="411588"/>
              </a:xfrm>
              <a:prstGeom prst="rect">
                <a:avLst/>
              </a:prstGeom>
              <a:noFill/>
            </p:spPr>
            <p:txBody>
              <a:bodyPr wrap="none" rtlCol="0">
                <a:spAutoFit/>
              </a:bodyPr>
              <a:lstStyle/>
              <a:p>
                <a:pPr algn="just"/>
                <a14:m>
                  <m:oMath xmlns:m="http://schemas.openxmlformats.org/officeDocument/2006/math">
                    <m:sSub>
                      <m:sSubPr>
                        <m:ctrlPr>
                          <a:rPr lang="es-MX" sz="1900" b="1" i="1" smtClean="0">
                            <a:effectLst/>
                            <a:latin typeface="Cambria Math" panose="02040503050406030204" pitchFamily="18" charset="0"/>
                          </a:rPr>
                        </m:ctrlPr>
                      </m:sSubPr>
                      <m:e>
                        <m:r>
                          <a:rPr lang="es-MX" sz="1900" b="1" i="1" smtClean="0">
                            <a:effectLst/>
                            <a:latin typeface="Cambria Math" panose="02040503050406030204" pitchFamily="18" charset="0"/>
                          </a:rPr>
                          <m:t>𝑨</m:t>
                        </m:r>
                      </m:e>
                      <m:sub>
                        <m:r>
                          <a:rPr lang="es-MX" sz="1900" b="1" i="1" smtClean="0">
                            <a:effectLst/>
                            <a:latin typeface="Cambria Math" panose="02040503050406030204" pitchFamily="18" charset="0"/>
                          </a:rPr>
                          <m:t>𝒆</m:t>
                        </m:r>
                      </m:sub>
                    </m:sSub>
                  </m:oMath>
                </a14:m>
                <a:r>
                  <a:rPr lang="es-MX" sz="1900" b="1" dirty="0">
                    <a:effectLst/>
                    <a:latin typeface="+mn-lt"/>
                  </a:rPr>
                  <a:t> / </a:t>
                </a:r>
                <a14:m>
                  <m:oMath xmlns:m="http://schemas.openxmlformats.org/officeDocument/2006/math">
                    <m:sSub>
                      <m:sSubPr>
                        <m:ctrlPr>
                          <a:rPr lang="es-MX" sz="1900" b="1" i="1">
                            <a:effectLst/>
                            <a:latin typeface="Cambria Math" panose="02040503050406030204" pitchFamily="18" charset="0"/>
                          </a:rPr>
                        </m:ctrlPr>
                      </m:sSubPr>
                      <m:e>
                        <m:r>
                          <a:rPr lang="es-MX" sz="1900" b="1" i="1" smtClean="0">
                            <a:effectLst/>
                            <a:latin typeface="Cambria Math" panose="02040503050406030204" pitchFamily="18" charset="0"/>
                          </a:rPr>
                          <m:t>𝑨</m:t>
                        </m:r>
                      </m:e>
                      <m:sub>
                        <m:r>
                          <a:rPr lang="es-MX" sz="1900" b="1" i="1" smtClean="0">
                            <a:effectLst/>
                            <a:latin typeface="Cambria Math" panose="02040503050406030204" pitchFamily="18" charset="0"/>
                          </a:rPr>
                          <m:t>𝒕</m:t>
                        </m:r>
                      </m:sub>
                    </m:sSub>
                  </m:oMath>
                </a14:m>
                <a:r>
                  <a:rPr lang="es-MX" sz="1900" b="1" dirty="0">
                    <a:effectLst/>
                    <a:latin typeface="+mn-lt"/>
                  </a:rPr>
                  <a:t> &lt; 1.2(</a:t>
                </a:r>
                <a14:m>
                  <m:oMath xmlns:m="http://schemas.openxmlformats.org/officeDocument/2006/math">
                    <m:sSub>
                      <m:sSubPr>
                        <m:ctrlPr>
                          <a:rPr lang="es-MX" sz="1900" b="1" i="1" smtClean="0">
                            <a:effectLst/>
                            <a:latin typeface="Cambria Math" panose="02040503050406030204" pitchFamily="18" charset="0"/>
                          </a:rPr>
                        </m:ctrlPr>
                      </m:sSubPr>
                      <m:e>
                        <m:r>
                          <a:rPr lang="es-MX" sz="1900" b="1" i="1" smtClean="0">
                            <a:effectLst/>
                            <a:latin typeface="Cambria Math" panose="02040503050406030204" pitchFamily="18" charset="0"/>
                          </a:rPr>
                          <m:t>𝑭</m:t>
                        </m:r>
                      </m:e>
                      <m:sub>
                        <m:r>
                          <a:rPr lang="es-MX" sz="1900" b="1" i="1" smtClean="0">
                            <a:effectLst/>
                            <a:latin typeface="Cambria Math" panose="02040503050406030204" pitchFamily="18" charset="0"/>
                          </a:rPr>
                          <m:t>𝒚</m:t>
                        </m:r>
                      </m:sub>
                    </m:sSub>
                  </m:oMath>
                </a14:m>
                <a:r>
                  <a:rPr lang="es-MX" sz="1900" b="1" dirty="0">
                    <a:effectLst/>
                    <a:latin typeface="+mn-lt"/>
                  </a:rPr>
                  <a:t> /</a:t>
                </a:r>
                <a14:m>
                  <m:oMath xmlns:m="http://schemas.openxmlformats.org/officeDocument/2006/math">
                    <m:sSub>
                      <m:sSubPr>
                        <m:ctrlPr>
                          <a:rPr lang="es-MX" sz="1900" b="1" i="1">
                            <a:effectLst/>
                            <a:latin typeface="Cambria Math" panose="02040503050406030204" pitchFamily="18" charset="0"/>
                          </a:rPr>
                        </m:ctrlPr>
                      </m:sSubPr>
                      <m:e>
                        <m:r>
                          <a:rPr lang="es-MX" sz="1900" b="1" i="1">
                            <a:effectLst/>
                            <a:latin typeface="Cambria Math" panose="02040503050406030204" pitchFamily="18" charset="0"/>
                          </a:rPr>
                          <m:t>𝑭</m:t>
                        </m:r>
                      </m:e>
                      <m:sub>
                        <m:r>
                          <a:rPr lang="es-MX" sz="1900" b="1" i="1" smtClean="0">
                            <a:effectLst/>
                            <a:latin typeface="Cambria Math" panose="02040503050406030204" pitchFamily="18" charset="0"/>
                          </a:rPr>
                          <m:t>𝒖</m:t>
                        </m:r>
                      </m:sub>
                    </m:sSub>
                  </m:oMath>
                </a14:m>
                <a:r>
                  <a:rPr lang="es-MX" sz="1900" b="1" dirty="0">
                    <a:effectLst/>
                    <a:latin typeface="+mn-lt"/>
                  </a:rPr>
                  <a:t>)</a:t>
                </a:r>
              </a:p>
            </p:txBody>
          </p:sp>
        </mc:Choice>
        <mc:Fallback xmlns="">
          <p:sp>
            <p:nvSpPr>
              <p:cNvPr id="15" name="22 CuadroTexto"/>
              <p:cNvSpPr txBox="1">
                <a:spLocks noRot="1" noChangeAspect="1" noMove="1" noResize="1" noEditPoints="1" noAdjustHandles="1" noChangeArrowheads="1" noChangeShapeType="1" noTextEdit="1"/>
              </p:cNvSpPr>
              <p:nvPr/>
            </p:nvSpPr>
            <p:spPr>
              <a:xfrm>
                <a:off x="3489126" y="4618388"/>
                <a:ext cx="2320315" cy="411588"/>
              </a:xfrm>
              <a:prstGeom prst="rect">
                <a:avLst/>
              </a:prstGeom>
              <a:blipFill>
                <a:blip r:embed="rId3"/>
                <a:stretch>
                  <a:fillRect t="-5970" r="-1575" b="-20896"/>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4" name="CuadroTexto 13"/>
              <p:cNvSpPr txBox="1"/>
              <p:nvPr/>
            </p:nvSpPr>
            <p:spPr>
              <a:xfrm>
                <a:off x="6968517" y="2839909"/>
                <a:ext cx="2857479" cy="2165914"/>
              </a:xfrm>
              <a:prstGeom prst="rect">
                <a:avLst/>
              </a:prstGeom>
              <a:noFill/>
              <a:ln>
                <a:solidFill>
                  <a:schemeClr val="tx1"/>
                </a:solidFill>
              </a:ln>
            </p:spPr>
            <p:txBody>
              <a:bodyPr wrap="square" rtlCol="0">
                <a:spAutoFit/>
              </a:bodyPr>
              <a:lstStyle/>
              <a:p>
                <a:pPr lvl="0" eaLnBrk="0" hangingPunct="0"/>
                <a14:m>
                  <m:oMath xmlns:m="http://schemas.openxmlformats.org/officeDocument/2006/math">
                    <m:sSub>
                      <m:sSubPr>
                        <m:ctrlPr>
                          <a:rPr lang="es-MX" sz="1900" b="1" i="1" smtClean="0">
                            <a:solidFill>
                              <a:srgbClr val="FF0000"/>
                            </a:solidFill>
                            <a:latin typeface="Cambria Math" panose="02040503050406030204" pitchFamily="18" charset="0"/>
                            <a:cs typeface="Arial" pitchFamily="34" charset="0"/>
                          </a:rPr>
                        </m:ctrlPr>
                      </m:sSubPr>
                      <m:e>
                        <m:r>
                          <a:rPr lang="es-MX" sz="1900" b="1" i="1" smtClean="0">
                            <a:solidFill>
                              <a:srgbClr val="FF0000"/>
                            </a:solidFill>
                            <a:latin typeface="Cambria Math" panose="02040503050406030204" pitchFamily="18" charset="0"/>
                            <a:cs typeface="Arial" pitchFamily="34" charset="0"/>
                          </a:rPr>
                          <m:t>𝑨</m:t>
                        </m:r>
                      </m:e>
                      <m:sub>
                        <m:r>
                          <a:rPr lang="es-MX" sz="1900" b="1" i="1" smtClean="0">
                            <a:solidFill>
                              <a:srgbClr val="FF0000"/>
                            </a:solidFill>
                            <a:latin typeface="Cambria Math" panose="02040503050406030204" pitchFamily="18" charset="0"/>
                            <a:cs typeface="Arial" pitchFamily="34" charset="0"/>
                          </a:rPr>
                          <m:t>𝒕</m:t>
                        </m:r>
                      </m:sub>
                    </m:sSub>
                    <m:r>
                      <a:rPr lang="es-MX" sz="1900" b="1" i="1" smtClean="0">
                        <a:solidFill>
                          <a:srgbClr val="FF0000"/>
                        </a:solidFill>
                        <a:latin typeface="Cambria Math" panose="02040503050406030204" pitchFamily="18" charset="0"/>
                        <a:cs typeface="Arial" pitchFamily="34" charset="0"/>
                      </a:rPr>
                      <m:t>=</m:t>
                    </m:r>
                  </m:oMath>
                </a14:m>
                <a:r>
                  <a:rPr lang="es-MX" sz="1900" b="1" dirty="0">
                    <a:latin typeface="+mn-lt"/>
                    <a:cs typeface="Arial" pitchFamily="34" charset="0"/>
                  </a:rPr>
                  <a:t>Área gruesa</a:t>
                </a:r>
              </a:p>
              <a:p>
                <a:pPr lvl="0" eaLnBrk="0" hangingPunct="0"/>
                <a14:m>
                  <m:oMath xmlns:m="http://schemas.openxmlformats.org/officeDocument/2006/math">
                    <m:sSub>
                      <m:sSubPr>
                        <m:ctrlPr>
                          <a:rPr lang="es-MX" sz="1900" b="1" i="1">
                            <a:solidFill>
                              <a:srgbClr val="FF0000"/>
                            </a:solidFill>
                            <a:latin typeface="Cambria Math" panose="02040503050406030204" pitchFamily="18" charset="0"/>
                            <a:cs typeface="Arial" pitchFamily="34" charset="0"/>
                          </a:rPr>
                        </m:ctrlPr>
                      </m:sSubPr>
                      <m:e>
                        <m:r>
                          <a:rPr lang="es-MX" sz="1900" b="1" i="1">
                            <a:solidFill>
                              <a:srgbClr val="FF0000"/>
                            </a:solidFill>
                            <a:latin typeface="Cambria Math" panose="02040503050406030204" pitchFamily="18" charset="0"/>
                            <a:cs typeface="Arial" pitchFamily="34" charset="0"/>
                          </a:rPr>
                          <m:t>𝑨</m:t>
                        </m:r>
                      </m:e>
                      <m:sub>
                        <m:r>
                          <a:rPr lang="es-MX" sz="1900" b="1" i="1" smtClean="0">
                            <a:solidFill>
                              <a:srgbClr val="FF0000"/>
                            </a:solidFill>
                            <a:latin typeface="Cambria Math" panose="02040503050406030204" pitchFamily="18" charset="0"/>
                            <a:cs typeface="Arial" pitchFamily="34" charset="0"/>
                          </a:rPr>
                          <m:t>𝒆</m:t>
                        </m:r>
                      </m:sub>
                    </m:sSub>
                    <m:r>
                      <a:rPr lang="es-MX" sz="1900" b="1" i="1">
                        <a:solidFill>
                          <a:srgbClr val="FF0000"/>
                        </a:solidFill>
                        <a:latin typeface="Cambria Math" panose="02040503050406030204" pitchFamily="18" charset="0"/>
                        <a:cs typeface="Arial" pitchFamily="34" charset="0"/>
                      </a:rPr>
                      <m:t>=</m:t>
                    </m:r>
                  </m:oMath>
                </a14:m>
                <a:r>
                  <a:rPr lang="es-MX" sz="1900" b="1" dirty="0">
                    <a:latin typeface="+mn-lt"/>
                    <a:cs typeface="Arial" pitchFamily="34" charset="0"/>
                  </a:rPr>
                  <a:t>Área neta efectiva</a:t>
                </a:r>
              </a:p>
              <a:p>
                <a:pPr lvl="0" eaLnBrk="0" hangingPunct="0"/>
                <a14:m>
                  <m:oMath xmlns:m="http://schemas.openxmlformats.org/officeDocument/2006/math">
                    <m:sSub>
                      <m:sSubPr>
                        <m:ctrlPr>
                          <a:rPr lang="es-MX" sz="1900" b="1" i="1">
                            <a:solidFill>
                              <a:srgbClr val="FF0000"/>
                            </a:solidFill>
                            <a:latin typeface="Cambria Math" panose="02040503050406030204" pitchFamily="18" charset="0"/>
                            <a:cs typeface="Arial" pitchFamily="34" charset="0"/>
                          </a:rPr>
                        </m:ctrlPr>
                      </m:sSubPr>
                      <m:e>
                        <m:r>
                          <a:rPr lang="es-MX" sz="1900" b="1" i="1" smtClean="0">
                            <a:solidFill>
                              <a:srgbClr val="FF0000"/>
                            </a:solidFill>
                            <a:latin typeface="Cambria Math" panose="02040503050406030204" pitchFamily="18" charset="0"/>
                            <a:cs typeface="Arial" pitchFamily="34" charset="0"/>
                          </a:rPr>
                          <m:t>𝑭</m:t>
                        </m:r>
                      </m:e>
                      <m:sub>
                        <m:r>
                          <a:rPr lang="es-MX" sz="1900" b="1" i="1" smtClean="0">
                            <a:solidFill>
                              <a:srgbClr val="FF0000"/>
                            </a:solidFill>
                            <a:latin typeface="Cambria Math" panose="02040503050406030204" pitchFamily="18" charset="0"/>
                            <a:cs typeface="Arial" pitchFamily="34" charset="0"/>
                          </a:rPr>
                          <m:t>𝒚</m:t>
                        </m:r>
                      </m:sub>
                    </m:sSub>
                    <m:r>
                      <a:rPr lang="es-MX" sz="1900" b="1" i="1">
                        <a:solidFill>
                          <a:srgbClr val="FF0000"/>
                        </a:solidFill>
                        <a:latin typeface="Cambria Math" panose="02040503050406030204" pitchFamily="18" charset="0"/>
                        <a:cs typeface="Arial" pitchFamily="34" charset="0"/>
                      </a:rPr>
                      <m:t>=</m:t>
                    </m:r>
                  </m:oMath>
                </a14:m>
                <a:r>
                  <a:rPr lang="es-MX" sz="1900" b="1" dirty="0">
                    <a:latin typeface="+mn-lt"/>
                    <a:cs typeface="Arial" pitchFamily="34" charset="0"/>
                  </a:rPr>
                  <a:t>Esfuerzo de fluencia</a:t>
                </a:r>
              </a:p>
              <a:p>
                <a:pPr lvl="0" eaLnBrk="0" hangingPunct="0"/>
                <a14:m>
                  <m:oMath xmlns:m="http://schemas.openxmlformats.org/officeDocument/2006/math">
                    <m:sSub>
                      <m:sSubPr>
                        <m:ctrlPr>
                          <a:rPr lang="es-MX" sz="1900" b="1" i="1">
                            <a:solidFill>
                              <a:srgbClr val="FF0000"/>
                            </a:solidFill>
                            <a:latin typeface="Cambria Math" panose="02040503050406030204" pitchFamily="18" charset="0"/>
                            <a:cs typeface="Arial" pitchFamily="34" charset="0"/>
                          </a:rPr>
                        </m:ctrlPr>
                      </m:sSubPr>
                      <m:e>
                        <m:r>
                          <a:rPr lang="es-MX" sz="1900" b="1" i="1">
                            <a:solidFill>
                              <a:srgbClr val="FF0000"/>
                            </a:solidFill>
                            <a:latin typeface="Cambria Math" panose="02040503050406030204" pitchFamily="18" charset="0"/>
                            <a:cs typeface="Arial" pitchFamily="34" charset="0"/>
                          </a:rPr>
                          <m:t>𝑭</m:t>
                        </m:r>
                      </m:e>
                      <m:sub>
                        <m:r>
                          <a:rPr lang="es-MX" sz="1900" b="1" i="1" smtClean="0">
                            <a:solidFill>
                              <a:srgbClr val="FF0000"/>
                            </a:solidFill>
                            <a:latin typeface="Cambria Math" panose="02040503050406030204" pitchFamily="18" charset="0"/>
                            <a:cs typeface="Arial" pitchFamily="34" charset="0"/>
                          </a:rPr>
                          <m:t>𝒖</m:t>
                        </m:r>
                      </m:sub>
                    </m:sSub>
                    <m:r>
                      <a:rPr lang="es-MX" sz="1900" b="1" i="1">
                        <a:solidFill>
                          <a:srgbClr val="FF0000"/>
                        </a:solidFill>
                        <a:latin typeface="Cambria Math" panose="02040503050406030204" pitchFamily="18" charset="0"/>
                        <a:cs typeface="Arial" pitchFamily="34" charset="0"/>
                      </a:rPr>
                      <m:t>=</m:t>
                    </m:r>
                  </m:oMath>
                </a14:m>
                <a:r>
                  <a:rPr lang="es-MX" sz="1900" b="1" dirty="0">
                    <a:latin typeface="+mn-lt"/>
                    <a:cs typeface="Arial" pitchFamily="34" charset="0"/>
                  </a:rPr>
                  <a:t>Esfuerzo mínimo a tensión </a:t>
                </a:r>
              </a:p>
              <a:p>
                <a:pPr lvl="0" eaLnBrk="0" hangingPunct="0"/>
                <a14:m>
                  <m:oMath xmlns:m="http://schemas.openxmlformats.org/officeDocument/2006/math">
                    <m:sSub>
                      <m:sSubPr>
                        <m:ctrlPr>
                          <a:rPr lang="es-MX" sz="1900" b="1" i="1">
                            <a:solidFill>
                              <a:srgbClr val="FF0000"/>
                            </a:solidFill>
                            <a:latin typeface="Cambria Math" panose="02040503050406030204" pitchFamily="18" charset="0"/>
                            <a:cs typeface="Arial" pitchFamily="34" charset="0"/>
                          </a:rPr>
                        </m:ctrlPr>
                      </m:sSubPr>
                      <m:e>
                        <m:r>
                          <a:rPr lang="es-MX" sz="1900" b="1" i="1" smtClean="0">
                            <a:solidFill>
                              <a:srgbClr val="FF0000"/>
                            </a:solidFill>
                            <a:latin typeface="Cambria Math" panose="02040503050406030204" pitchFamily="18" charset="0"/>
                            <a:cs typeface="Arial" pitchFamily="34" charset="0"/>
                          </a:rPr>
                          <m:t>𝑷</m:t>
                        </m:r>
                      </m:e>
                      <m:sub>
                        <m:r>
                          <a:rPr lang="es-MX" sz="1900" b="1" i="1" smtClean="0">
                            <a:solidFill>
                              <a:srgbClr val="FF0000"/>
                            </a:solidFill>
                            <a:latin typeface="Cambria Math" panose="02040503050406030204" pitchFamily="18" charset="0"/>
                            <a:cs typeface="Arial" pitchFamily="34" charset="0"/>
                          </a:rPr>
                          <m:t>𝒖</m:t>
                        </m:r>
                      </m:sub>
                    </m:sSub>
                    <m:r>
                      <a:rPr lang="es-MX" sz="1900" b="1" i="1">
                        <a:solidFill>
                          <a:srgbClr val="FF0000"/>
                        </a:solidFill>
                        <a:latin typeface="Cambria Math" panose="02040503050406030204" pitchFamily="18" charset="0"/>
                        <a:cs typeface="Arial" pitchFamily="34" charset="0"/>
                      </a:rPr>
                      <m:t>=</m:t>
                    </m:r>
                  </m:oMath>
                </a14:m>
                <a:r>
                  <a:rPr lang="es-MX" sz="1900" b="1" dirty="0">
                    <a:latin typeface="+mn-lt"/>
                    <a:cs typeface="Arial" pitchFamily="34" charset="0"/>
                  </a:rPr>
                  <a:t>Resistencia ultima a tensión</a:t>
                </a:r>
              </a:p>
            </p:txBody>
          </p:sp>
        </mc:Choice>
        <mc:Fallback xmlns="">
          <p:sp>
            <p:nvSpPr>
              <p:cNvPr id="14" name="CuadroTexto 13"/>
              <p:cNvSpPr txBox="1">
                <a:spLocks noRot="1" noChangeAspect="1" noMove="1" noResize="1" noEditPoints="1" noAdjustHandles="1" noChangeArrowheads="1" noChangeShapeType="1" noTextEdit="1"/>
              </p:cNvSpPr>
              <p:nvPr/>
            </p:nvSpPr>
            <p:spPr>
              <a:xfrm>
                <a:off x="6968517" y="2839909"/>
                <a:ext cx="2857479" cy="2165914"/>
              </a:xfrm>
              <a:prstGeom prst="rect">
                <a:avLst/>
              </a:prstGeom>
              <a:blipFill>
                <a:blip r:embed="rId4"/>
                <a:stretch>
                  <a:fillRect l="-1699" t="-1120" b="-3641"/>
                </a:stretch>
              </a:blipFill>
              <a:ln>
                <a:solidFill>
                  <a:schemeClr val="tx1"/>
                </a:solidFill>
              </a:ln>
            </p:spPr>
            <p:txBody>
              <a:bodyPr/>
              <a:lstStyle/>
              <a:p>
                <a:r>
                  <a:rPr lang="es-MX">
                    <a:noFill/>
                  </a:rPr>
                  <a:t> </a:t>
                </a:r>
              </a:p>
            </p:txBody>
          </p:sp>
        </mc:Fallback>
      </mc:AlternateContent>
      <p:sp>
        <p:nvSpPr>
          <p:cNvPr id="2" name="Marcador de pie de página 1">
            <a:extLst>
              <a:ext uri="{FF2B5EF4-FFF2-40B4-BE49-F238E27FC236}">
                <a16:creationId xmlns:a16="http://schemas.microsoft.com/office/drawing/2014/main" id="{01BF7C15-F13B-4E17-891F-602A4B90D8AA}"/>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1F8D578E-268A-4BDB-82BA-7BA73D1BA852}"/>
              </a:ext>
            </a:extLst>
          </p:cNvPr>
          <p:cNvSpPr>
            <a:spLocks noGrp="1"/>
          </p:cNvSpPr>
          <p:nvPr>
            <p:ph type="sldNum" sz="quarter" idx="12"/>
          </p:nvPr>
        </p:nvSpPr>
        <p:spPr/>
        <p:txBody>
          <a:bodyPr/>
          <a:lstStyle/>
          <a:p>
            <a:fld id="{A20D5B2E-A39C-4A67-9A03-2664C49F1C64}" type="slidenum">
              <a:rPr lang="es-MX" smtClean="0"/>
              <a:pPr/>
              <a:t>25</a:t>
            </a:fld>
            <a:r>
              <a:rPr lang="es-MX"/>
              <a:t>/150</a:t>
            </a:r>
            <a:endParaRPr lang="es-MX" dirty="0"/>
          </a:p>
        </p:txBody>
      </p:sp>
    </p:spTree>
    <p:extLst>
      <p:ext uri="{BB962C8B-B14F-4D97-AF65-F5344CB8AC3E}">
        <p14:creationId xmlns:p14="http://schemas.microsoft.com/office/powerpoint/2010/main" val="6985116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RELACIÓN DE ESBELTEZ</a:t>
            </a:r>
          </a:p>
        </p:txBody>
      </p:sp>
      <p:sp>
        <p:nvSpPr>
          <p:cNvPr id="12"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2.1 ÁREA NETA EFECTIVA</a:t>
            </a:r>
          </a:p>
        </p:txBody>
      </p:sp>
      <p:sp>
        <p:nvSpPr>
          <p:cNvPr id="9" name="Text Box 5"/>
          <p:cNvSpPr txBox="1">
            <a:spLocks noChangeArrowheads="1"/>
          </p:cNvSpPr>
          <p:nvPr/>
        </p:nvSpPr>
        <p:spPr bwMode="auto">
          <a:xfrm>
            <a:off x="483659" y="2057425"/>
            <a:ext cx="9345350" cy="384721"/>
          </a:xfrm>
          <a:prstGeom prst="rect">
            <a:avLst/>
          </a:prstGeom>
          <a:noFill/>
          <a:ln w="9525">
            <a:noFill/>
            <a:miter lim="800000"/>
            <a:headEnd/>
            <a:tailEnd/>
          </a:ln>
          <a:effectLst/>
        </p:spPr>
        <p:txBody>
          <a:bodyPr wrap="square">
            <a:spAutoFit/>
          </a:bodyPr>
          <a:lstStyle/>
          <a:p>
            <a:pPr algn="just">
              <a:defRPr/>
            </a:pPr>
            <a:r>
              <a:rPr lang="es-ES_tradnl" sz="1900" b="1" dirty="0">
                <a:solidFill>
                  <a:schemeClr val="tx2">
                    <a:lumMod val="75000"/>
                  </a:schemeClr>
                </a:solidFill>
                <a:latin typeface="+mn-lt"/>
              </a:rPr>
              <a:t>¿Qué es?</a:t>
            </a:r>
            <a:endParaRPr lang="es-ES" sz="1900" b="1" dirty="0">
              <a:solidFill>
                <a:schemeClr val="tx2">
                  <a:lumMod val="75000"/>
                </a:schemeClr>
              </a:solidFill>
              <a:latin typeface="+mn-lt"/>
            </a:endParaRPr>
          </a:p>
        </p:txBody>
      </p:sp>
      <p:sp>
        <p:nvSpPr>
          <p:cNvPr id="11" name="11 Rectángulo"/>
          <p:cNvSpPr/>
          <p:nvPr/>
        </p:nvSpPr>
        <p:spPr>
          <a:xfrm>
            <a:off x="483659" y="2536175"/>
            <a:ext cx="9345350" cy="384721"/>
          </a:xfrm>
          <a:prstGeom prst="rect">
            <a:avLst/>
          </a:prstGeom>
        </p:spPr>
        <p:txBody>
          <a:bodyPr wrap="square">
            <a:spAutoFit/>
          </a:bodyPr>
          <a:lstStyle/>
          <a:p>
            <a:pPr algn="just"/>
            <a:r>
              <a:rPr lang="es-MX" sz="1900" b="1" dirty="0">
                <a:latin typeface="+mn-lt"/>
              </a:rPr>
              <a:t>“Es la proporción adecuada entre la altura y la anchura de un elemento”</a:t>
            </a:r>
            <a:endParaRPr lang="es-ES" sz="1900" b="1" dirty="0">
              <a:latin typeface="+mn-lt"/>
              <a:cs typeface="Arial" pitchFamily="34" charset="0"/>
            </a:endParaRPr>
          </a:p>
        </p:txBody>
      </p:sp>
      <p:sp>
        <p:nvSpPr>
          <p:cNvPr id="13" name="Rectangle 1"/>
          <p:cNvSpPr>
            <a:spLocks noChangeArrowheads="1"/>
          </p:cNvSpPr>
          <p:nvPr/>
        </p:nvSpPr>
        <p:spPr bwMode="auto">
          <a:xfrm>
            <a:off x="483659" y="3058651"/>
            <a:ext cx="9345350" cy="9694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MX" sz="1900" b="1" dirty="0">
                <a:latin typeface="+mn-lt"/>
                <a:ea typeface="Times New Roman" pitchFamily="18" charset="0"/>
                <a:cs typeface="Calibri" pitchFamily="34" charset="0"/>
              </a:rPr>
              <a:t>A</a:t>
            </a:r>
            <a:r>
              <a:rPr kumimoji="0" lang="es-MX" sz="1900" b="1" i="0" u="none" strike="noStrike" cap="none" normalizeH="0" baseline="0" dirty="0">
                <a:ln>
                  <a:noFill/>
                </a:ln>
                <a:solidFill>
                  <a:schemeClr val="tx1"/>
                </a:solidFill>
                <a:latin typeface="+mn-lt"/>
                <a:ea typeface="Times New Roman" pitchFamily="18" charset="0"/>
                <a:cs typeface="Calibri" pitchFamily="34" charset="0"/>
              </a:rPr>
              <a:t>ctualmente existen edificios de gran altura en donde las columnas de los primeros pisos poseen mayor longitud para contar con más altura en los locales, lo cual propicia un mayor riesgo a pandeo por su esbeltez.</a:t>
            </a:r>
            <a:endParaRPr kumimoji="0" lang="es-MX" sz="1900" b="1" i="0" u="none" strike="noStrike" cap="none" normalizeH="0" baseline="0" dirty="0">
              <a:ln>
                <a:noFill/>
              </a:ln>
              <a:solidFill>
                <a:schemeClr val="tx1"/>
              </a:solidFill>
              <a:latin typeface="+mn-lt"/>
            </a:endParaRPr>
          </a:p>
        </p:txBody>
      </p:sp>
      <p:sp>
        <p:nvSpPr>
          <p:cNvPr id="2" name="Marcador de pie de página 1">
            <a:extLst>
              <a:ext uri="{FF2B5EF4-FFF2-40B4-BE49-F238E27FC236}">
                <a16:creationId xmlns:a16="http://schemas.microsoft.com/office/drawing/2014/main" id="{78AE995F-CA5A-4BB9-87F8-10D20617E83E}"/>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51EEF22E-AA6E-4AEA-8F47-3DA8195A532E}"/>
              </a:ext>
            </a:extLst>
          </p:cNvPr>
          <p:cNvSpPr>
            <a:spLocks noGrp="1"/>
          </p:cNvSpPr>
          <p:nvPr>
            <p:ph type="sldNum" sz="quarter" idx="12"/>
          </p:nvPr>
        </p:nvSpPr>
        <p:spPr/>
        <p:txBody>
          <a:bodyPr/>
          <a:lstStyle/>
          <a:p>
            <a:fld id="{A20D5B2E-A39C-4A67-9A03-2664C49F1C64}" type="slidenum">
              <a:rPr lang="es-MX" smtClean="0"/>
              <a:pPr/>
              <a:t>26</a:t>
            </a:fld>
            <a:r>
              <a:rPr lang="es-MX"/>
              <a:t>/150</a:t>
            </a:r>
            <a:endParaRPr lang="es-MX" dirty="0"/>
          </a:p>
        </p:txBody>
      </p:sp>
    </p:spTree>
    <p:extLst>
      <p:ext uri="{BB962C8B-B14F-4D97-AF65-F5344CB8AC3E}">
        <p14:creationId xmlns:p14="http://schemas.microsoft.com/office/powerpoint/2010/main" val="37050018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RELACIÓN DE ESBELTEZ</a:t>
            </a:r>
          </a:p>
        </p:txBody>
      </p:sp>
      <p:sp>
        <p:nvSpPr>
          <p:cNvPr id="12"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2.1 ÁREA NETA EFECTIVA</a:t>
            </a:r>
          </a:p>
        </p:txBody>
      </p:sp>
      <p:sp>
        <p:nvSpPr>
          <p:cNvPr id="9" name="8 Rectángulo"/>
          <p:cNvSpPr/>
          <p:nvPr/>
        </p:nvSpPr>
        <p:spPr>
          <a:xfrm>
            <a:off x="474561" y="2060848"/>
            <a:ext cx="9354448" cy="384721"/>
          </a:xfrm>
          <a:prstGeom prst="rect">
            <a:avLst/>
          </a:prstGeom>
        </p:spPr>
        <p:txBody>
          <a:bodyPr wrap="square">
            <a:spAutoFit/>
          </a:bodyPr>
          <a:lstStyle/>
          <a:p>
            <a:pPr algn="just"/>
            <a:r>
              <a:rPr lang="es-ES" sz="1900" b="1" dirty="0">
                <a:latin typeface="+mn-lt"/>
                <a:cs typeface="Arial" pitchFamily="34" charset="0"/>
              </a:rPr>
              <a:t>La esbeltez máxima de miembros en tracción que no sean barras, es </a:t>
            </a:r>
            <a:r>
              <a:rPr lang="es-ES" sz="1900" b="1" dirty="0">
                <a:solidFill>
                  <a:srgbClr val="FF0000"/>
                </a:solidFill>
                <a:latin typeface="+mn-lt"/>
                <a:cs typeface="Arial" pitchFamily="34" charset="0"/>
              </a:rPr>
              <a:t>L / r = 300</a:t>
            </a:r>
            <a:r>
              <a:rPr lang="es-ES" b="1" dirty="0">
                <a:solidFill>
                  <a:srgbClr val="FF0000"/>
                </a:solidFill>
                <a:latin typeface="+mn-lt"/>
                <a:cs typeface="Arial" pitchFamily="34" charset="0"/>
              </a:rPr>
              <a:t>. </a:t>
            </a:r>
            <a:endParaRPr lang="es-ES_tradnl" b="1" dirty="0">
              <a:solidFill>
                <a:srgbClr val="FF0000"/>
              </a:solidFill>
              <a:latin typeface="+mn-lt"/>
              <a:cs typeface="Arial" pitchFamily="34" charset="0"/>
            </a:endParaRPr>
          </a:p>
        </p:txBody>
      </p:sp>
      <p:sp>
        <p:nvSpPr>
          <p:cNvPr id="11" name="9 Rectángulo"/>
          <p:cNvSpPr/>
          <p:nvPr/>
        </p:nvSpPr>
        <p:spPr>
          <a:xfrm>
            <a:off x="474561" y="2577678"/>
            <a:ext cx="9354448" cy="969496"/>
          </a:xfrm>
          <a:prstGeom prst="rect">
            <a:avLst/>
          </a:prstGeom>
        </p:spPr>
        <p:txBody>
          <a:bodyPr wrap="square">
            <a:spAutoFit/>
          </a:bodyPr>
          <a:lstStyle/>
          <a:p>
            <a:pPr algn="just"/>
            <a:r>
              <a:rPr lang="es-ES" sz="1900" b="1" dirty="0">
                <a:latin typeface="+mn-lt"/>
              </a:rPr>
              <a:t>Esta esbeltez corresponde a consideraciones de evitar excesivas vibraciones o movimientos durante la fabricación, el montaje y el uso de la estructura. No responde a consideraciones de la integridad estructural. </a:t>
            </a:r>
            <a:endParaRPr lang="es-MX" sz="1900" b="1" dirty="0">
              <a:latin typeface="+mn-lt"/>
            </a:endParaRPr>
          </a:p>
        </p:txBody>
      </p:sp>
      <p:sp>
        <p:nvSpPr>
          <p:cNvPr id="13" name="10 Rectángulo"/>
          <p:cNvSpPr/>
          <p:nvPr/>
        </p:nvSpPr>
        <p:spPr>
          <a:xfrm>
            <a:off x="474561" y="3599888"/>
            <a:ext cx="9354448" cy="677108"/>
          </a:xfrm>
          <a:prstGeom prst="rect">
            <a:avLst/>
          </a:prstGeom>
        </p:spPr>
        <p:txBody>
          <a:bodyPr wrap="square">
            <a:spAutoFit/>
          </a:bodyPr>
          <a:lstStyle/>
          <a:p>
            <a:pPr algn="just"/>
            <a:r>
              <a:rPr lang="es-ES" sz="1900" b="1" dirty="0">
                <a:latin typeface="+mn-lt"/>
              </a:rPr>
              <a:t>Los miembros en tracción que trabajen como arriostramientos sísmicos deben satisfacer </a:t>
            </a:r>
            <a:r>
              <a:rPr lang="es-ES" sz="1900" b="1" dirty="0">
                <a:latin typeface="+mn-lt"/>
                <a:cs typeface="Arial" pitchFamily="34" charset="0"/>
              </a:rPr>
              <a:t>requisitos</a:t>
            </a:r>
            <a:r>
              <a:rPr lang="es-ES" sz="1900" b="1" dirty="0">
                <a:latin typeface="+mn-lt"/>
              </a:rPr>
              <a:t> de resistencia a compresión: esbeltez más estricta.</a:t>
            </a:r>
            <a:endParaRPr lang="es-MX" sz="1900" b="1" dirty="0">
              <a:latin typeface="+mn-lt"/>
            </a:endParaRPr>
          </a:p>
        </p:txBody>
      </p:sp>
      <p:sp>
        <p:nvSpPr>
          <p:cNvPr id="14" name="12 Rectángulo"/>
          <p:cNvSpPr/>
          <p:nvPr/>
        </p:nvSpPr>
        <p:spPr>
          <a:xfrm>
            <a:off x="2484191" y="4688839"/>
            <a:ext cx="5472608" cy="969496"/>
          </a:xfrm>
          <a:prstGeom prst="rect">
            <a:avLst/>
          </a:prstGeom>
        </p:spPr>
        <p:txBody>
          <a:bodyPr wrap="square">
            <a:spAutoFit/>
          </a:bodyPr>
          <a:lstStyle/>
          <a:p>
            <a:pPr algn="just"/>
            <a:r>
              <a:rPr lang="es-ES" sz="1900" b="1" u="sng" dirty="0">
                <a:solidFill>
                  <a:srgbClr val="FF0000"/>
                </a:solidFill>
                <a:latin typeface="+mn-lt"/>
              </a:rPr>
              <a:t>La relación de esbeltez máxima “recomendada” de 300 no es aplicable a varillas. El valor máximo de L/r en este caso queda a juicio del proyectista.</a:t>
            </a:r>
            <a:endParaRPr lang="es-ES_tradnl" sz="1900" b="1" u="sng" dirty="0">
              <a:solidFill>
                <a:srgbClr val="FF0000"/>
              </a:solidFill>
              <a:latin typeface="+mn-lt"/>
            </a:endParaRPr>
          </a:p>
        </p:txBody>
      </p:sp>
      <p:sp>
        <p:nvSpPr>
          <p:cNvPr id="15" name="CuadroTexto 14"/>
          <p:cNvSpPr txBox="1"/>
          <p:nvPr/>
        </p:nvSpPr>
        <p:spPr>
          <a:xfrm>
            <a:off x="8537623" y="1931137"/>
            <a:ext cx="1637925" cy="677108"/>
          </a:xfrm>
          <a:prstGeom prst="rect">
            <a:avLst/>
          </a:prstGeom>
          <a:noFill/>
        </p:spPr>
        <p:txBody>
          <a:bodyPr wrap="square" rtlCol="0">
            <a:spAutoFit/>
          </a:bodyPr>
          <a:lstStyle/>
          <a:p>
            <a:r>
              <a:rPr lang="es-MX" sz="1900" b="1" dirty="0">
                <a:solidFill>
                  <a:schemeClr val="accent1">
                    <a:lumMod val="75000"/>
                  </a:schemeClr>
                </a:solidFill>
                <a:latin typeface="+mn-lt"/>
              </a:rPr>
              <a:t>D1 pág.. 91 AISC</a:t>
            </a:r>
          </a:p>
        </p:txBody>
      </p:sp>
      <p:sp>
        <p:nvSpPr>
          <p:cNvPr id="2" name="Marcador de pie de página 1">
            <a:extLst>
              <a:ext uri="{FF2B5EF4-FFF2-40B4-BE49-F238E27FC236}">
                <a16:creationId xmlns:a16="http://schemas.microsoft.com/office/drawing/2014/main" id="{8942F090-DC49-4052-AC0A-72D30C42D4A7}"/>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F5C512B7-FDA5-463F-9472-D51745C44CF2}"/>
              </a:ext>
            </a:extLst>
          </p:cNvPr>
          <p:cNvSpPr>
            <a:spLocks noGrp="1"/>
          </p:cNvSpPr>
          <p:nvPr>
            <p:ph type="sldNum" sz="quarter" idx="12"/>
          </p:nvPr>
        </p:nvSpPr>
        <p:spPr/>
        <p:txBody>
          <a:bodyPr/>
          <a:lstStyle/>
          <a:p>
            <a:fld id="{A20D5B2E-A39C-4A67-9A03-2664C49F1C64}" type="slidenum">
              <a:rPr lang="es-MX" smtClean="0"/>
              <a:pPr/>
              <a:t>27</a:t>
            </a:fld>
            <a:r>
              <a:rPr lang="es-MX"/>
              <a:t>/150</a:t>
            </a:r>
            <a:endParaRPr lang="es-MX" dirty="0"/>
          </a:p>
        </p:txBody>
      </p:sp>
    </p:spTree>
    <p:extLst>
      <p:ext uri="{BB962C8B-B14F-4D97-AF65-F5344CB8AC3E}">
        <p14:creationId xmlns:p14="http://schemas.microsoft.com/office/powerpoint/2010/main" val="32108250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179935" y="2902917"/>
            <a:ext cx="10081120" cy="707886"/>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defPPr>
              <a:defRPr lang="es-MX"/>
            </a:defPPr>
            <a:lvl1pPr algn="ctr">
              <a:defRPr sz="4000" b="1">
                <a:ln w="11430"/>
                <a:solidFill>
                  <a:prstClr val="white"/>
                </a:solidFill>
                <a:effectLst>
                  <a:outerShdw blurRad="80000" dist="40000" dir="5040000" algn="tl">
                    <a:srgbClr val="000000">
                      <a:alpha val="30000"/>
                    </a:srgbClr>
                  </a:outerShdw>
                </a:effectLst>
              </a:defRPr>
            </a:lvl1pPr>
          </a:lstStyle>
          <a:p>
            <a:r>
              <a:rPr lang="es-MX" dirty="0">
                <a:effectLst/>
              </a:rPr>
              <a:t>ÁREA NETA EFECTIVA</a:t>
            </a:r>
          </a:p>
        </p:txBody>
      </p:sp>
      <p:sp>
        <p:nvSpPr>
          <p:cNvPr id="9"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endParaRPr lang="es-MX" sz="1200" b="1" dirty="0">
              <a:solidFill>
                <a:schemeClr val="accent1"/>
              </a:solidFill>
              <a:effectLst>
                <a:outerShdw blurRad="38100" dist="38100" dir="2700000" algn="tl">
                  <a:srgbClr val="000000">
                    <a:alpha val="43137"/>
                  </a:srgbClr>
                </a:outerShdw>
              </a:effectLst>
              <a:latin typeface="Century Gothic" pitchFamily="34" charset="0"/>
            </a:endParaRPr>
          </a:p>
        </p:txBody>
      </p:sp>
      <p:sp>
        <p:nvSpPr>
          <p:cNvPr id="13"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2.1 ÁREA NETA EFECTIVA</a:t>
            </a:r>
          </a:p>
        </p:txBody>
      </p:sp>
      <p:sp>
        <p:nvSpPr>
          <p:cNvPr id="7" name="Rectángulo redondeado 16">
            <a:hlinkClick r:id="rId3" action="ppaction://hlinksldjump"/>
            <a:extLst>
              <a:ext uri="{FF2B5EF4-FFF2-40B4-BE49-F238E27FC236}">
                <a16:creationId xmlns:a16="http://schemas.microsoft.com/office/drawing/2014/main" id="{B93A905B-F00D-4530-B6C9-F90D5E1DCB2C}"/>
              </a:ext>
            </a:extLst>
          </p:cNvPr>
          <p:cNvSpPr/>
          <p:nvPr/>
        </p:nvSpPr>
        <p:spPr>
          <a:xfrm>
            <a:off x="474561" y="6356352"/>
            <a:ext cx="1577552" cy="365125"/>
          </a:xfrm>
          <a:prstGeom prst="roundRect">
            <a:avLst/>
          </a:prstGeom>
          <a:solidFill>
            <a:schemeClr val="accent6">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defPPr>
              <a:defRPr lang="es-MX"/>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MX" b="1" dirty="0">
                <a:solidFill>
                  <a:schemeClr val="tx1"/>
                </a:solidFill>
              </a:rPr>
              <a:t>ÍNDICE</a:t>
            </a:r>
          </a:p>
        </p:txBody>
      </p:sp>
      <p:sp>
        <p:nvSpPr>
          <p:cNvPr id="3" name="Marcador de pie de página 2">
            <a:extLst>
              <a:ext uri="{FF2B5EF4-FFF2-40B4-BE49-F238E27FC236}">
                <a16:creationId xmlns:a16="http://schemas.microsoft.com/office/drawing/2014/main" id="{68FCF735-F2A8-4923-8E7C-F93AF4A329E5}"/>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38FA813A-DF0B-4C3C-8027-461DA20DB455}"/>
              </a:ext>
            </a:extLst>
          </p:cNvPr>
          <p:cNvSpPr>
            <a:spLocks noGrp="1"/>
          </p:cNvSpPr>
          <p:nvPr>
            <p:ph type="sldNum" sz="quarter" idx="12"/>
          </p:nvPr>
        </p:nvSpPr>
        <p:spPr/>
        <p:txBody>
          <a:bodyPr/>
          <a:lstStyle/>
          <a:p>
            <a:fld id="{A20D5B2E-A39C-4A67-9A03-2664C49F1C64}" type="slidenum">
              <a:rPr lang="es-MX" smtClean="0"/>
              <a:pPr/>
              <a:t>28</a:t>
            </a:fld>
            <a:r>
              <a:rPr lang="es-MX"/>
              <a:t>/150</a:t>
            </a:r>
            <a:endParaRPr lang="es-MX" dirty="0"/>
          </a:p>
        </p:txBody>
      </p:sp>
    </p:spTree>
    <p:extLst>
      <p:ext uri="{BB962C8B-B14F-4D97-AF65-F5344CB8AC3E}">
        <p14:creationId xmlns:p14="http://schemas.microsoft.com/office/powerpoint/2010/main" val="11130485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INTRODUCCIÓN </a:t>
            </a:r>
          </a:p>
        </p:txBody>
      </p:sp>
      <mc:AlternateContent xmlns:mc="http://schemas.openxmlformats.org/markup-compatibility/2006" xmlns:a14="http://schemas.microsoft.com/office/drawing/2010/main">
        <mc:Choice Requires="a14">
          <p:sp>
            <p:nvSpPr>
              <p:cNvPr id="15" name="Text Box 18"/>
              <p:cNvSpPr txBox="1">
                <a:spLocks noChangeArrowheads="1"/>
              </p:cNvSpPr>
              <p:nvPr/>
            </p:nvSpPr>
            <p:spPr bwMode="auto">
              <a:xfrm>
                <a:off x="474561" y="2060848"/>
                <a:ext cx="9354448" cy="1246495"/>
              </a:xfrm>
              <a:prstGeom prst="rect">
                <a:avLst/>
              </a:prstGeom>
              <a:noFill/>
              <a:ln w="9525">
                <a:noFill/>
                <a:miter lim="800000"/>
                <a:headEnd/>
                <a:tailEnd/>
              </a:ln>
              <a:effectLst/>
            </p:spPr>
            <p:txBody>
              <a:bodyPr wrap="square">
                <a:spAutoFit/>
              </a:bodyPr>
              <a:lstStyle/>
              <a:p>
                <a:pPr algn="just">
                  <a:defRPr/>
                </a:pPr>
                <a:r>
                  <a:rPr lang="es-ES" sz="1900" b="1" dirty="0">
                    <a:latin typeface="+mn-lt"/>
                  </a:rPr>
                  <a:t>El área total de un miembro, </a:t>
                </a:r>
                <a14:m>
                  <m:oMath xmlns:m="http://schemas.openxmlformats.org/officeDocument/2006/math">
                    <m:sSub>
                      <m:sSubPr>
                        <m:ctrlPr>
                          <a:rPr lang="es-ES" sz="1900" b="1" i="1" smtClean="0">
                            <a:solidFill>
                              <a:srgbClr val="FF0000"/>
                            </a:solidFill>
                            <a:latin typeface="Cambria Math" panose="02040503050406030204" pitchFamily="18" charset="0"/>
                          </a:rPr>
                        </m:ctrlPr>
                      </m:sSubPr>
                      <m:e>
                        <m:r>
                          <a:rPr lang="es-MX" sz="1900" b="1" i="1" smtClean="0">
                            <a:solidFill>
                              <a:srgbClr val="FF0000"/>
                            </a:solidFill>
                            <a:latin typeface="Cambria Math" panose="02040503050406030204" pitchFamily="18" charset="0"/>
                          </a:rPr>
                          <m:t>𝑨</m:t>
                        </m:r>
                      </m:e>
                      <m:sub>
                        <m:r>
                          <a:rPr lang="es-MX" sz="1900" b="1" i="1" smtClean="0">
                            <a:solidFill>
                              <a:srgbClr val="FF0000"/>
                            </a:solidFill>
                            <a:latin typeface="Cambria Math" panose="02040503050406030204" pitchFamily="18" charset="0"/>
                          </a:rPr>
                          <m:t>𝒕</m:t>
                        </m:r>
                      </m:sub>
                    </m:sSub>
                  </m:oMath>
                </a14:m>
                <a:r>
                  <a:rPr lang="es-ES" sz="1900" b="1" i="1" dirty="0">
                    <a:latin typeface="+mn-lt"/>
                  </a:rPr>
                  <a:t> </a:t>
                </a:r>
                <a:r>
                  <a:rPr lang="es-ES" sz="1900" b="1" dirty="0">
                    <a:latin typeface="+mn-lt"/>
                  </a:rPr>
                  <a:t>, es el área completa de su sección transversal, igual a la suma de los productos del grueso por el ancho de todos los elementos que componen la sección, medidos en un plano perpendicular al eje del miembro.</a:t>
                </a:r>
                <a:endParaRPr lang="es-ES" sz="1900" b="1" i="1" dirty="0">
                  <a:latin typeface="+mn-lt"/>
                </a:endParaRPr>
              </a:p>
              <a:p>
                <a:pPr algn="just">
                  <a:defRPr/>
                </a:pPr>
                <a:endParaRPr lang="es-ES" b="1" dirty="0">
                  <a:latin typeface="+mn-lt"/>
                </a:endParaRPr>
              </a:p>
            </p:txBody>
          </p:sp>
        </mc:Choice>
        <mc:Fallback xmlns="">
          <p:sp>
            <p:nvSpPr>
              <p:cNvPr id="15" name="Text Box 18"/>
              <p:cNvSpPr txBox="1">
                <a:spLocks noRot="1" noChangeAspect="1" noMove="1" noResize="1" noEditPoints="1" noAdjustHandles="1" noChangeArrowheads="1" noChangeShapeType="1" noTextEdit="1"/>
              </p:cNvSpPr>
              <p:nvPr/>
            </p:nvSpPr>
            <p:spPr bwMode="auto">
              <a:xfrm>
                <a:off x="474561" y="2060848"/>
                <a:ext cx="9354448" cy="1246495"/>
              </a:xfrm>
              <a:prstGeom prst="rect">
                <a:avLst/>
              </a:prstGeom>
              <a:blipFill>
                <a:blip r:embed="rId2"/>
                <a:stretch>
                  <a:fillRect l="-652" t="-2439" r="-587"/>
                </a:stretch>
              </a:blipFill>
              <a:ln w="9525">
                <a:noFill/>
                <a:miter lim="800000"/>
                <a:headEnd/>
                <a:tailEnd/>
              </a:ln>
              <a:effectLst/>
            </p:spPr>
            <p:txBody>
              <a:bodyPr/>
              <a:lstStyle/>
              <a:p>
                <a:r>
                  <a:rPr lang="es-MX">
                    <a:noFill/>
                  </a:rPr>
                  <a:t> </a:t>
                </a:r>
              </a:p>
            </p:txBody>
          </p:sp>
        </mc:Fallback>
      </mc:AlternateContent>
      <p:pic>
        <p:nvPicPr>
          <p:cNvPr id="16" name="Picture 9"/>
          <p:cNvPicPr>
            <a:picLocks noChangeAspect="1" noChangeArrowheads="1"/>
          </p:cNvPicPr>
          <p:nvPr/>
        </p:nvPicPr>
        <p:blipFill>
          <a:blip r:embed="rId3" cstate="print"/>
          <a:srcRect/>
          <a:stretch>
            <a:fillRect/>
          </a:stretch>
        </p:blipFill>
        <p:spPr>
          <a:xfrm>
            <a:off x="1620095" y="3089451"/>
            <a:ext cx="7200800" cy="2948134"/>
          </a:xfrm>
          <a:prstGeom prst="rect">
            <a:avLst/>
          </a:prstGeom>
        </p:spPr>
      </p:pic>
      <p:sp>
        <p:nvSpPr>
          <p:cNvPr id="12"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2.1 ÁREA NETA EFECTIVA</a:t>
            </a:r>
          </a:p>
        </p:txBody>
      </p:sp>
      <p:sp>
        <p:nvSpPr>
          <p:cNvPr id="2" name="Marcador de pie de página 1">
            <a:extLst>
              <a:ext uri="{FF2B5EF4-FFF2-40B4-BE49-F238E27FC236}">
                <a16:creationId xmlns:a16="http://schemas.microsoft.com/office/drawing/2014/main" id="{A21FEC8F-A44A-480D-94B0-9FB18BDA9573}"/>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5104744F-B5D1-4065-B602-1712174AE3D4}"/>
              </a:ext>
            </a:extLst>
          </p:cNvPr>
          <p:cNvSpPr>
            <a:spLocks noGrp="1"/>
          </p:cNvSpPr>
          <p:nvPr>
            <p:ph type="sldNum" sz="quarter" idx="12"/>
          </p:nvPr>
        </p:nvSpPr>
        <p:spPr/>
        <p:txBody>
          <a:bodyPr/>
          <a:lstStyle/>
          <a:p>
            <a:fld id="{A20D5B2E-A39C-4A67-9A03-2664C49F1C64}" type="slidenum">
              <a:rPr lang="es-MX" smtClean="0"/>
              <a:pPr/>
              <a:t>29</a:t>
            </a:fld>
            <a:r>
              <a:rPr lang="es-MX"/>
              <a:t>/150</a:t>
            </a:r>
            <a:endParaRPr lang="es-MX" dirty="0"/>
          </a:p>
        </p:txBody>
      </p:sp>
    </p:spTree>
    <p:extLst>
      <p:ext uri="{BB962C8B-B14F-4D97-AF65-F5344CB8AC3E}">
        <p14:creationId xmlns:p14="http://schemas.microsoft.com/office/powerpoint/2010/main" val="9308344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INTRODUCCIÓN </a:t>
            </a:r>
          </a:p>
        </p:txBody>
      </p:sp>
      <p:sp>
        <p:nvSpPr>
          <p:cNvPr id="12"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mn-lt"/>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mn-lt"/>
              </a:rPr>
              <a:t>2.1 ÁREA NETA EFECTIVA</a:t>
            </a:r>
          </a:p>
        </p:txBody>
      </p:sp>
      <p:sp>
        <p:nvSpPr>
          <p:cNvPr id="13" name="Text Box 6"/>
          <p:cNvSpPr txBox="1">
            <a:spLocks noChangeArrowheads="1"/>
          </p:cNvSpPr>
          <p:nvPr/>
        </p:nvSpPr>
        <p:spPr bwMode="auto">
          <a:xfrm>
            <a:off x="474561" y="4045903"/>
            <a:ext cx="3190875" cy="384721"/>
          </a:xfrm>
          <a:prstGeom prst="rect">
            <a:avLst/>
          </a:prstGeom>
          <a:noFill/>
          <a:ln w="9525">
            <a:noFill/>
            <a:miter lim="800000"/>
            <a:headEnd/>
            <a:tailEnd/>
          </a:ln>
          <a:effectLst/>
        </p:spPr>
        <p:txBody>
          <a:bodyPr>
            <a:spAutoFit/>
          </a:bodyPr>
          <a:lstStyle/>
          <a:p>
            <a:pPr algn="just">
              <a:defRPr/>
            </a:pPr>
            <a:r>
              <a:rPr lang="es-ES_tradnl" sz="1900" b="1" dirty="0">
                <a:solidFill>
                  <a:schemeClr val="accent1">
                    <a:lumMod val="50000"/>
                  </a:schemeClr>
                </a:solidFill>
                <a:latin typeface="+mn-lt"/>
              </a:rPr>
              <a:t>¿Inconvenientes?</a:t>
            </a:r>
            <a:endParaRPr lang="es-ES" sz="1900" b="1" dirty="0">
              <a:solidFill>
                <a:schemeClr val="accent1">
                  <a:lumMod val="50000"/>
                </a:schemeClr>
              </a:solidFill>
              <a:latin typeface="+mn-lt"/>
            </a:endParaRPr>
          </a:p>
        </p:txBody>
      </p:sp>
      <p:sp>
        <p:nvSpPr>
          <p:cNvPr id="14" name="Text Box 18"/>
          <p:cNvSpPr txBox="1">
            <a:spLocks noChangeArrowheads="1"/>
          </p:cNvSpPr>
          <p:nvPr/>
        </p:nvSpPr>
        <p:spPr bwMode="auto">
          <a:xfrm>
            <a:off x="474561" y="2397986"/>
            <a:ext cx="9354449" cy="1554272"/>
          </a:xfrm>
          <a:prstGeom prst="rect">
            <a:avLst/>
          </a:prstGeom>
          <a:noFill/>
          <a:ln w="9525">
            <a:noFill/>
            <a:miter lim="800000"/>
            <a:headEnd/>
            <a:tailEnd/>
          </a:ln>
          <a:effectLst/>
        </p:spPr>
        <p:txBody>
          <a:bodyPr wrap="square">
            <a:spAutoFit/>
          </a:bodyPr>
          <a:lstStyle/>
          <a:p>
            <a:pPr algn="just">
              <a:defRPr/>
            </a:pPr>
            <a:r>
              <a:rPr lang="es-MX" sz="1900" b="1" dirty="0">
                <a:latin typeface="+mn-lt"/>
              </a:rPr>
              <a:t>Los miembros en tensión se definen como elementos estructurales sometidos a fuerzas axiales de tensión. Un miembro dúctil de acero, sin agujeros y sometido a una carga de tensión, puede resistir, sin fracturarse, una carga mayor que la correspondiente al producto del área de su sección transversal y del esfuerzo de fluencia del acero, gracias al endurecimiento por deformación.</a:t>
            </a:r>
            <a:endParaRPr lang="es-ES" sz="1900" b="1" dirty="0">
              <a:latin typeface="+mn-lt"/>
            </a:endParaRPr>
          </a:p>
        </p:txBody>
      </p:sp>
      <p:sp>
        <p:nvSpPr>
          <p:cNvPr id="17" name="23 Rectángulo"/>
          <p:cNvSpPr/>
          <p:nvPr/>
        </p:nvSpPr>
        <p:spPr>
          <a:xfrm>
            <a:off x="527673" y="4523347"/>
            <a:ext cx="9301336" cy="969496"/>
          </a:xfrm>
          <a:prstGeom prst="rect">
            <a:avLst/>
          </a:prstGeom>
        </p:spPr>
        <p:txBody>
          <a:bodyPr wrap="square">
            <a:spAutoFit/>
          </a:bodyPr>
          <a:lstStyle/>
          <a:p>
            <a:pPr algn="just"/>
            <a:r>
              <a:rPr lang="es-MX" sz="1900" b="1" dirty="0">
                <a:latin typeface="+mn-lt"/>
              </a:rPr>
              <a:t>Si tenemos un miembro a tensión con agujeros para tornillos, este puede fallar por fractura de la </a:t>
            </a:r>
            <a:r>
              <a:rPr lang="es-MX" sz="1900" b="1" dirty="0">
                <a:solidFill>
                  <a:srgbClr val="FF0000"/>
                </a:solidFill>
                <a:latin typeface="+mn-lt"/>
              </a:rPr>
              <a:t>sección neta </a:t>
            </a:r>
            <a:r>
              <a:rPr lang="es-MX" sz="1900" b="1" dirty="0">
                <a:latin typeface="+mn-lt"/>
              </a:rPr>
              <a:t>que pasa por los agujeros; esta carga de falla puede ser más pequeña que la carga requerida para plastificar la sección bruta alejada de los agujeros.</a:t>
            </a:r>
          </a:p>
        </p:txBody>
      </p:sp>
      <p:sp>
        <p:nvSpPr>
          <p:cNvPr id="15" name="Text Box 5"/>
          <p:cNvSpPr txBox="1">
            <a:spLocks noChangeArrowheads="1"/>
          </p:cNvSpPr>
          <p:nvPr/>
        </p:nvSpPr>
        <p:spPr bwMode="auto">
          <a:xfrm>
            <a:off x="474561" y="1990800"/>
            <a:ext cx="7482237" cy="661720"/>
          </a:xfrm>
          <a:prstGeom prst="rect">
            <a:avLst/>
          </a:prstGeom>
          <a:noFill/>
          <a:ln w="9525">
            <a:noFill/>
            <a:miter lim="800000"/>
            <a:headEnd/>
            <a:tailEnd/>
          </a:ln>
          <a:effectLst/>
        </p:spPr>
        <p:txBody>
          <a:bodyPr wrap="square">
            <a:spAutoFit/>
          </a:bodyPr>
          <a:lstStyle/>
          <a:p>
            <a:pPr algn="just">
              <a:defRPr/>
            </a:pPr>
            <a:r>
              <a:rPr lang="es-ES_tradnl" sz="1900" b="1" dirty="0">
                <a:solidFill>
                  <a:schemeClr val="accent1">
                    <a:lumMod val="50000"/>
                  </a:schemeClr>
                </a:solidFill>
                <a:latin typeface="+mn-lt"/>
              </a:rPr>
              <a:t>¿Qué es un miembro a tensión?</a:t>
            </a:r>
            <a:endParaRPr lang="es-ES" sz="1900" b="1" dirty="0">
              <a:solidFill>
                <a:schemeClr val="accent1">
                  <a:lumMod val="50000"/>
                </a:schemeClr>
              </a:solidFill>
              <a:latin typeface="+mn-lt"/>
            </a:endParaRPr>
          </a:p>
          <a:p>
            <a:pPr algn="just">
              <a:defRPr/>
            </a:pPr>
            <a:endParaRPr lang="es-ES" b="1" dirty="0">
              <a:latin typeface="+mn-lt"/>
            </a:endParaRPr>
          </a:p>
        </p:txBody>
      </p:sp>
      <p:sp>
        <p:nvSpPr>
          <p:cNvPr id="2" name="Marcador de pie de página 1">
            <a:extLst>
              <a:ext uri="{FF2B5EF4-FFF2-40B4-BE49-F238E27FC236}">
                <a16:creationId xmlns:a16="http://schemas.microsoft.com/office/drawing/2014/main" id="{82877B0D-A422-4769-837D-686EAE83957B}"/>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3E9B8776-176E-4A78-BD95-7DBD7BB7CB61}"/>
              </a:ext>
            </a:extLst>
          </p:cNvPr>
          <p:cNvSpPr>
            <a:spLocks noGrp="1"/>
          </p:cNvSpPr>
          <p:nvPr>
            <p:ph type="sldNum" sz="quarter" idx="12"/>
          </p:nvPr>
        </p:nvSpPr>
        <p:spPr/>
        <p:txBody>
          <a:bodyPr/>
          <a:lstStyle/>
          <a:p>
            <a:fld id="{A20D5B2E-A39C-4A67-9A03-2664C49F1C64}" type="slidenum">
              <a:rPr lang="es-MX" smtClean="0"/>
              <a:pPr/>
              <a:t>3</a:t>
            </a:fld>
            <a:r>
              <a:rPr lang="es-MX"/>
              <a:t>/150</a:t>
            </a:r>
            <a:endParaRPr lang="es-MX" dirty="0"/>
          </a:p>
        </p:txBody>
      </p:sp>
    </p:spTree>
    <p:extLst>
      <p:ext uri="{BB962C8B-B14F-4D97-AF65-F5344CB8AC3E}">
        <p14:creationId xmlns:p14="http://schemas.microsoft.com/office/powerpoint/2010/main" val="14706784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ÁREA NETA </a:t>
            </a:r>
          </a:p>
        </p:txBody>
      </p:sp>
      <p:sp>
        <p:nvSpPr>
          <p:cNvPr id="13" name="Rectangle 8"/>
          <p:cNvSpPr txBox="1">
            <a:spLocks noChangeArrowheads="1"/>
          </p:cNvSpPr>
          <p:nvPr/>
        </p:nvSpPr>
        <p:spPr>
          <a:xfrm>
            <a:off x="474561" y="2060848"/>
            <a:ext cx="9354448" cy="1642864"/>
          </a:xfrm>
          <a:prstGeom prst="rect">
            <a:avLst/>
          </a:prstGeom>
        </p:spPr>
        <p:txBody>
          <a:bodyPr/>
          <a:lstStyle/>
          <a:p>
            <a:pPr marR="0" lvl="0" algn="just" defTabSz="914400" rtl="0" eaLnBrk="0" fontAlgn="base" latinLnBrk="0" hangingPunct="0">
              <a:lnSpc>
                <a:spcPct val="100000"/>
              </a:lnSpc>
              <a:spcBef>
                <a:spcPct val="20000"/>
              </a:spcBef>
              <a:spcAft>
                <a:spcPct val="0"/>
              </a:spcAft>
              <a:buClr>
                <a:schemeClr val="hlink"/>
              </a:buClr>
              <a:buSzPct val="60000"/>
              <a:tabLst/>
              <a:defRPr/>
            </a:pPr>
            <a:r>
              <a:rPr kumimoji="0" lang="es-ES" sz="1900" b="1" i="0" u="none" strike="noStrike" kern="0" cap="none" spc="0" normalizeH="0" baseline="0" noProof="0" dirty="0">
                <a:ln>
                  <a:noFill/>
                </a:ln>
                <a:solidFill>
                  <a:schemeClr val="tx1"/>
                </a:solidFill>
                <a:uLnTx/>
                <a:uFillTx/>
                <a:latin typeface="+mn-lt"/>
                <a:ea typeface="+mn-ea"/>
                <a:cs typeface="+mn-cs"/>
              </a:rPr>
              <a:t>La presencia de un agujero, aunque este ocupado por un remache o tornillo, incrementa los esfuerzos en un elemento a tensión, pues disminuye el área en la que se distribuye la carga, y ocasiona concentraciones de esfuerzos en sus bordes.</a:t>
            </a:r>
          </a:p>
        </p:txBody>
      </p:sp>
      <p:sp>
        <p:nvSpPr>
          <p:cNvPr id="14" name="Rectangle 12"/>
          <p:cNvSpPr txBox="1">
            <a:spLocks noChangeArrowheads="1"/>
          </p:cNvSpPr>
          <p:nvPr/>
        </p:nvSpPr>
        <p:spPr>
          <a:xfrm>
            <a:off x="474561" y="2996952"/>
            <a:ext cx="9354448" cy="1152128"/>
          </a:xfrm>
          <a:prstGeom prst="rect">
            <a:avLst/>
          </a:prstGeom>
        </p:spPr>
        <p:txBody>
          <a:bodyPr/>
          <a:lstStyle/>
          <a:p>
            <a:pPr marL="342900" marR="0" lvl="0" indent="-342900" algn="ctr" defTabSz="914400" rtl="0" eaLnBrk="0" fontAlgn="base" latinLnBrk="0" hangingPunct="0">
              <a:lnSpc>
                <a:spcPct val="100000"/>
              </a:lnSpc>
              <a:spcBef>
                <a:spcPct val="20000"/>
              </a:spcBef>
              <a:spcAft>
                <a:spcPct val="0"/>
              </a:spcAft>
              <a:buClr>
                <a:schemeClr val="hlink"/>
              </a:buClr>
              <a:buSzPct val="60000"/>
              <a:tabLst/>
              <a:defRPr/>
            </a:pPr>
            <a:r>
              <a:rPr kumimoji="0" lang="es-ES" b="1" u="none" strike="noStrike" kern="0" cap="none" spc="0" normalizeH="0" baseline="0" noProof="0" dirty="0">
                <a:ln>
                  <a:noFill/>
                </a:ln>
                <a:solidFill>
                  <a:srgbClr val="FF0000"/>
                </a:solidFill>
                <a:uLnTx/>
                <a:uFillTx/>
                <a:latin typeface="+mn-lt"/>
                <a:ea typeface="+mn-ea"/>
                <a:cs typeface="+mn-cs"/>
              </a:rPr>
              <a:t>*  </a:t>
            </a:r>
            <a:r>
              <a:rPr kumimoji="0" lang="es-ES" sz="1900" b="1" u="none" strike="noStrike" kern="0" cap="none" spc="0" normalizeH="0" baseline="0" noProof="0" dirty="0">
                <a:ln>
                  <a:noFill/>
                </a:ln>
                <a:solidFill>
                  <a:srgbClr val="FF0000"/>
                </a:solidFill>
                <a:uLnTx/>
                <a:uFillTx/>
                <a:latin typeface="+mn-lt"/>
                <a:ea typeface="+mn-ea"/>
                <a:cs typeface="+mn-cs"/>
              </a:rPr>
              <a:t>  Este efecto no se manifiesta en elementos comprimidos, en los que la fuerza se transmite por contacto con los remaches o tornillos</a:t>
            </a:r>
          </a:p>
        </p:txBody>
      </p:sp>
      <p:sp>
        <p:nvSpPr>
          <p:cNvPr id="15" name="13 CuadroTexto"/>
          <p:cNvSpPr txBox="1"/>
          <p:nvPr/>
        </p:nvSpPr>
        <p:spPr>
          <a:xfrm>
            <a:off x="524254" y="3645024"/>
            <a:ext cx="1106393" cy="384721"/>
          </a:xfrm>
          <a:prstGeom prst="rect">
            <a:avLst/>
          </a:prstGeom>
          <a:noFill/>
        </p:spPr>
        <p:txBody>
          <a:bodyPr wrap="none" rtlCol="0">
            <a:spAutoFit/>
          </a:bodyPr>
          <a:lstStyle/>
          <a:p>
            <a:pPr algn="r"/>
            <a:r>
              <a:rPr lang="es-MX" sz="1900" b="1" dirty="0">
                <a:solidFill>
                  <a:schemeClr val="tx2">
                    <a:lumMod val="75000"/>
                  </a:schemeClr>
                </a:solidFill>
                <a:latin typeface="+mn-lt"/>
                <a:cs typeface="Arial" pitchFamily="34" charset="0"/>
              </a:rPr>
              <a:t>¿Qué es?</a:t>
            </a:r>
          </a:p>
        </p:txBody>
      </p:sp>
      <p:sp>
        <p:nvSpPr>
          <p:cNvPr id="16" name="14 Rectángulo"/>
          <p:cNvSpPr/>
          <p:nvPr/>
        </p:nvSpPr>
        <p:spPr>
          <a:xfrm>
            <a:off x="474561" y="4084186"/>
            <a:ext cx="9354448" cy="677108"/>
          </a:xfrm>
          <a:prstGeom prst="rect">
            <a:avLst/>
          </a:prstGeom>
        </p:spPr>
        <p:txBody>
          <a:bodyPr wrap="square">
            <a:spAutoFit/>
          </a:bodyPr>
          <a:lstStyle/>
          <a:p>
            <a:pPr algn="just"/>
            <a:r>
              <a:rPr lang="es-MX" sz="1900" b="1" dirty="0">
                <a:latin typeface="+mn-lt"/>
              </a:rPr>
              <a:t>Se puede definir sencillamente como el </a:t>
            </a:r>
            <a:r>
              <a:rPr lang="es-MX" sz="1900" b="1" i="1" dirty="0">
                <a:latin typeface="+mn-lt"/>
              </a:rPr>
              <a:t>área total de la sección menos el área que se pierde por los agujeros.</a:t>
            </a:r>
            <a:endParaRPr lang="es-MX" sz="1900" b="1" dirty="0">
              <a:latin typeface="+mn-lt"/>
            </a:endParaRPr>
          </a:p>
        </p:txBody>
      </p:sp>
      <p:sp>
        <p:nvSpPr>
          <p:cNvPr id="17"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2.1 ÁREA NETA EFECTIVA</a:t>
            </a:r>
          </a:p>
        </p:txBody>
      </p:sp>
      <p:sp>
        <p:nvSpPr>
          <p:cNvPr id="2" name="Marcador de pie de página 1">
            <a:extLst>
              <a:ext uri="{FF2B5EF4-FFF2-40B4-BE49-F238E27FC236}">
                <a16:creationId xmlns:a16="http://schemas.microsoft.com/office/drawing/2014/main" id="{9C192886-BE65-4ACF-8C0F-3D54824281F9}"/>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36AFC7A4-8889-4271-AEAF-2B98B48D2523}"/>
              </a:ext>
            </a:extLst>
          </p:cNvPr>
          <p:cNvSpPr>
            <a:spLocks noGrp="1"/>
          </p:cNvSpPr>
          <p:nvPr>
            <p:ph type="sldNum" sz="quarter" idx="12"/>
          </p:nvPr>
        </p:nvSpPr>
        <p:spPr/>
        <p:txBody>
          <a:bodyPr/>
          <a:lstStyle/>
          <a:p>
            <a:fld id="{A20D5B2E-A39C-4A67-9A03-2664C49F1C64}" type="slidenum">
              <a:rPr lang="es-MX" smtClean="0"/>
              <a:pPr/>
              <a:t>30</a:t>
            </a:fld>
            <a:r>
              <a:rPr lang="es-MX"/>
              <a:t>/150</a:t>
            </a:r>
            <a:endParaRPr lang="es-MX" dirty="0"/>
          </a:p>
        </p:txBody>
      </p:sp>
    </p:spTree>
    <p:extLst>
      <p:ext uri="{BB962C8B-B14F-4D97-AF65-F5344CB8AC3E}">
        <p14:creationId xmlns:p14="http://schemas.microsoft.com/office/powerpoint/2010/main" val="25641411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ÁREA NETA</a:t>
            </a:r>
          </a:p>
        </p:txBody>
      </p:sp>
      <p:sp>
        <p:nvSpPr>
          <p:cNvPr id="15" name="Text Box 5"/>
          <p:cNvSpPr txBox="1">
            <a:spLocks noChangeArrowheads="1"/>
          </p:cNvSpPr>
          <p:nvPr/>
        </p:nvSpPr>
        <p:spPr bwMode="auto">
          <a:xfrm>
            <a:off x="474561" y="2072725"/>
            <a:ext cx="4536182" cy="661720"/>
          </a:xfrm>
          <a:prstGeom prst="rect">
            <a:avLst/>
          </a:prstGeom>
          <a:noFill/>
          <a:ln w="9525">
            <a:noFill/>
            <a:miter lim="800000"/>
            <a:headEnd/>
            <a:tailEnd/>
          </a:ln>
        </p:spPr>
        <p:txBody>
          <a:bodyPr wrap="square">
            <a:spAutoFit/>
          </a:bodyPr>
          <a:lstStyle/>
          <a:p>
            <a:pPr algn="just">
              <a:defRPr/>
            </a:pPr>
            <a:r>
              <a:rPr lang="es-ES_tradnl" sz="1900" b="1" dirty="0">
                <a:solidFill>
                  <a:schemeClr val="tx2">
                    <a:lumMod val="75000"/>
                  </a:schemeClr>
                </a:solidFill>
                <a:latin typeface="+mn-lt"/>
              </a:rPr>
              <a:t>¿Cómo se determina?</a:t>
            </a:r>
            <a:endParaRPr lang="es-ES" sz="1900" b="1" dirty="0">
              <a:solidFill>
                <a:schemeClr val="tx2">
                  <a:lumMod val="75000"/>
                </a:schemeClr>
              </a:solidFill>
              <a:latin typeface="+mn-lt"/>
            </a:endParaRPr>
          </a:p>
          <a:p>
            <a:pPr algn="just">
              <a:defRPr/>
            </a:pPr>
            <a:endParaRPr lang="es-ES" b="1" dirty="0">
              <a:solidFill>
                <a:schemeClr val="tx2">
                  <a:lumMod val="75000"/>
                </a:schemeClr>
              </a:solidFill>
              <a:latin typeface="+mn-lt"/>
            </a:endParaRPr>
          </a:p>
        </p:txBody>
      </p:sp>
      <p:sp>
        <p:nvSpPr>
          <p:cNvPr id="16" name="16 Rectángulo"/>
          <p:cNvSpPr/>
          <p:nvPr/>
        </p:nvSpPr>
        <p:spPr>
          <a:xfrm>
            <a:off x="474560" y="2414501"/>
            <a:ext cx="9354449" cy="969496"/>
          </a:xfrm>
          <a:prstGeom prst="rect">
            <a:avLst/>
          </a:prstGeom>
        </p:spPr>
        <p:txBody>
          <a:bodyPr wrap="square">
            <a:spAutoFit/>
          </a:bodyPr>
          <a:lstStyle/>
          <a:p>
            <a:pPr algn="just"/>
            <a:r>
              <a:rPr lang="es-ES" sz="1900" b="1" dirty="0">
                <a:latin typeface="+mn-lt"/>
              </a:rPr>
              <a:t>El área neta de la sección transversal de un elemento en tensión, es igual al área total de la sección menos la que se pierde por los agujeros (</a:t>
            </a:r>
            <a:r>
              <a:rPr lang="es-ES" sz="1900" b="1" i="1" u="sng" dirty="0">
                <a:latin typeface="+mn-lt"/>
              </a:rPr>
              <a:t>la cual obtiene sumando los productos del espesor de la sección por el diámetro efectivo del </a:t>
            </a:r>
            <a:r>
              <a:rPr lang="es-ES" sz="1900" b="1" i="1" u="sng" dirty="0" smtClean="0">
                <a:latin typeface="+mn-lt"/>
              </a:rPr>
              <a:t>agujero</a:t>
            </a:r>
            <a:r>
              <a:rPr lang="es-ES" sz="1900" b="1" dirty="0" smtClean="0">
                <a:latin typeface="+mn-lt"/>
              </a:rPr>
              <a:t>).</a:t>
            </a:r>
            <a:endParaRPr lang="es-ES" sz="1900" b="1" dirty="0">
              <a:latin typeface="+mn-lt"/>
            </a:endParaRPr>
          </a:p>
        </p:txBody>
      </p:sp>
      <p:sp>
        <p:nvSpPr>
          <p:cNvPr id="17" name="Text Box 5"/>
          <p:cNvSpPr txBox="1">
            <a:spLocks noChangeArrowheads="1"/>
          </p:cNvSpPr>
          <p:nvPr/>
        </p:nvSpPr>
        <p:spPr bwMode="auto">
          <a:xfrm>
            <a:off x="474559" y="3502749"/>
            <a:ext cx="9354449" cy="661720"/>
          </a:xfrm>
          <a:prstGeom prst="rect">
            <a:avLst/>
          </a:prstGeom>
          <a:noFill/>
          <a:ln w="9525">
            <a:noFill/>
            <a:miter lim="800000"/>
            <a:headEnd/>
            <a:tailEnd/>
          </a:ln>
        </p:spPr>
        <p:txBody>
          <a:bodyPr wrap="square">
            <a:spAutoFit/>
          </a:bodyPr>
          <a:lstStyle/>
          <a:p>
            <a:pPr algn="just">
              <a:defRPr/>
            </a:pPr>
            <a:r>
              <a:rPr lang="es-ES_tradnl" sz="1900" b="1" dirty="0">
                <a:solidFill>
                  <a:srgbClr val="FF0000"/>
                </a:solidFill>
                <a:latin typeface="+mn-lt"/>
              </a:rPr>
              <a:t>Se debe de tener en cuenta ciertas consideraciones como las siguientes:</a:t>
            </a:r>
            <a:endParaRPr lang="es-ES" sz="1900" b="1" dirty="0">
              <a:solidFill>
                <a:srgbClr val="FF0000"/>
              </a:solidFill>
              <a:latin typeface="+mn-lt"/>
            </a:endParaRPr>
          </a:p>
          <a:p>
            <a:pPr algn="just">
              <a:defRPr/>
            </a:pPr>
            <a:endParaRPr lang="es-ES" b="1" dirty="0">
              <a:solidFill>
                <a:srgbClr val="FF0000"/>
              </a:solidFill>
              <a:latin typeface="+mn-lt"/>
            </a:endParaRPr>
          </a:p>
        </p:txBody>
      </p:sp>
      <p:sp>
        <p:nvSpPr>
          <p:cNvPr id="18" name="18 Rectángulo"/>
          <p:cNvSpPr/>
          <p:nvPr/>
        </p:nvSpPr>
        <p:spPr>
          <a:xfrm>
            <a:off x="474558" y="3893358"/>
            <a:ext cx="9354449" cy="2431435"/>
          </a:xfrm>
          <a:prstGeom prst="rect">
            <a:avLst/>
          </a:prstGeom>
        </p:spPr>
        <p:txBody>
          <a:bodyPr wrap="square">
            <a:spAutoFit/>
          </a:bodyPr>
          <a:lstStyle/>
          <a:p>
            <a:pPr marL="533400" indent="-533400" algn="just">
              <a:buFont typeface="Arial" panose="020B0604020202020204" pitchFamily="34" charset="0"/>
              <a:buChar char="•"/>
            </a:pPr>
            <a:r>
              <a:rPr lang="es-ES" sz="1900" b="1" dirty="0">
                <a:latin typeface="+mn-lt"/>
              </a:rPr>
              <a:t>El ancho de los agujeros para remaches o tornillos se toma 1.5 mm mayor que el tamaño nominal del agujero, medido normalmente a la dirección de los esfuerzos.</a:t>
            </a:r>
          </a:p>
          <a:p>
            <a:pPr marL="533400" indent="-533400" algn="just">
              <a:buFont typeface="Arial" panose="020B0604020202020204" pitchFamily="34" charset="0"/>
              <a:buChar char="•"/>
            </a:pPr>
            <a:r>
              <a:rPr lang="es-ES" sz="1900" b="1" dirty="0">
                <a:latin typeface="+mn-lt"/>
              </a:rPr>
              <a:t>Cuando hay varios agujeros en una normal al eje de la pieza, el ancho neto de cada parte de la sección se obtiene restando al ancho total de la suma de los anchos de los agujeros.</a:t>
            </a:r>
            <a:endParaRPr lang="es-MX" sz="1900" b="1" dirty="0">
              <a:latin typeface="+mn-lt"/>
            </a:endParaRPr>
          </a:p>
          <a:p>
            <a:pPr marL="533400" indent="-533400" algn="just">
              <a:buFont typeface="Arial" panose="020B0604020202020204" pitchFamily="34" charset="0"/>
              <a:buChar char="•"/>
            </a:pPr>
            <a:endParaRPr lang="es-ES" sz="1900" b="1" dirty="0">
              <a:latin typeface="+mn-lt"/>
            </a:endParaRPr>
          </a:p>
          <a:p>
            <a:pPr marL="533400" indent="-533400" algn="just">
              <a:buFont typeface="Arial" panose="020B0604020202020204" pitchFamily="34" charset="0"/>
              <a:buChar char="•"/>
            </a:pPr>
            <a:endParaRPr lang="es-ES" sz="1900" b="1" dirty="0">
              <a:latin typeface="+mn-lt"/>
            </a:endParaRPr>
          </a:p>
          <a:p>
            <a:pPr algn="ctr"/>
            <a:r>
              <a:rPr lang="es-ES" sz="1900" b="1" dirty="0">
                <a:latin typeface="+mn-lt"/>
              </a:rPr>
              <a:t>Ancho </a:t>
            </a:r>
            <a:r>
              <a:rPr lang="es-ES" sz="1900" b="1" dirty="0" smtClean="0">
                <a:latin typeface="+mn-lt"/>
              </a:rPr>
              <a:t>mínimo </a:t>
            </a:r>
            <a:r>
              <a:rPr lang="es-ES" sz="1900" b="1" dirty="0">
                <a:latin typeface="+mn-lt"/>
              </a:rPr>
              <a:t>1.5 mm (1/16 in</a:t>
            </a:r>
            <a:r>
              <a:rPr lang="es-ES" sz="1900" b="1" dirty="0" smtClean="0">
                <a:latin typeface="+mn-lt"/>
              </a:rPr>
              <a:t>), </a:t>
            </a:r>
            <a:r>
              <a:rPr lang="es-ES" sz="1900" b="1" dirty="0">
                <a:latin typeface="+mn-lt"/>
              </a:rPr>
              <a:t>ancho máximo 3 mm (1/8 in)</a:t>
            </a:r>
          </a:p>
        </p:txBody>
      </p:sp>
      <p:sp>
        <p:nvSpPr>
          <p:cNvPr id="13"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2.1 ÁREA NETA EFECTIVA</a:t>
            </a:r>
          </a:p>
        </p:txBody>
      </p:sp>
      <p:sp>
        <p:nvSpPr>
          <p:cNvPr id="2" name="Marcador de pie de página 1">
            <a:extLst>
              <a:ext uri="{FF2B5EF4-FFF2-40B4-BE49-F238E27FC236}">
                <a16:creationId xmlns:a16="http://schemas.microsoft.com/office/drawing/2014/main" id="{8E520F29-2904-4518-A51B-CC1951C920A5}"/>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44B72CD7-C355-4CED-91B3-D7BD34178767}"/>
              </a:ext>
            </a:extLst>
          </p:cNvPr>
          <p:cNvSpPr>
            <a:spLocks noGrp="1"/>
          </p:cNvSpPr>
          <p:nvPr>
            <p:ph type="sldNum" sz="quarter" idx="12"/>
          </p:nvPr>
        </p:nvSpPr>
        <p:spPr/>
        <p:txBody>
          <a:bodyPr/>
          <a:lstStyle/>
          <a:p>
            <a:fld id="{A20D5B2E-A39C-4A67-9A03-2664C49F1C64}" type="slidenum">
              <a:rPr lang="es-MX" smtClean="0"/>
              <a:pPr/>
              <a:t>31</a:t>
            </a:fld>
            <a:r>
              <a:rPr lang="es-MX"/>
              <a:t>/150</a:t>
            </a:r>
            <a:endParaRPr lang="es-MX" dirty="0"/>
          </a:p>
        </p:txBody>
      </p:sp>
    </p:spTree>
    <p:extLst>
      <p:ext uri="{BB962C8B-B14F-4D97-AF65-F5344CB8AC3E}">
        <p14:creationId xmlns:p14="http://schemas.microsoft.com/office/powerpoint/2010/main" val="26462714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ÁREA NETA</a:t>
            </a:r>
          </a:p>
        </p:txBody>
      </p:sp>
      <p:sp>
        <p:nvSpPr>
          <p:cNvPr id="12" name="10 CuadroTexto"/>
          <p:cNvSpPr txBox="1"/>
          <p:nvPr/>
        </p:nvSpPr>
        <p:spPr>
          <a:xfrm>
            <a:off x="474562" y="2076119"/>
            <a:ext cx="3221620" cy="384721"/>
          </a:xfrm>
          <a:prstGeom prst="rect">
            <a:avLst/>
          </a:prstGeom>
          <a:noFill/>
        </p:spPr>
        <p:txBody>
          <a:bodyPr wrap="square" rtlCol="0">
            <a:spAutoFit/>
          </a:bodyPr>
          <a:lstStyle/>
          <a:p>
            <a:pPr algn="just"/>
            <a:r>
              <a:rPr lang="es-MX" sz="1900" b="1" dirty="0">
                <a:solidFill>
                  <a:schemeClr val="tx2">
                    <a:lumMod val="75000"/>
                  </a:schemeClr>
                </a:solidFill>
                <a:latin typeface="+mn-lt"/>
              </a:rPr>
              <a:t>¿Existe alguna complicación?</a:t>
            </a:r>
          </a:p>
        </p:txBody>
      </p:sp>
      <p:sp>
        <p:nvSpPr>
          <p:cNvPr id="16" name="11 Rectángulo"/>
          <p:cNvSpPr/>
          <p:nvPr/>
        </p:nvSpPr>
        <p:spPr>
          <a:xfrm>
            <a:off x="474561" y="2442966"/>
            <a:ext cx="9354448" cy="969496"/>
          </a:xfrm>
          <a:prstGeom prst="rect">
            <a:avLst/>
          </a:prstGeom>
        </p:spPr>
        <p:txBody>
          <a:bodyPr wrap="square">
            <a:spAutoFit/>
          </a:bodyPr>
          <a:lstStyle/>
          <a:p>
            <a:pPr algn="just"/>
            <a:r>
              <a:rPr lang="es-MX" sz="1900" b="1" dirty="0">
                <a:latin typeface="+mn-lt"/>
              </a:rPr>
              <a:t>El cálculo del área neta se complica cuando los agujeros para los tornillos se encuentran alternados, en dicho caso es necesario determinar el ancho neto de la sección con el cual se calculará el área neta; una manera de hacerlo es:</a:t>
            </a:r>
          </a:p>
        </p:txBody>
      </p:sp>
      <mc:AlternateContent xmlns:mc="http://schemas.openxmlformats.org/markup-compatibility/2006" xmlns:a14="http://schemas.microsoft.com/office/drawing/2010/main">
        <mc:Choice Requires="a14">
          <p:sp>
            <p:nvSpPr>
              <p:cNvPr id="3" name="CuadroTexto 2"/>
              <p:cNvSpPr txBox="1"/>
              <p:nvPr/>
            </p:nvSpPr>
            <p:spPr>
              <a:xfrm>
                <a:off x="3746048" y="3591356"/>
                <a:ext cx="2741584" cy="7325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sz="1900" b="0" i="1" smtClean="0">
                              <a:latin typeface="Cambria Math" panose="02040503050406030204" pitchFamily="18" charset="0"/>
                            </a:rPr>
                          </m:ctrlPr>
                        </m:sSubPr>
                        <m:e>
                          <m:r>
                            <a:rPr lang="es-MX" sz="1900" b="0" i="1" smtClean="0">
                              <a:latin typeface="Cambria Math" panose="02040503050406030204" pitchFamily="18" charset="0"/>
                            </a:rPr>
                            <m:t>𝑊</m:t>
                          </m:r>
                        </m:e>
                        <m:sub>
                          <m:r>
                            <a:rPr lang="es-MX" sz="1900" b="0" i="1" smtClean="0">
                              <a:latin typeface="Cambria Math" panose="02040503050406030204" pitchFamily="18" charset="0"/>
                            </a:rPr>
                            <m:t>𝑛</m:t>
                          </m:r>
                        </m:sub>
                      </m:sSub>
                      <m:r>
                        <a:rPr lang="es-MX" sz="1900" b="0" i="1" smtClean="0">
                          <a:latin typeface="Cambria Math" panose="02040503050406030204" pitchFamily="18" charset="0"/>
                        </a:rPr>
                        <m:t>=</m:t>
                      </m:r>
                      <m:sSub>
                        <m:sSubPr>
                          <m:ctrlPr>
                            <a:rPr lang="es-MX" sz="1900" i="1">
                              <a:latin typeface="Cambria Math" panose="02040503050406030204" pitchFamily="18" charset="0"/>
                            </a:rPr>
                          </m:ctrlPr>
                        </m:sSubPr>
                        <m:e>
                          <m:r>
                            <a:rPr lang="es-MX" sz="1900" i="1">
                              <a:latin typeface="Cambria Math" panose="02040503050406030204" pitchFamily="18" charset="0"/>
                            </a:rPr>
                            <m:t>𝑊</m:t>
                          </m:r>
                        </m:e>
                        <m:sub>
                          <m:r>
                            <a:rPr lang="es-MX" sz="1900" b="0" i="1" smtClean="0">
                              <a:latin typeface="Cambria Math" panose="02040503050406030204" pitchFamily="18" charset="0"/>
                            </a:rPr>
                            <m:t>𝑔</m:t>
                          </m:r>
                        </m:sub>
                      </m:sSub>
                      <m:r>
                        <a:rPr lang="es-MX" sz="1900" b="0" i="1" smtClean="0">
                          <a:latin typeface="Cambria Math" panose="02040503050406030204" pitchFamily="18" charset="0"/>
                        </a:rPr>
                        <m:t>−</m:t>
                      </m:r>
                      <m:nary>
                        <m:naryPr>
                          <m:chr m:val="∑"/>
                          <m:subHide m:val="on"/>
                          <m:supHide m:val="on"/>
                          <m:ctrlPr>
                            <a:rPr lang="es-MX" sz="1900" b="0" i="1" smtClean="0">
                              <a:latin typeface="Cambria Math" panose="02040503050406030204" pitchFamily="18" charset="0"/>
                            </a:rPr>
                          </m:ctrlPr>
                        </m:naryPr>
                        <m:sub/>
                        <m:sup/>
                        <m:e>
                          <m:r>
                            <a:rPr lang="es-MX" sz="1900" b="0" i="1" smtClean="0">
                              <a:latin typeface="Cambria Math" panose="02040503050406030204" pitchFamily="18" charset="0"/>
                            </a:rPr>
                            <m:t>𝑑</m:t>
                          </m:r>
                        </m:e>
                      </m:nary>
                      <m:r>
                        <a:rPr lang="es-ES" sz="1900" b="0" i="1" smtClean="0">
                          <a:latin typeface="Cambria Math" panose="02040503050406030204" pitchFamily="18" charset="0"/>
                        </a:rPr>
                        <m:t>+</m:t>
                      </m:r>
                      <m:nary>
                        <m:naryPr>
                          <m:chr m:val="∑"/>
                          <m:subHide m:val="on"/>
                          <m:supHide m:val="on"/>
                          <m:ctrlPr>
                            <a:rPr lang="es-MX" sz="1900" b="0" i="1" smtClean="0">
                              <a:latin typeface="Cambria Math" panose="02040503050406030204" pitchFamily="18" charset="0"/>
                            </a:rPr>
                          </m:ctrlPr>
                        </m:naryPr>
                        <m:sub/>
                        <m:sup/>
                        <m:e>
                          <m:f>
                            <m:fPr>
                              <m:ctrlPr>
                                <a:rPr lang="es-MX" sz="1900" b="0" i="1" smtClean="0">
                                  <a:latin typeface="Cambria Math" panose="02040503050406030204" pitchFamily="18" charset="0"/>
                                </a:rPr>
                              </m:ctrlPr>
                            </m:fPr>
                            <m:num>
                              <m:sSup>
                                <m:sSupPr>
                                  <m:ctrlPr>
                                    <a:rPr lang="es-MX" sz="1900" b="0" i="1" smtClean="0">
                                      <a:latin typeface="Cambria Math" panose="02040503050406030204" pitchFamily="18" charset="0"/>
                                    </a:rPr>
                                  </m:ctrlPr>
                                </m:sSupPr>
                                <m:e>
                                  <m:r>
                                    <a:rPr lang="es-MX" sz="1900" b="0" i="1" smtClean="0">
                                      <a:latin typeface="Cambria Math" panose="02040503050406030204" pitchFamily="18" charset="0"/>
                                    </a:rPr>
                                    <m:t>𝑠</m:t>
                                  </m:r>
                                </m:e>
                                <m:sup>
                                  <m:r>
                                    <a:rPr lang="es-MX" sz="1900" b="0" i="1" smtClean="0">
                                      <a:latin typeface="Cambria Math" panose="02040503050406030204" pitchFamily="18" charset="0"/>
                                    </a:rPr>
                                    <m:t>2</m:t>
                                  </m:r>
                                </m:sup>
                              </m:sSup>
                            </m:num>
                            <m:den>
                              <m:r>
                                <a:rPr lang="es-MX" sz="1900" b="0" i="1" smtClean="0">
                                  <a:latin typeface="Cambria Math" panose="02040503050406030204" pitchFamily="18" charset="0"/>
                                </a:rPr>
                                <m:t>4</m:t>
                              </m:r>
                              <m:r>
                                <a:rPr lang="es-MX" sz="1900" b="0" i="1" smtClean="0">
                                  <a:latin typeface="Cambria Math" panose="02040503050406030204" pitchFamily="18" charset="0"/>
                                </a:rPr>
                                <m:t>𝑔</m:t>
                              </m:r>
                            </m:den>
                          </m:f>
                        </m:e>
                      </m:nary>
                    </m:oMath>
                  </m:oMathPara>
                </a14:m>
                <a:endParaRPr lang="es-MX" sz="1900" dirty="0"/>
              </a:p>
            </p:txBody>
          </p:sp>
        </mc:Choice>
        <mc:Fallback xmlns="">
          <p:sp>
            <p:nvSpPr>
              <p:cNvPr id="3" name="CuadroTexto 2"/>
              <p:cNvSpPr txBox="1">
                <a:spLocks noRot="1" noChangeAspect="1" noMove="1" noResize="1" noEditPoints="1" noAdjustHandles="1" noChangeArrowheads="1" noChangeShapeType="1" noTextEdit="1"/>
              </p:cNvSpPr>
              <p:nvPr/>
            </p:nvSpPr>
            <p:spPr>
              <a:xfrm>
                <a:off x="3746048" y="3591356"/>
                <a:ext cx="2741584" cy="732508"/>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20 Rectángulo"/>
              <p:cNvSpPr/>
              <p:nvPr/>
            </p:nvSpPr>
            <p:spPr>
              <a:xfrm>
                <a:off x="474561" y="4253915"/>
                <a:ext cx="9354448" cy="993285"/>
              </a:xfrm>
              <a:prstGeom prst="rect">
                <a:avLst/>
              </a:prstGeom>
            </p:spPr>
            <p:txBody>
              <a:bodyPr wrap="square">
                <a:spAutoFit/>
              </a:bodyPr>
              <a:lstStyle/>
              <a:p>
                <a:pPr algn="just"/>
                <a:r>
                  <a:rPr lang="es-MX" sz="1900" b="1" dirty="0">
                    <a:latin typeface="+mn-lt"/>
                    <a:cs typeface="Arial" pitchFamily="34" charset="0"/>
                  </a:rPr>
                  <a:t>Donde: (</a:t>
                </a:r>
                <a14:m>
                  <m:oMath xmlns:m="http://schemas.openxmlformats.org/officeDocument/2006/math">
                    <m:sSub>
                      <m:sSubPr>
                        <m:ctrlPr>
                          <a:rPr lang="es-MX" sz="1900" i="1">
                            <a:latin typeface="Cambria Math" panose="02040503050406030204" pitchFamily="18" charset="0"/>
                          </a:rPr>
                        </m:ctrlPr>
                      </m:sSubPr>
                      <m:e>
                        <m:r>
                          <a:rPr lang="es-MX" sz="1900" i="1">
                            <a:latin typeface="Cambria Math" panose="02040503050406030204" pitchFamily="18" charset="0"/>
                          </a:rPr>
                          <m:t>𝑊</m:t>
                        </m:r>
                      </m:e>
                      <m:sub>
                        <m:r>
                          <a:rPr lang="es-MX" sz="1900" i="1">
                            <a:latin typeface="Cambria Math" panose="02040503050406030204" pitchFamily="18" charset="0"/>
                          </a:rPr>
                          <m:t>𝑔</m:t>
                        </m:r>
                      </m:sub>
                    </m:sSub>
                  </m:oMath>
                </a14:m>
                <a:r>
                  <a:rPr lang="es-MX" sz="1900" b="1" dirty="0">
                    <a:latin typeface="+mn-lt"/>
                    <a:cs typeface="Arial" pitchFamily="34" charset="0"/>
                  </a:rPr>
                  <a:t>) es el ancho original de la sección, (d) son los diámetros de los agujeros, (s) llamado paso, es la separación de dos agujeros adyacentes en la dirección paralela a la carga, y (g) llamado gramil, es la separación transversal.</a:t>
                </a:r>
              </a:p>
            </p:txBody>
          </p:sp>
        </mc:Choice>
        <mc:Fallback xmlns="">
          <p:sp>
            <p:nvSpPr>
              <p:cNvPr id="18" name="20 Rectángulo"/>
              <p:cNvSpPr>
                <a:spLocks noRot="1" noChangeAspect="1" noMove="1" noResize="1" noEditPoints="1" noAdjustHandles="1" noChangeArrowheads="1" noChangeShapeType="1" noTextEdit="1"/>
              </p:cNvSpPr>
              <p:nvPr/>
            </p:nvSpPr>
            <p:spPr>
              <a:xfrm>
                <a:off x="474561" y="4253915"/>
                <a:ext cx="9354448" cy="993285"/>
              </a:xfrm>
              <a:prstGeom prst="rect">
                <a:avLst/>
              </a:prstGeom>
              <a:blipFill>
                <a:blip r:embed="rId3"/>
                <a:stretch>
                  <a:fillRect l="-652" t="-2454" r="-587" b="-10429"/>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9" name="Rectangle 2"/>
              <p:cNvSpPr>
                <a:spLocks noChangeArrowheads="1"/>
              </p:cNvSpPr>
              <p:nvPr/>
            </p:nvSpPr>
            <p:spPr bwMode="auto">
              <a:xfrm>
                <a:off x="439616" y="5144318"/>
                <a:ext cx="9354448" cy="11806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r>
                  <a:rPr kumimoji="0" lang="es-MX" sz="1900" b="1" i="0" u="none" strike="noStrike" cap="none" normalizeH="0" baseline="0" dirty="0">
                    <a:ln>
                      <a:noFill/>
                    </a:ln>
                    <a:solidFill>
                      <a:schemeClr val="tx1"/>
                    </a:solidFill>
                    <a:effectLst/>
                    <a:latin typeface="+mn-lt"/>
                    <a:ea typeface="Calibri" pitchFamily="34" charset="0"/>
                    <a:cs typeface="Times New Roman" pitchFamily="18" charset="0"/>
                  </a:rPr>
                  <a:t>La cantidad </a:t>
                </a:r>
                <a14:m>
                  <m:oMath xmlns:m="http://schemas.openxmlformats.org/officeDocument/2006/math">
                    <m:f>
                      <m:fPr>
                        <m:ctrlPr>
                          <a:rPr lang="es-MX" sz="1900" b="1" i="1" smtClean="0">
                            <a:solidFill>
                              <a:srgbClr val="FF0000"/>
                            </a:solidFill>
                            <a:latin typeface="Cambria Math" panose="02040503050406030204" pitchFamily="18" charset="0"/>
                          </a:rPr>
                        </m:ctrlPr>
                      </m:fPr>
                      <m:num>
                        <m:sSup>
                          <m:sSupPr>
                            <m:ctrlPr>
                              <a:rPr lang="es-MX" sz="1900" b="1" i="1">
                                <a:solidFill>
                                  <a:srgbClr val="FF0000"/>
                                </a:solidFill>
                                <a:latin typeface="Cambria Math" panose="02040503050406030204" pitchFamily="18" charset="0"/>
                              </a:rPr>
                            </m:ctrlPr>
                          </m:sSupPr>
                          <m:e>
                            <m:r>
                              <a:rPr lang="es-MX" sz="1900" b="1" i="0">
                                <a:solidFill>
                                  <a:srgbClr val="FF0000"/>
                                </a:solidFill>
                                <a:latin typeface="Cambria Math" panose="02040503050406030204" pitchFamily="18" charset="0"/>
                              </a:rPr>
                              <m:t>𝐬</m:t>
                            </m:r>
                          </m:e>
                          <m:sup>
                            <m:r>
                              <a:rPr lang="es-MX" sz="1900" b="1" i="0">
                                <a:solidFill>
                                  <a:srgbClr val="FF0000"/>
                                </a:solidFill>
                                <a:latin typeface="Cambria Math" panose="02040503050406030204" pitchFamily="18" charset="0"/>
                              </a:rPr>
                              <m:t>𝟐</m:t>
                            </m:r>
                          </m:sup>
                        </m:sSup>
                      </m:num>
                      <m:den>
                        <m:r>
                          <a:rPr lang="es-MX" sz="1900" b="1" i="0">
                            <a:solidFill>
                              <a:srgbClr val="FF0000"/>
                            </a:solidFill>
                            <a:latin typeface="Cambria Math" panose="02040503050406030204" pitchFamily="18" charset="0"/>
                          </a:rPr>
                          <m:t>𝟒𝐠</m:t>
                        </m:r>
                        <m:r>
                          <a:rPr lang="es-MX" sz="1900" b="1" i="0" smtClean="0">
                            <a:solidFill>
                              <a:srgbClr val="FF0000"/>
                            </a:solidFill>
                            <a:latin typeface="Cambria Math" panose="02040503050406030204" pitchFamily="18" charset="0"/>
                          </a:rPr>
                          <m:t> </m:t>
                        </m:r>
                      </m:den>
                    </m:f>
                  </m:oMath>
                </a14:m>
                <a:r>
                  <a:rPr kumimoji="0" lang="es-MX" sz="1900" b="1" i="0" u="none" strike="noStrike" cap="none" normalizeH="0" baseline="0" dirty="0">
                    <a:ln>
                      <a:noFill/>
                    </a:ln>
                    <a:solidFill>
                      <a:schemeClr val="tx1"/>
                    </a:solidFill>
                    <a:effectLst/>
                    <a:latin typeface="+mn-lt"/>
                    <a:ea typeface="Calibri" pitchFamily="34" charset="0"/>
                    <a:cs typeface="Times New Roman" pitchFamily="18" charset="0"/>
                  </a:rPr>
                  <a:t> es sumada por cada línea inclinada.</a:t>
                </a:r>
                <a:r>
                  <a:rPr lang="es-MX" sz="1900" b="1" dirty="0">
                    <a:latin typeface="+mn-lt"/>
                  </a:rPr>
                  <a:t> </a:t>
                </a:r>
                <a:r>
                  <a:rPr kumimoji="0" lang="es-MX" sz="1900" b="1" i="0" u="none" strike="noStrike" cap="none" normalizeH="0" baseline="0" dirty="0">
                    <a:ln>
                      <a:noFill/>
                    </a:ln>
                    <a:solidFill>
                      <a:schemeClr val="tx1"/>
                    </a:solidFill>
                    <a:effectLst/>
                    <a:latin typeface="+mn-lt"/>
                    <a:ea typeface="Calibri" pitchFamily="34" charset="0"/>
                    <a:cs typeface="Times New Roman" pitchFamily="18" charset="0"/>
                  </a:rPr>
                  <a:t>Cuando es concebible más de un patrón de falla, deben de ser analizadas todas las posibilidades y deberá utilizarse la correspondiente a la capacidad menor de la carga.</a:t>
                </a:r>
                <a:endParaRPr kumimoji="0" lang="es-MX" sz="1900" b="1" i="0" u="none" strike="noStrike" cap="none" normalizeH="0" baseline="0" dirty="0">
                  <a:ln>
                    <a:noFill/>
                  </a:ln>
                  <a:solidFill>
                    <a:schemeClr val="tx1"/>
                  </a:solidFill>
                  <a:effectLst/>
                  <a:latin typeface="+mn-lt"/>
                </a:endParaRPr>
              </a:p>
            </p:txBody>
          </p:sp>
        </mc:Choice>
        <mc:Fallback xmlns="">
          <p:sp>
            <p:nvSpPr>
              <p:cNvPr id="19" name="Rectangle 2"/>
              <p:cNvSpPr>
                <a:spLocks noRot="1" noChangeAspect="1" noMove="1" noResize="1" noEditPoints="1" noAdjustHandles="1" noChangeArrowheads="1" noChangeShapeType="1" noTextEdit="1"/>
              </p:cNvSpPr>
              <p:nvPr/>
            </p:nvSpPr>
            <p:spPr bwMode="auto">
              <a:xfrm>
                <a:off x="439616" y="5144318"/>
                <a:ext cx="9354448" cy="1180644"/>
              </a:xfrm>
              <a:prstGeom prst="rect">
                <a:avLst/>
              </a:prstGeom>
              <a:blipFill>
                <a:blip r:embed="rId4"/>
                <a:stretch>
                  <a:fillRect l="-586" r="-586" b="-8247"/>
                </a:stretch>
              </a:blipFill>
              <a:ln w="9525">
                <a:noFill/>
                <a:miter lim="800000"/>
                <a:headEnd/>
                <a:tailEnd/>
              </a:ln>
              <a:effectLst/>
            </p:spPr>
            <p:txBody>
              <a:bodyPr/>
              <a:lstStyle/>
              <a:p>
                <a:r>
                  <a:rPr lang="es-MX">
                    <a:noFill/>
                  </a:rPr>
                  <a:t> </a:t>
                </a:r>
              </a:p>
            </p:txBody>
          </p:sp>
        </mc:Fallback>
      </mc:AlternateContent>
      <p:sp>
        <p:nvSpPr>
          <p:cNvPr id="13"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2.1 ÁREA NETA EFECTIVA</a:t>
            </a:r>
          </a:p>
        </p:txBody>
      </p:sp>
      <p:sp>
        <p:nvSpPr>
          <p:cNvPr id="2" name="Marcador de pie de página 1">
            <a:extLst>
              <a:ext uri="{FF2B5EF4-FFF2-40B4-BE49-F238E27FC236}">
                <a16:creationId xmlns:a16="http://schemas.microsoft.com/office/drawing/2014/main" id="{3A83E107-A89A-4CF7-B66C-3BF4C119363A}"/>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2DF8B123-1CA4-4B6D-A396-1F2D225D98C5}"/>
              </a:ext>
            </a:extLst>
          </p:cNvPr>
          <p:cNvSpPr>
            <a:spLocks noGrp="1"/>
          </p:cNvSpPr>
          <p:nvPr>
            <p:ph type="sldNum" sz="quarter" idx="12"/>
          </p:nvPr>
        </p:nvSpPr>
        <p:spPr/>
        <p:txBody>
          <a:bodyPr/>
          <a:lstStyle/>
          <a:p>
            <a:fld id="{A20D5B2E-A39C-4A67-9A03-2664C49F1C64}" type="slidenum">
              <a:rPr lang="es-MX" smtClean="0"/>
              <a:pPr/>
              <a:t>32</a:t>
            </a:fld>
            <a:r>
              <a:rPr lang="es-MX"/>
              <a:t>/150</a:t>
            </a:r>
            <a:endParaRPr lang="es-MX" dirty="0"/>
          </a:p>
        </p:txBody>
      </p:sp>
    </p:spTree>
    <p:extLst>
      <p:ext uri="{BB962C8B-B14F-4D97-AF65-F5344CB8AC3E}">
        <p14:creationId xmlns:p14="http://schemas.microsoft.com/office/powerpoint/2010/main" val="4940351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 DE TORNILLOS ALTERNADOS</a:t>
            </a:r>
          </a:p>
        </p:txBody>
      </p:sp>
      <p:pic>
        <p:nvPicPr>
          <p:cNvPr id="11" name="10 Imagen"/>
          <p:cNvPicPr/>
          <p:nvPr/>
        </p:nvPicPr>
        <p:blipFill>
          <a:blip r:embed="rId2" cstate="print"/>
          <a:srcRect/>
          <a:stretch>
            <a:fillRect/>
          </a:stretch>
        </p:blipFill>
        <p:spPr bwMode="auto">
          <a:xfrm>
            <a:off x="2487489" y="2046466"/>
            <a:ext cx="5328592" cy="3720232"/>
          </a:xfrm>
          <a:prstGeom prst="rect">
            <a:avLst/>
          </a:prstGeom>
          <a:noFill/>
          <a:ln w="9525">
            <a:noFill/>
            <a:miter lim="800000"/>
            <a:headEnd/>
            <a:tailEnd/>
          </a:ln>
        </p:spPr>
      </p:pic>
      <p:sp>
        <p:nvSpPr>
          <p:cNvPr id="12"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2.1 ÁREA NETA EFECTIVA</a:t>
            </a:r>
          </a:p>
        </p:txBody>
      </p:sp>
      <p:sp>
        <p:nvSpPr>
          <p:cNvPr id="2" name="1 Forma libre"/>
          <p:cNvSpPr/>
          <p:nvPr/>
        </p:nvSpPr>
        <p:spPr>
          <a:xfrm>
            <a:off x="3773510" y="2562896"/>
            <a:ext cx="965915" cy="2292439"/>
          </a:xfrm>
          <a:custGeom>
            <a:avLst/>
            <a:gdLst>
              <a:gd name="connsiteX0" fmla="*/ 0 w 965915"/>
              <a:gd name="connsiteY0" fmla="*/ 0 h 2292439"/>
              <a:gd name="connsiteX1" fmla="*/ 12879 w 965915"/>
              <a:gd name="connsiteY1" fmla="*/ 64394 h 2292439"/>
              <a:gd name="connsiteX2" fmla="*/ 38636 w 965915"/>
              <a:gd name="connsiteY2" fmla="*/ 463639 h 2292439"/>
              <a:gd name="connsiteX3" fmla="*/ 115910 w 965915"/>
              <a:gd name="connsiteY3" fmla="*/ 528034 h 2292439"/>
              <a:gd name="connsiteX4" fmla="*/ 167425 w 965915"/>
              <a:gd name="connsiteY4" fmla="*/ 592428 h 2292439"/>
              <a:gd name="connsiteX5" fmla="*/ 193183 w 965915"/>
              <a:gd name="connsiteY5" fmla="*/ 682580 h 2292439"/>
              <a:gd name="connsiteX6" fmla="*/ 231820 w 965915"/>
              <a:gd name="connsiteY6" fmla="*/ 759853 h 2292439"/>
              <a:gd name="connsiteX7" fmla="*/ 244698 w 965915"/>
              <a:gd name="connsiteY7" fmla="*/ 798490 h 2292439"/>
              <a:gd name="connsiteX8" fmla="*/ 270456 w 965915"/>
              <a:gd name="connsiteY8" fmla="*/ 837127 h 2292439"/>
              <a:gd name="connsiteX9" fmla="*/ 296214 w 965915"/>
              <a:gd name="connsiteY9" fmla="*/ 940158 h 2292439"/>
              <a:gd name="connsiteX10" fmla="*/ 347729 w 965915"/>
              <a:gd name="connsiteY10" fmla="*/ 1043189 h 2292439"/>
              <a:gd name="connsiteX11" fmla="*/ 373487 w 965915"/>
              <a:gd name="connsiteY11" fmla="*/ 1081825 h 2292439"/>
              <a:gd name="connsiteX12" fmla="*/ 437882 w 965915"/>
              <a:gd name="connsiteY12" fmla="*/ 1184856 h 2292439"/>
              <a:gd name="connsiteX13" fmla="*/ 476518 w 965915"/>
              <a:gd name="connsiteY13" fmla="*/ 1262129 h 2292439"/>
              <a:gd name="connsiteX14" fmla="*/ 489397 w 965915"/>
              <a:gd name="connsiteY14" fmla="*/ 1300766 h 2292439"/>
              <a:gd name="connsiteX15" fmla="*/ 540913 w 965915"/>
              <a:gd name="connsiteY15" fmla="*/ 1390918 h 2292439"/>
              <a:gd name="connsiteX16" fmla="*/ 553791 w 965915"/>
              <a:gd name="connsiteY16" fmla="*/ 1429555 h 2292439"/>
              <a:gd name="connsiteX17" fmla="*/ 631065 w 965915"/>
              <a:gd name="connsiteY17" fmla="*/ 1481070 h 2292439"/>
              <a:gd name="connsiteX18" fmla="*/ 656822 w 965915"/>
              <a:gd name="connsiteY18" fmla="*/ 1519707 h 2292439"/>
              <a:gd name="connsiteX19" fmla="*/ 746975 w 965915"/>
              <a:gd name="connsiteY19" fmla="*/ 1558343 h 2292439"/>
              <a:gd name="connsiteX20" fmla="*/ 824248 w 965915"/>
              <a:gd name="connsiteY20" fmla="*/ 1584101 h 2292439"/>
              <a:gd name="connsiteX21" fmla="*/ 850005 w 965915"/>
              <a:gd name="connsiteY21" fmla="*/ 1622738 h 2292439"/>
              <a:gd name="connsiteX22" fmla="*/ 862884 w 965915"/>
              <a:gd name="connsiteY22" fmla="*/ 1661374 h 2292439"/>
              <a:gd name="connsiteX23" fmla="*/ 875763 w 965915"/>
              <a:gd name="connsiteY23" fmla="*/ 1738648 h 2292439"/>
              <a:gd name="connsiteX24" fmla="*/ 888642 w 965915"/>
              <a:gd name="connsiteY24" fmla="*/ 1828800 h 2292439"/>
              <a:gd name="connsiteX25" fmla="*/ 914400 w 965915"/>
              <a:gd name="connsiteY25" fmla="*/ 1906073 h 2292439"/>
              <a:gd name="connsiteX26" fmla="*/ 940158 w 965915"/>
              <a:gd name="connsiteY26" fmla="*/ 1983346 h 2292439"/>
              <a:gd name="connsiteX27" fmla="*/ 965915 w 965915"/>
              <a:gd name="connsiteY27" fmla="*/ 2021983 h 2292439"/>
              <a:gd name="connsiteX28" fmla="*/ 953036 w 965915"/>
              <a:gd name="connsiteY28" fmla="*/ 2253803 h 2292439"/>
              <a:gd name="connsiteX29" fmla="*/ 940158 w 965915"/>
              <a:gd name="connsiteY29" fmla="*/ 2292439 h 229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65915" h="2292439">
                <a:moveTo>
                  <a:pt x="0" y="0"/>
                </a:moveTo>
                <a:cubicBezTo>
                  <a:pt x="4293" y="21465"/>
                  <a:pt x="11061" y="42580"/>
                  <a:pt x="12879" y="64394"/>
                </a:cubicBezTo>
                <a:cubicBezTo>
                  <a:pt x="23954" y="197292"/>
                  <a:pt x="19233" y="331700"/>
                  <a:pt x="38636" y="463639"/>
                </a:cubicBezTo>
                <a:cubicBezTo>
                  <a:pt x="41331" y="481963"/>
                  <a:pt x="101965" y="518737"/>
                  <a:pt x="115910" y="528034"/>
                </a:cubicBezTo>
                <a:cubicBezTo>
                  <a:pt x="148282" y="625148"/>
                  <a:pt x="100849" y="509206"/>
                  <a:pt x="167425" y="592428"/>
                </a:cubicBezTo>
                <a:cubicBezTo>
                  <a:pt x="174287" y="601005"/>
                  <a:pt x="192155" y="678980"/>
                  <a:pt x="193183" y="682580"/>
                </a:cubicBezTo>
                <a:cubicBezTo>
                  <a:pt x="206514" y="729237"/>
                  <a:pt x="203597" y="717520"/>
                  <a:pt x="231820" y="759853"/>
                </a:cubicBezTo>
                <a:cubicBezTo>
                  <a:pt x="236113" y="772732"/>
                  <a:pt x="238627" y="786348"/>
                  <a:pt x="244698" y="798490"/>
                </a:cubicBezTo>
                <a:cubicBezTo>
                  <a:pt x="251620" y="812335"/>
                  <a:pt x="265166" y="822580"/>
                  <a:pt x="270456" y="837127"/>
                </a:cubicBezTo>
                <a:cubicBezTo>
                  <a:pt x="282554" y="870396"/>
                  <a:pt x="276577" y="910703"/>
                  <a:pt x="296214" y="940158"/>
                </a:cubicBezTo>
                <a:cubicBezTo>
                  <a:pt x="355890" y="1029670"/>
                  <a:pt x="284717" y="917164"/>
                  <a:pt x="347729" y="1043189"/>
                </a:cubicBezTo>
                <a:cubicBezTo>
                  <a:pt x="354651" y="1057033"/>
                  <a:pt x="365808" y="1068386"/>
                  <a:pt x="373487" y="1081825"/>
                </a:cubicBezTo>
                <a:cubicBezTo>
                  <a:pt x="430060" y="1180827"/>
                  <a:pt x="364006" y="1086356"/>
                  <a:pt x="437882" y="1184856"/>
                </a:cubicBezTo>
                <a:cubicBezTo>
                  <a:pt x="470249" y="1281965"/>
                  <a:pt x="426589" y="1162273"/>
                  <a:pt x="476518" y="1262129"/>
                </a:cubicBezTo>
                <a:cubicBezTo>
                  <a:pt x="482589" y="1274271"/>
                  <a:pt x="484049" y="1288288"/>
                  <a:pt x="489397" y="1300766"/>
                </a:cubicBezTo>
                <a:cubicBezTo>
                  <a:pt x="509004" y="1346516"/>
                  <a:pt x="515046" y="1352117"/>
                  <a:pt x="540913" y="1390918"/>
                </a:cubicBezTo>
                <a:cubicBezTo>
                  <a:pt x="545206" y="1403797"/>
                  <a:pt x="544192" y="1419956"/>
                  <a:pt x="553791" y="1429555"/>
                </a:cubicBezTo>
                <a:cubicBezTo>
                  <a:pt x="575681" y="1451445"/>
                  <a:pt x="631065" y="1481070"/>
                  <a:pt x="631065" y="1481070"/>
                </a:cubicBezTo>
                <a:cubicBezTo>
                  <a:pt x="639651" y="1493949"/>
                  <a:pt x="645877" y="1508762"/>
                  <a:pt x="656822" y="1519707"/>
                </a:cubicBezTo>
                <a:cubicBezTo>
                  <a:pt x="688931" y="1551817"/>
                  <a:pt x="704749" y="1545675"/>
                  <a:pt x="746975" y="1558343"/>
                </a:cubicBezTo>
                <a:cubicBezTo>
                  <a:pt x="772981" y="1566145"/>
                  <a:pt x="824248" y="1584101"/>
                  <a:pt x="824248" y="1584101"/>
                </a:cubicBezTo>
                <a:cubicBezTo>
                  <a:pt x="832834" y="1596980"/>
                  <a:pt x="843083" y="1608894"/>
                  <a:pt x="850005" y="1622738"/>
                </a:cubicBezTo>
                <a:cubicBezTo>
                  <a:pt x="856076" y="1634880"/>
                  <a:pt x="859939" y="1648122"/>
                  <a:pt x="862884" y="1661374"/>
                </a:cubicBezTo>
                <a:cubicBezTo>
                  <a:pt x="868549" y="1686865"/>
                  <a:pt x="871792" y="1712838"/>
                  <a:pt x="875763" y="1738648"/>
                </a:cubicBezTo>
                <a:cubicBezTo>
                  <a:pt x="880379" y="1768651"/>
                  <a:pt x="881816" y="1799222"/>
                  <a:pt x="888642" y="1828800"/>
                </a:cubicBezTo>
                <a:cubicBezTo>
                  <a:pt x="894747" y="1855256"/>
                  <a:pt x="905814" y="1880315"/>
                  <a:pt x="914400" y="1906073"/>
                </a:cubicBezTo>
                <a:cubicBezTo>
                  <a:pt x="914400" y="1906074"/>
                  <a:pt x="940157" y="1983345"/>
                  <a:pt x="940158" y="1983346"/>
                </a:cubicBezTo>
                <a:lnTo>
                  <a:pt x="965915" y="2021983"/>
                </a:lnTo>
                <a:cubicBezTo>
                  <a:pt x="961622" y="2099256"/>
                  <a:pt x="960373" y="2176759"/>
                  <a:pt x="953036" y="2253803"/>
                </a:cubicBezTo>
                <a:cubicBezTo>
                  <a:pt x="951749" y="2267317"/>
                  <a:pt x="940158" y="2292439"/>
                  <a:pt x="940158" y="2292439"/>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6" name="5 CuadroTexto"/>
          <p:cNvSpPr txBox="1"/>
          <p:nvPr/>
        </p:nvSpPr>
        <p:spPr>
          <a:xfrm>
            <a:off x="4112451" y="2852936"/>
            <a:ext cx="1180051" cy="307777"/>
          </a:xfrm>
          <a:prstGeom prst="rect">
            <a:avLst/>
          </a:prstGeom>
          <a:noFill/>
        </p:spPr>
        <p:txBody>
          <a:bodyPr wrap="square" rtlCol="0">
            <a:spAutoFit/>
          </a:bodyPr>
          <a:lstStyle/>
          <a:p>
            <a:r>
              <a:rPr lang="es-MX" sz="1400" b="1" dirty="0"/>
              <a:t>Cortante</a:t>
            </a:r>
          </a:p>
        </p:txBody>
      </p:sp>
      <p:sp>
        <p:nvSpPr>
          <p:cNvPr id="13" name="12 CuadroTexto"/>
          <p:cNvSpPr txBox="1"/>
          <p:nvPr/>
        </p:nvSpPr>
        <p:spPr>
          <a:xfrm>
            <a:off x="5048555" y="4201343"/>
            <a:ext cx="1180051" cy="307777"/>
          </a:xfrm>
          <a:prstGeom prst="rect">
            <a:avLst/>
          </a:prstGeom>
          <a:noFill/>
        </p:spPr>
        <p:txBody>
          <a:bodyPr wrap="square" rtlCol="0">
            <a:spAutoFit/>
          </a:bodyPr>
          <a:lstStyle/>
          <a:p>
            <a:r>
              <a:rPr lang="es-MX" sz="1400" b="1" dirty="0"/>
              <a:t>Cortante</a:t>
            </a:r>
            <a:r>
              <a:rPr lang="es-MX" sz="1400" dirty="0"/>
              <a:t>``</a:t>
            </a:r>
          </a:p>
        </p:txBody>
      </p:sp>
      <p:sp>
        <p:nvSpPr>
          <p:cNvPr id="7" name="6 Forma libre"/>
          <p:cNvSpPr/>
          <p:nvPr/>
        </p:nvSpPr>
        <p:spPr>
          <a:xfrm>
            <a:off x="3284113" y="3078051"/>
            <a:ext cx="2820473" cy="1790163"/>
          </a:xfrm>
          <a:custGeom>
            <a:avLst/>
            <a:gdLst>
              <a:gd name="connsiteX0" fmla="*/ 0 w 2820473"/>
              <a:gd name="connsiteY0" fmla="*/ 103031 h 1790163"/>
              <a:gd name="connsiteX1" fmla="*/ 386366 w 2820473"/>
              <a:gd name="connsiteY1" fmla="*/ 90152 h 1790163"/>
              <a:gd name="connsiteX2" fmla="*/ 515155 w 2820473"/>
              <a:gd name="connsiteY2" fmla="*/ 51515 h 1790163"/>
              <a:gd name="connsiteX3" fmla="*/ 631064 w 2820473"/>
              <a:gd name="connsiteY3" fmla="*/ 25757 h 1790163"/>
              <a:gd name="connsiteX4" fmla="*/ 759853 w 2820473"/>
              <a:gd name="connsiteY4" fmla="*/ 0 h 1790163"/>
              <a:gd name="connsiteX5" fmla="*/ 965915 w 2820473"/>
              <a:gd name="connsiteY5" fmla="*/ 51515 h 1790163"/>
              <a:gd name="connsiteX6" fmla="*/ 1017431 w 2820473"/>
              <a:gd name="connsiteY6" fmla="*/ 64394 h 1790163"/>
              <a:gd name="connsiteX7" fmla="*/ 1081825 w 2820473"/>
              <a:gd name="connsiteY7" fmla="*/ 90152 h 1790163"/>
              <a:gd name="connsiteX8" fmla="*/ 1171977 w 2820473"/>
              <a:gd name="connsiteY8" fmla="*/ 115910 h 1790163"/>
              <a:gd name="connsiteX9" fmla="*/ 1326524 w 2820473"/>
              <a:gd name="connsiteY9" fmla="*/ 128788 h 1790163"/>
              <a:gd name="connsiteX10" fmla="*/ 1378039 w 2820473"/>
              <a:gd name="connsiteY10" fmla="*/ 141667 h 1790163"/>
              <a:gd name="connsiteX11" fmla="*/ 1725769 w 2820473"/>
              <a:gd name="connsiteY11" fmla="*/ 167425 h 1790163"/>
              <a:gd name="connsiteX12" fmla="*/ 1790163 w 2820473"/>
              <a:gd name="connsiteY12" fmla="*/ 180304 h 1790163"/>
              <a:gd name="connsiteX13" fmla="*/ 1828800 w 2820473"/>
              <a:gd name="connsiteY13" fmla="*/ 193183 h 1790163"/>
              <a:gd name="connsiteX14" fmla="*/ 1880315 w 2820473"/>
              <a:gd name="connsiteY14" fmla="*/ 206062 h 1790163"/>
              <a:gd name="connsiteX15" fmla="*/ 1996225 w 2820473"/>
              <a:gd name="connsiteY15" fmla="*/ 231819 h 1790163"/>
              <a:gd name="connsiteX16" fmla="*/ 2034862 w 2820473"/>
              <a:gd name="connsiteY16" fmla="*/ 257577 h 1790163"/>
              <a:gd name="connsiteX17" fmla="*/ 2073498 w 2820473"/>
              <a:gd name="connsiteY17" fmla="*/ 296214 h 1790163"/>
              <a:gd name="connsiteX18" fmla="*/ 2137893 w 2820473"/>
              <a:gd name="connsiteY18" fmla="*/ 334850 h 1790163"/>
              <a:gd name="connsiteX19" fmla="*/ 2176529 w 2820473"/>
              <a:gd name="connsiteY19" fmla="*/ 425003 h 1790163"/>
              <a:gd name="connsiteX20" fmla="*/ 2189408 w 2820473"/>
              <a:gd name="connsiteY20" fmla="*/ 502276 h 1790163"/>
              <a:gd name="connsiteX21" fmla="*/ 2240924 w 2820473"/>
              <a:gd name="connsiteY21" fmla="*/ 618186 h 1790163"/>
              <a:gd name="connsiteX22" fmla="*/ 2279560 w 2820473"/>
              <a:gd name="connsiteY22" fmla="*/ 682580 h 1790163"/>
              <a:gd name="connsiteX23" fmla="*/ 2331076 w 2820473"/>
              <a:gd name="connsiteY23" fmla="*/ 721217 h 1790163"/>
              <a:gd name="connsiteX24" fmla="*/ 2421228 w 2820473"/>
              <a:gd name="connsiteY24" fmla="*/ 772732 h 1790163"/>
              <a:gd name="connsiteX25" fmla="*/ 2459864 w 2820473"/>
              <a:gd name="connsiteY25" fmla="*/ 811369 h 1790163"/>
              <a:gd name="connsiteX26" fmla="*/ 2562895 w 2820473"/>
              <a:gd name="connsiteY26" fmla="*/ 850005 h 1790163"/>
              <a:gd name="connsiteX27" fmla="*/ 2704563 w 2820473"/>
              <a:gd name="connsiteY27" fmla="*/ 940157 h 1790163"/>
              <a:gd name="connsiteX28" fmla="*/ 2781836 w 2820473"/>
              <a:gd name="connsiteY28" fmla="*/ 1017431 h 1790163"/>
              <a:gd name="connsiteX29" fmla="*/ 2820473 w 2820473"/>
              <a:gd name="connsiteY29" fmla="*/ 1107583 h 1790163"/>
              <a:gd name="connsiteX30" fmla="*/ 2807594 w 2820473"/>
              <a:gd name="connsiteY30" fmla="*/ 1184856 h 1790163"/>
              <a:gd name="connsiteX31" fmla="*/ 2794715 w 2820473"/>
              <a:gd name="connsiteY31" fmla="*/ 1223493 h 1790163"/>
              <a:gd name="connsiteX32" fmla="*/ 2756079 w 2820473"/>
              <a:gd name="connsiteY32" fmla="*/ 1236372 h 1790163"/>
              <a:gd name="connsiteX33" fmla="*/ 2691684 w 2820473"/>
              <a:gd name="connsiteY33" fmla="*/ 1352281 h 1790163"/>
              <a:gd name="connsiteX34" fmla="*/ 2678805 w 2820473"/>
              <a:gd name="connsiteY34" fmla="*/ 1403797 h 1790163"/>
              <a:gd name="connsiteX35" fmla="*/ 2691684 w 2820473"/>
              <a:gd name="connsiteY35" fmla="*/ 1790163 h 1790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820473" h="1790163">
                <a:moveTo>
                  <a:pt x="0" y="103031"/>
                </a:moveTo>
                <a:cubicBezTo>
                  <a:pt x="128789" y="98738"/>
                  <a:pt x="257716" y="97504"/>
                  <a:pt x="386366" y="90152"/>
                </a:cubicBezTo>
                <a:cubicBezTo>
                  <a:pt x="447758" y="86644"/>
                  <a:pt x="457549" y="70717"/>
                  <a:pt x="515155" y="51515"/>
                </a:cubicBezTo>
                <a:cubicBezTo>
                  <a:pt x="554815" y="38295"/>
                  <a:pt x="590238" y="35963"/>
                  <a:pt x="631064" y="25757"/>
                </a:cubicBezTo>
                <a:cubicBezTo>
                  <a:pt x="750941" y="-4211"/>
                  <a:pt x="538998" y="31551"/>
                  <a:pt x="759853" y="0"/>
                </a:cubicBezTo>
                <a:cubicBezTo>
                  <a:pt x="892088" y="22040"/>
                  <a:pt x="793659" y="2300"/>
                  <a:pt x="965915" y="51515"/>
                </a:cubicBezTo>
                <a:cubicBezTo>
                  <a:pt x="982934" y="56378"/>
                  <a:pt x="1000639" y="58797"/>
                  <a:pt x="1017431" y="64394"/>
                </a:cubicBezTo>
                <a:cubicBezTo>
                  <a:pt x="1039363" y="71705"/>
                  <a:pt x="1060179" y="82035"/>
                  <a:pt x="1081825" y="90152"/>
                </a:cubicBezTo>
                <a:cubicBezTo>
                  <a:pt x="1103208" y="98171"/>
                  <a:pt x="1151681" y="113373"/>
                  <a:pt x="1171977" y="115910"/>
                </a:cubicBezTo>
                <a:cubicBezTo>
                  <a:pt x="1223272" y="122322"/>
                  <a:pt x="1275008" y="124495"/>
                  <a:pt x="1326524" y="128788"/>
                </a:cubicBezTo>
                <a:cubicBezTo>
                  <a:pt x="1343696" y="133081"/>
                  <a:pt x="1360545" y="138976"/>
                  <a:pt x="1378039" y="141667"/>
                </a:cubicBezTo>
                <a:cubicBezTo>
                  <a:pt x="1487029" y="158435"/>
                  <a:pt x="1622044" y="161662"/>
                  <a:pt x="1725769" y="167425"/>
                </a:cubicBezTo>
                <a:cubicBezTo>
                  <a:pt x="1747234" y="171718"/>
                  <a:pt x="1768927" y="174995"/>
                  <a:pt x="1790163" y="180304"/>
                </a:cubicBezTo>
                <a:cubicBezTo>
                  <a:pt x="1803333" y="183597"/>
                  <a:pt x="1815747" y="189453"/>
                  <a:pt x="1828800" y="193183"/>
                </a:cubicBezTo>
                <a:cubicBezTo>
                  <a:pt x="1845819" y="198046"/>
                  <a:pt x="1863036" y="202222"/>
                  <a:pt x="1880315" y="206062"/>
                </a:cubicBezTo>
                <a:cubicBezTo>
                  <a:pt x="2027512" y="238773"/>
                  <a:pt x="1870555" y="200403"/>
                  <a:pt x="1996225" y="231819"/>
                </a:cubicBezTo>
                <a:cubicBezTo>
                  <a:pt x="2009104" y="240405"/>
                  <a:pt x="2022971" y="247668"/>
                  <a:pt x="2034862" y="257577"/>
                </a:cubicBezTo>
                <a:cubicBezTo>
                  <a:pt x="2048854" y="269237"/>
                  <a:pt x="2058927" y="285286"/>
                  <a:pt x="2073498" y="296214"/>
                </a:cubicBezTo>
                <a:cubicBezTo>
                  <a:pt x="2093524" y="311233"/>
                  <a:pt x="2116428" y="321971"/>
                  <a:pt x="2137893" y="334850"/>
                </a:cubicBezTo>
                <a:cubicBezTo>
                  <a:pt x="2153641" y="366347"/>
                  <a:pt x="2168949" y="390894"/>
                  <a:pt x="2176529" y="425003"/>
                </a:cubicBezTo>
                <a:cubicBezTo>
                  <a:pt x="2182194" y="450494"/>
                  <a:pt x="2182537" y="477083"/>
                  <a:pt x="2189408" y="502276"/>
                </a:cubicBezTo>
                <a:cubicBezTo>
                  <a:pt x="2197084" y="530420"/>
                  <a:pt x="2225765" y="590900"/>
                  <a:pt x="2240924" y="618186"/>
                </a:cubicBezTo>
                <a:cubicBezTo>
                  <a:pt x="2253080" y="640068"/>
                  <a:pt x="2263076" y="663742"/>
                  <a:pt x="2279560" y="682580"/>
                </a:cubicBezTo>
                <a:cubicBezTo>
                  <a:pt x="2293695" y="698734"/>
                  <a:pt x="2314779" y="707248"/>
                  <a:pt x="2331076" y="721217"/>
                </a:cubicBezTo>
                <a:cubicBezTo>
                  <a:pt x="2394264" y="775378"/>
                  <a:pt x="2340345" y="752511"/>
                  <a:pt x="2421228" y="772732"/>
                </a:cubicBezTo>
                <a:cubicBezTo>
                  <a:pt x="2434107" y="785611"/>
                  <a:pt x="2445043" y="800783"/>
                  <a:pt x="2459864" y="811369"/>
                </a:cubicBezTo>
                <a:cubicBezTo>
                  <a:pt x="2496125" y="837270"/>
                  <a:pt x="2521414" y="839635"/>
                  <a:pt x="2562895" y="850005"/>
                </a:cubicBezTo>
                <a:cubicBezTo>
                  <a:pt x="2587729" y="864905"/>
                  <a:pt x="2688214" y="923808"/>
                  <a:pt x="2704563" y="940157"/>
                </a:cubicBezTo>
                <a:cubicBezTo>
                  <a:pt x="2730321" y="965915"/>
                  <a:pt x="2765545" y="984850"/>
                  <a:pt x="2781836" y="1017431"/>
                </a:cubicBezTo>
                <a:cubicBezTo>
                  <a:pt x="2813665" y="1081088"/>
                  <a:pt x="2801523" y="1050733"/>
                  <a:pt x="2820473" y="1107583"/>
                </a:cubicBezTo>
                <a:cubicBezTo>
                  <a:pt x="2816180" y="1133341"/>
                  <a:pt x="2813259" y="1159365"/>
                  <a:pt x="2807594" y="1184856"/>
                </a:cubicBezTo>
                <a:cubicBezTo>
                  <a:pt x="2804649" y="1198108"/>
                  <a:pt x="2804314" y="1213893"/>
                  <a:pt x="2794715" y="1223493"/>
                </a:cubicBezTo>
                <a:cubicBezTo>
                  <a:pt x="2785116" y="1233092"/>
                  <a:pt x="2768958" y="1232079"/>
                  <a:pt x="2756079" y="1236372"/>
                </a:cubicBezTo>
                <a:cubicBezTo>
                  <a:pt x="2709957" y="1305554"/>
                  <a:pt x="2708685" y="1292778"/>
                  <a:pt x="2691684" y="1352281"/>
                </a:cubicBezTo>
                <a:cubicBezTo>
                  <a:pt x="2686821" y="1369300"/>
                  <a:pt x="2683098" y="1386625"/>
                  <a:pt x="2678805" y="1403797"/>
                </a:cubicBezTo>
                <a:cubicBezTo>
                  <a:pt x="2694961" y="1678450"/>
                  <a:pt x="2691684" y="1549632"/>
                  <a:pt x="2691684" y="1790163"/>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8" name="7 Forma libre"/>
          <p:cNvSpPr/>
          <p:nvPr/>
        </p:nvSpPr>
        <p:spPr>
          <a:xfrm>
            <a:off x="3863662" y="2575775"/>
            <a:ext cx="2054709" cy="2356833"/>
          </a:xfrm>
          <a:custGeom>
            <a:avLst/>
            <a:gdLst>
              <a:gd name="connsiteX0" fmla="*/ 0 w 2054709"/>
              <a:gd name="connsiteY0" fmla="*/ 0 h 2356833"/>
              <a:gd name="connsiteX1" fmla="*/ 12879 w 2054709"/>
              <a:gd name="connsiteY1" fmla="*/ 515155 h 2356833"/>
              <a:gd name="connsiteX2" fmla="*/ 51515 w 2054709"/>
              <a:gd name="connsiteY2" fmla="*/ 643943 h 2356833"/>
              <a:gd name="connsiteX3" fmla="*/ 103031 w 2054709"/>
              <a:gd name="connsiteY3" fmla="*/ 721217 h 2356833"/>
              <a:gd name="connsiteX4" fmla="*/ 128789 w 2054709"/>
              <a:gd name="connsiteY4" fmla="*/ 837126 h 2356833"/>
              <a:gd name="connsiteX5" fmla="*/ 141668 w 2054709"/>
              <a:gd name="connsiteY5" fmla="*/ 901521 h 2356833"/>
              <a:gd name="connsiteX6" fmla="*/ 154546 w 2054709"/>
              <a:gd name="connsiteY6" fmla="*/ 953036 h 2356833"/>
              <a:gd name="connsiteX7" fmla="*/ 180304 w 2054709"/>
              <a:gd name="connsiteY7" fmla="*/ 1068946 h 2356833"/>
              <a:gd name="connsiteX8" fmla="*/ 193183 w 2054709"/>
              <a:gd name="connsiteY8" fmla="*/ 1107583 h 2356833"/>
              <a:gd name="connsiteX9" fmla="*/ 231820 w 2054709"/>
              <a:gd name="connsiteY9" fmla="*/ 1146219 h 2356833"/>
              <a:gd name="connsiteX10" fmla="*/ 244699 w 2054709"/>
              <a:gd name="connsiteY10" fmla="*/ 1184856 h 2356833"/>
              <a:gd name="connsiteX11" fmla="*/ 296214 w 2054709"/>
              <a:gd name="connsiteY11" fmla="*/ 1262129 h 2356833"/>
              <a:gd name="connsiteX12" fmla="*/ 360608 w 2054709"/>
              <a:gd name="connsiteY12" fmla="*/ 1378039 h 2356833"/>
              <a:gd name="connsiteX13" fmla="*/ 386366 w 2054709"/>
              <a:gd name="connsiteY13" fmla="*/ 1416676 h 2356833"/>
              <a:gd name="connsiteX14" fmla="*/ 450761 w 2054709"/>
              <a:gd name="connsiteY14" fmla="*/ 1532586 h 2356833"/>
              <a:gd name="connsiteX15" fmla="*/ 502276 w 2054709"/>
              <a:gd name="connsiteY15" fmla="*/ 1609859 h 2356833"/>
              <a:gd name="connsiteX16" fmla="*/ 579549 w 2054709"/>
              <a:gd name="connsiteY16" fmla="*/ 1661374 h 2356833"/>
              <a:gd name="connsiteX17" fmla="*/ 656823 w 2054709"/>
              <a:gd name="connsiteY17" fmla="*/ 1687132 h 2356833"/>
              <a:gd name="connsiteX18" fmla="*/ 682580 w 2054709"/>
              <a:gd name="connsiteY18" fmla="*/ 1584101 h 2356833"/>
              <a:gd name="connsiteX19" fmla="*/ 708338 w 2054709"/>
              <a:gd name="connsiteY19" fmla="*/ 1506828 h 2356833"/>
              <a:gd name="connsiteX20" fmla="*/ 721217 w 2054709"/>
              <a:gd name="connsiteY20" fmla="*/ 1468191 h 2356833"/>
              <a:gd name="connsiteX21" fmla="*/ 734096 w 2054709"/>
              <a:gd name="connsiteY21" fmla="*/ 1429555 h 2356833"/>
              <a:gd name="connsiteX22" fmla="*/ 746975 w 2054709"/>
              <a:gd name="connsiteY22" fmla="*/ 1378039 h 2356833"/>
              <a:gd name="connsiteX23" fmla="*/ 837127 w 2054709"/>
              <a:gd name="connsiteY23" fmla="*/ 1262129 h 2356833"/>
              <a:gd name="connsiteX24" fmla="*/ 901521 w 2054709"/>
              <a:gd name="connsiteY24" fmla="*/ 1159098 h 2356833"/>
              <a:gd name="connsiteX25" fmla="*/ 927279 w 2054709"/>
              <a:gd name="connsiteY25" fmla="*/ 1120462 h 2356833"/>
              <a:gd name="connsiteX26" fmla="*/ 965915 w 2054709"/>
              <a:gd name="connsiteY26" fmla="*/ 1043188 h 2356833"/>
              <a:gd name="connsiteX27" fmla="*/ 978794 w 2054709"/>
              <a:gd name="connsiteY27" fmla="*/ 1004552 h 2356833"/>
              <a:gd name="connsiteX28" fmla="*/ 1017431 w 2054709"/>
              <a:gd name="connsiteY28" fmla="*/ 965915 h 2356833"/>
              <a:gd name="connsiteX29" fmla="*/ 1081825 w 2054709"/>
              <a:gd name="connsiteY29" fmla="*/ 901521 h 2356833"/>
              <a:gd name="connsiteX30" fmla="*/ 1146220 w 2054709"/>
              <a:gd name="connsiteY30" fmla="*/ 837126 h 2356833"/>
              <a:gd name="connsiteX31" fmla="*/ 1171977 w 2054709"/>
              <a:gd name="connsiteY31" fmla="*/ 798490 h 2356833"/>
              <a:gd name="connsiteX32" fmla="*/ 1249251 w 2054709"/>
              <a:gd name="connsiteY32" fmla="*/ 734095 h 2356833"/>
              <a:gd name="connsiteX33" fmla="*/ 1378039 w 2054709"/>
              <a:gd name="connsiteY33" fmla="*/ 746974 h 2356833"/>
              <a:gd name="connsiteX34" fmla="*/ 1416676 w 2054709"/>
              <a:gd name="connsiteY34" fmla="*/ 759853 h 2356833"/>
              <a:gd name="connsiteX35" fmla="*/ 1429555 w 2054709"/>
              <a:gd name="connsiteY35" fmla="*/ 798490 h 2356833"/>
              <a:gd name="connsiteX36" fmla="*/ 1481070 w 2054709"/>
              <a:gd name="connsiteY36" fmla="*/ 901521 h 2356833"/>
              <a:gd name="connsiteX37" fmla="*/ 1558344 w 2054709"/>
              <a:gd name="connsiteY37" fmla="*/ 1030310 h 2356833"/>
              <a:gd name="connsiteX38" fmla="*/ 1609859 w 2054709"/>
              <a:gd name="connsiteY38" fmla="*/ 1068946 h 2356833"/>
              <a:gd name="connsiteX39" fmla="*/ 1687132 w 2054709"/>
              <a:gd name="connsiteY39" fmla="*/ 1120462 h 2356833"/>
              <a:gd name="connsiteX40" fmla="*/ 1712890 w 2054709"/>
              <a:gd name="connsiteY40" fmla="*/ 1159098 h 2356833"/>
              <a:gd name="connsiteX41" fmla="*/ 1751527 w 2054709"/>
              <a:gd name="connsiteY41" fmla="*/ 1184856 h 2356833"/>
              <a:gd name="connsiteX42" fmla="*/ 1803042 w 2054709"/>
              <a:gd name="connsiteY42" fmla="*/ 1249250 h 2356833"/>
              <a:gd name="connsiteX43" fmla="*/ 1854558 w 2054709"/>
              <a:gd name="connsiteY43" fmla="*/ 1313645 h 2356833"/>
              <a:gd name="connsiteX44" fmla="*/ 1906073 w 2054709"/>
              <a:gd name="connsiteY44" fmla="*/ 1390918 h 2356833"/>
              <a:gd name="connsiteX45" fmla="*/ 1918952 w 2054709"/>
              <a:gd name="connsiteY45" fmla="*/ 1442433 h 2356833"/>
              <a:gd name="connsiteX46" fmla="*/ 1944710 w 2054709"/>
              <a:gd name="connsiteY46" fmla="*/ 1519707 h 2356833"/>
              <a:gd name="connsiteX47" fmla="*/ 1970468 w 2054709"/>
              <a:gd name="connsiteY47" fmla="*/ 1609859 h 2356833"/>
              <a:gd name="connsiteX48" fmla="*/ 1996225 w 2054709"/>
              <a:gd name="connsiteY48" fmla="*/ 1648495 h 2356833"/>
              <a:gd name="connsiteX49" fmla="*/ 2034862 w 2054709"/>
              <a:gd name="connsiteY49" fmla="*/ 1725769 h 2356833"/>
              <a:gd name="connsiteX50" fmla="*/ 2034862 w 2054709"/>
              <a:gd name="connsiteY50" fmla="*/ 2112135 h 2356833"/>
              <a:gd name="connsiteX51" fmla="*/ 2009104 w 2054709"/>
              <a:gd name="connsiteY51" fmla="*/ 2189408 h 2356833"/>
              <a:gd name="connsiteX52" fmla="*/ 1996225 w 2054709"/>
              <a:gd name="connsiteY52" fmla="*/ 2228045 h 2356833"/>
              <a:gd name="connsiteX53" fmla="*/ 2009104 w 2054709"/>
              <a:gd name="connsiteY53" fmla="*/ 2356833 h 235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054709" h="2356833">
                <a:moveTo>
                  <a:pt x="0" y="0"/>
                </a:moveTo>
                <a:cubicBezTo>
                  <a:pt x="4293" y="171718"/>
                  <a:pt x="5079" y="343560"/>
                  <a:pt x="12879" y="515155"/>
                </a:cubicBezTo>
                <a:cubicBezTo>
                  <a:pt x="13757" y="534469"/>
                  <a:pt x="48671" y="639677"/>
                  <a:pt x="51515" y="643943"/>
                </a:cubicBezTo>
                <a:lnTo>
                  <a:pt x="103031" y="721217"/>
                </a:lnTo>
                <a:cubicBezTo>
                  <a:pt x="141878" y="915449"/>
                  <a:pt x="92410" y="673421"/>
                  <a:pt x="128789" y="837126"/>
                </a:cubicBezTo>
                <a:cubicBezTo>
                  <a:pt x="133538" y="858495"/>
                  <a:pt x="136920" y="880152"/>
                  <a:pt x="141668" y="901521"/>
                </a:cubicBezTo>
                <a:cubicBezTo>
                  <a:pt x="145508" y="918800"/>
                  <a:pt x="150706" y="935757"/>
                  <a:pt x="154546" y="953036"/>
                </a:cubicBezTo>
                <a:cubicBezTo>
                  <a:pt x="167824" y="1012788"/>
                  <a:pt x="164600" y="1013983"/>
                  <a:pt x="180304" y="1068946"/>
                </a:cubicBezTo>
                <a:cubicBezTo>
                  <a:pt x="184034" y="1081999"/>
                  <a:pt x="185653" y="1096287"/>
                  <a:pt x="193183" y="1107583"/>
                </a:cubicBezTo>
                <a:cubicBezTo>
                  <a:pt x="203286" y="1122737"/>
                  <a:pt x="218941" y="1133340"/>
                  <a:pt x="231820" y="1146219"/>
                </a:cubicBezTo>
                <a:cubicBezTo>
                  <a:pt x="236113" y="1159098"/>
                  <a:pt x="238106" y="1172989"/>
                  <a:pt x="244699" y="1184856"/>
                </a:cubicBezTo>
                <a:cubicBezTo>
                  <a:pt x="259733" y="1211917"/>
                  <a:pt x="296214" y="1262129"/>
                  <a:pt x="296214" y="1262129"/>
                </a:cubicBezTo>
                <a:cubicBezTo>
                  <a:pt x="318882" y="1330134"/>
                  <a:pt x="301563" y="1289471"/>
                  <a:pt x="360608" y="1378039"/>
                </a:cubicBezTo>
                <a:cubicBezTo>
                  <a:pt x="369194" y="1390918"/>
                  <a:pt x="381471" y="1401992"/>
                  <a:pt x="386366" y="1416676"/>
                </a:cubicBezTo>
                <a:cubicBezTo>
                  <a:pt x="432253" y="1554337"/>
                  <a:pt x="383286" y="1445832"/>
                  <a:pt x="450761" y="1532586"/>
                </a:cubicBezTo>
                <a:cubicBezTo>
                  <a:pt x="469767" y="1557022"/>
                  <a:pt x="476518" y="1592687"/>
                  <a:pt x="502276" y="1609859"/>
                </a:cubicBezTo>
                <a:cubicBezTo>
                  <a:pt x="528034" y="1627031"/>
                  <a:pt x="550181" y="1651585"/>
                  <a:pt x="579549" y="1661374"/>
                </a:cubicBezTo>
                <a:lnTo>
                  <a:pt x="656823" y="1687132"/>
                </a:lnTo>
                <a:cubicBezTo>
                  <a:pt x="695907" y="1569870"/>
                  <a:pt x="635943" y="1755101"/>
                  <a:pt x="682580" y="1584101"/>
                </a:cubicBezTo>
                <a:cubicBezTo>
                  <a:pt x="689724" y="1557907"/>
                  <a:pt x="699752" y="1532586"/>
                  <a:pt x="708338" y="1506828"/>
                </a:cubicBezTo>
                <a:lnTo>
                  <a:pt x="721217" y="1468191"/>
                </a:lnTo>
                <a:cubicBezTo>
                  <a:pt x="725510" y="1455312"/>
                  <a:pt x="730803" y="1442725"/>
                  <a:pt x="734096" y="1429555"/>
                </a:cubicBezTo>
                <a:cubicBezTo>
                  <a:pt x="738389" y="1412383"/>
                  <a:pt x="739059" y="1393871"/>
                  <a:pt x="746975" y="1378039"/>
                </a:cubicBezTo>
                <a:cubicBezTo>
                  <a:pt x="792197" y="1287594"/>
                  <a:pt x="786247" y="1321489"/>
                  <a:pt x="837127" y="1262129"/>
                </a:cubicBezTo>
                <a:cubicBezTo>
                  <a:pt x="889894" y="1200567"/>
                  <a:pt x="863827" y="1225061"/>
                  <a:pt x="901521" y="1159098"/>
                </a:cubicBezTo>
                <a:cubicBezTo>
                  <a:pt x="909200" y="1145659"/>
                  <a:pt x="918693" y="1133341"/>
                  <a:pt x="927279" y="1120462"/>
                </a:cubicBezTo>
                <a:cubicBezTo>
                  <a:pt x="959650" y="1023350"/>
                  <a:pt x="915985" y="1143050"/>
                  <a:pt x="965915" y="1043188"/>
                </a:cubicBezTo>
                <a:cubicBezTo>
                  <a:pt x="971986" y="1031046"/>
                  <a:pt x="971264" y="1015847"/>
                  <a:pt x="978794" y="1004552"/>
                </a:cubicBezTo>
                <a:cubicBezTo>
                  <a:pt x="988897" y="989397"/>
                  <a:pt x="1005771" y="979907"/>
                  <a:pt x="1017431" y="965915"/>
                </a:cubicBezTo>
                <a:cubicBezTo>
                  <a:pt x="1071093" y="901521"/>
                  <a:pt x="1010992" y="948744"/>
                  <a:pt x="1081825" y="901521"/>
                </a:cubicBezTo>
                <a:cubicBezTo>
                  <a:pt x="1150513" y="798489"/>
                  <a:pt x="1060360" y="922986"/>
                  <a:pt x="1146220" y="837126"/>
                </a:cubicBezTo>
                <a:cubicBezTo>
                  <a:pt x="1157165" y="826181"/>
                  <a:pt x="1162068" y="810381"/>
                  <a:pt x="1171977" y="798490"/>
                </a:cubicBezTo>
                <a:cubicBezTo>
                  <a:pt x="1202966" y="761304"/>
                  <a:pt x="1211261" y="759422"/>
                  <a:pt x="1249251" y="734095"/>
                </a:cubicBezTo>
                <a:cubicBezTo>
                  <a:pt x="1292180" y="738388"/>
                  <a:pt x="1335397" y="740414"/>
                  <a:pt x="1378039" y="746974"/>
                </a:cubicBezTo>
                <a:cubicBezTo>
                  <a:pt x="1391457" y="749038"/>
                  <a:pt x="1407077" y="750254"/>
                  <a:pt x="1416676" y="759853"/>
                </a:cubicBezTo>
                <a:cubicBezTo>
                  <a:pt x="1426275" y="769452"/>
                  <a:pt x="1423937" y="786131"/>
                  <a:pt x="1429555" y="798490"/>
                </a:cubicBezTo>
                <a:cubicBezTo>
                  <a:pt x="1445444" y="833446"/>
                  <a:pt x="1463898" y="867177"/>
                  <a:pt x="1481070" y="901521"/>
                </a:cubicBezTo>
                <a:cubicBezTo>
                  <a:pt x="1497540" y="934461"/>
                  <a:pt x="1533480" y="1011662"/>
                  <a:pt x="1558344" y="1030310"/>
                </a:cubicBezTo>
                <a:cubicBezTo>
                  <a:pt x="1575516" y="1043189"/>
                  <a:pt x="1592275" y="1056637"/>
                  <a:pt x="1609859" y="1068946"/>
                </a:cubicBezTo>
                <a:cubicBezTo>
                  <a:pt x="1635220" y="1086699"/>
                  <a:pt x="1687132" y="1120462"/>
                  <a:pt x="1687132" y="1120462"/>
                </a:cubicBezTo>
                <a:cubicBezTo>
                  <a:pt x="1695718" y="1133341"/>
                  <a:pt x="1701945" y="1148153"/>
                  <a:pt x="1712890" y="1159098"/>
                </a:cubicBezTo>
                <a:cubicBezTo>
                  <a:pt x="1723835" y="1170043"/>
                  <a:pt x="1741858" y="1172769"/>
                  <a:pt x="1751527" y="1184856"/>
                </a:cubicBezTo>
                <a:cubicBezTo>
                  <a:pt x="1822621" y="1273723"/>
                  <a:pt x="1692318" y="1175435"/>
                  <a:pt x="1803042" y="1249250"/>
                </a:cubicBezTo>
                <a:cubicBezTo>
                  <a:pt x="1832045" y="1336259"/>
                  <a:pt x="1791822" y="1241947"/>
                  <a:pt x="1854558" y="1313645"/>
                </a:cubicBezTo>
                <a:cubicBezTo>
                  <a:pt x="1874943" y="1336942"/>
                  <a:pt x="1906073" y="1390918"/>
                  <a:pt x="1906073" y="1390918"/>
                </a:cubicBezTo>
                <a:cubicBezTo>
                  <a:pt x="1910366" y="1408090"/>
                  <a:pt x="1913866" y="1425479"/>
                  <a:pt x="1918952" y="1442433"/>
                </a:cubicBezTo>
                <a:cubicBezTo>
                  <a:pt x="1926754" y="1468439"/>
                  <a:pt x="1938125" y="1493366"/>
                  <a:pt x="1944710" y="1519707"/>
                </a:cubicBezTo>
                <a:cubicBezTo>
                  <a:pt x="1948836" y="1536213"/>
                  <a:pt x="1961230" y="1591383"/>
                  <a:pt x="1970468" y="1609859"/>
                </a:cubicBezTo>
                <a:cubicBezTo>
                  <a:pt x="1977390" y="1623703"/>
                  <a:pt x="1989303" y="1634651"/>
                  <a:pt x="1996225" y="1648495"/>
                </a:cubicBezTo>
                <a:cubicBezTo>
                  <a:pt x="2049544" y="1755133"/>
                  <a:pt x="1961046" y="1615045"/>
                  <a:pt x="2034862" y="1725769"/>
                </a:cubicBezTo>
                <a:cubicBezTo>
                  <a:pt x="2061600" y="1886192"/>
                  <a:pt x="2061048" y="1850273"/>
                  <a:pt x="2034862" y="2112135"/>
                </a:cubicBezTo>
                <a:cubicBezTo>
                  <a:pt x="2032160" y="2139151"/>
                  <a:pt x="2017690" y="2163650"/>
                  <a:pt x="2009104" y="2189408"/>
                </a:cubicBezTo>
                <a:lnTo>
                  <a:pt x="1996225" y="2228045"/>
                </a:lnTo>
                <a:cubicBezTo>
                  <a:pt x="2015351" y="2304549"/>
                  <a:pt x="2009104" y="2261860"/>
                  <a:pt x="2009104" y="2356833"/>
                </a:cubicBezTo>
              </a:path>
            </a:pathLst>
          </a:custGeom>
          <a:ln w="38100">
            <a:solidFill>
              <a:srgbClr val="00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 name="Marcador de pie de página 3">
            <a:extLst>
              <a:ext uri="{FF2B5EF4-FFF2-40B4-BE49-F238E27FC236}">
                <a16:creationId xmlns:a16="http://schemas.microsoft.com/office/drawing/2014/main" id="{92AC3A97-D450-4E6F-A0D1-AE383CFD56CE}"/>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9" name="Marcador de número de diapositiva 8">
            <a:extLst>
              <a:ext uri="{FF2B5EF4-FFF2-40B4-BE49-F238E27FC236}">
                <a16:creationId xmlns:a16="http://schemas.microsoft.com/office/drawing/2014/main" id="{9F515AAF-E429-437C-875D-8CC7309C1D7D}"/>
              </a:ext>
            </a:extLst>
          </p:cNvPr>
          <p:cNvSpPr>
            <a:spLocks noGrp="1"/>
          </p:cNvSpPr>
          <p:nvPr>
            <p:ph type="sldNum" sz="quarter" idx="12"/>
          </p:nvPr>
        </p:nvSpPr>
        <p:spPr/>
        <p:txBody>
          <a:bodyPr/>
          <a:lstStyle/>
          <a:p>
            <a:fld id="{A20D5B2E-A39C-4A67-9A03-2664C49F1C64}" type="slidenum">
              <a:rPr lang="es-MX" smtClean="0"/>
              <a:pPr/>
              <a:t>33</a:t>
            </a:fld>
            <a:r>
              <a:rPr lang="es-MX"/>
              <a:t>/150</a:t>
            </a:r>
            <a:endParaRPr lang="es-MX" dirty="0"/>
          </a:p>
        </p:txBody>
      </p:sp>
    </p:spTree>
    <p:extLst>
      <p:ext uri="{BB962C8B-B14F-4D97-AF65-F5344CB8AC3E}">
        <p14:creationId xmlns:p14="http://schemas.microsoft.com/office/powerpoint/2010/main" val="86452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TEORÍA DEL MODULO TANGENTE</a:t>
            </a:r>
          </a:p>
        </p:txBody>
      </p:sp>
      <p:sp>
        <p:nvSpPr>
          <p:cNvPr id="13" name="14 CuadroTexto"/>
          <p:cNvSpPr txBox="1"/>
          <p:nvPr/>
        </p:nvSpPr>
        <p:spPr>
          <a:xfrm>
            <a:off x="356741" y="2083896"/>
            <a:ext cx="3050194" cy="384721"/>
          </a:xfrm>
          <a:prstGeom prst="rect">
            <a:avLst/>
          </a:prstGeom>
          <a:noFill/>
        </p:spPr>
        <p:txBody>
          <a:bodyPr wrap="none" rtlCol="0">
            <a:spAutoFit/>
          </a:bodyPr>
          <a:lstStyle/>
          <a:p>
            <a:pPr algn="just"/>
            <a:r>
              <a:rPr lang="es-MX" sz="1900" b="1" dirty="0">
                <a:latin typeface="+mn-lt"/>
              </a:rPr>
              <a:t>Otros aspectos a considerar:</a:t>
            </a:r>
          </a:p>
        </p:txBody>
      </p:sp>
      <p:sp>
        <p:nvSpPr>
          <p:cNvPr id="14" name="13 Rectángulo"/>
          <p:cNvSpPr/>
          <p:nvPr/>
        </p:nvSpPr>
        <p:spPr>
          <a:xfrm>
            <a:off x="474561" y="2539658"/>
            <a:ext cx="9354448" cy="1267783"/>
          </a:xfrm>
          <a:prstGeom prst="rect">
            <a:avLst/>
          </a:prstGeom>
        </p:spPr>
        <p:txBody>
          <a:bodyPr wrap="square">
            <a:spAutoFit/>
          </a:bodyPr>
          <a:lstStyle/>
          <a:p>
            <a:pPr algn="just">
              <a:lnSpc>
                <a:spcPct val="80000"/>
              </a:lnSpc>
            </a:pPr>
            <a:r>
              <a:rPr lang="es-ES" sz="1900" b="1" dirty="0">
                <a:latin typeface="+mn-lt"/>
              </a:rPr>
              <a:t>El procedimiento empleado para hacer las perforaciones constituye uno de los aspectos críticos de las estructuras remachadas o atornilladas; el material que rodea a los agujeros </a:t>
            </a:r>
            <a:r>
              <a:rPr lang="es-ES" sz="1900" b="1" dirty="0" err="1">
                <a:solidFill>
                  <a:srgbClr val="FF0000"/>
                </a:solidFill>
                <a:latin typeface="+mn-lt"/>
              </a:rPr>
              <a:t>punzonados</a:t>
            </a:r>
            <a:r>
              <a:rPr lang="es-ES" sz="1900" b="1" dirty="0">
                <a:latin typeface="+mn-lt"/>
              </a:rPr>
              <a:t> pierde ductilidad y puede contener grietas diminutas, que constituyen puntos potenciales de iniciación de fallas; ese material endurecido debe eliminarse cuando puedan presentarse fracturas de tipo frágil o por fatiga bajo cargas de servicio.</a:t>
            </a:r>
          </a:p>
        </p:txBody>
      </p:sp>
      <p:sp>
        <p:nvSpPr>
          <p:cNvPr id="15" name="15 Rectángulo"/>
          <p:cNvSpPr/>
          <p:nvPr/>
        </p:nvSpPr>
        <p:spPr>
          <a:xfrm>
            <a:off x="439807" y="3807272"/>
            <a:ext cx="9389201" cy="1501693"/>
          </a:xfrm>
          <a:prstGeom prst="rect">
            <a:avLst/>
          </a:prstGeom>
        </p:spPr>
        <p:txBody>
          <a:bodyPr wrap="square">
            <a:spAutoFit/>
          </a:bodyPr>
          <a:lstStyle/>
          <a:p>
            <a:pPr algn="just">
              <a:lnSpc>
                <a:spcPct val="80000"/>
              </a:lnSpc>
            </a:pPr>
            <a:r>
              <a:rPr lang="es-ES" sz="1900" b="1" dirty="0">
                <a:latin typeface="+mn-lt"/>
              </a:rPr>
              <a:t>Cuando las cargas son predominantemente estáticas, el efecto antes mencionado se toma en cuenta calculando el área neta de las piezas en tensión con la suposición de que el ancho de los agujeros es de 1.5 mm mayor que el nominal, medido normalmente a la dirección de los esfuerzos. Por consiguiente, en el cálculo se supone que los agujeros estándar tienen un diámetro 3 mm mayor que el de los remaches o tornillos, puesto que el diámetro real de los agujeros es de 1.5 mm más grande que el del sujetador.</a:t>
            </a:r>
          </a:p>
        </p:txBody>
      </p:sp>
      <p:sp>
        <p:nvSpPr>
          <p:cNvPr id="11"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2.1 ÁREA NETA EFECTIVA</a:t>
            </a:r>
          </a:p>
        </p:txBody>
      </p:sp>
      <p:sp>
        <p:nvSpPr>
          <p:cNvPr id="2" name="Marcador de pie de página 1">
            <a:extLst>
              <a:ext uri="{FF2B5EF4-FFF2-40B4-BE49-F238E27FC236}">
                <a16:creationId xmlns:a16="http://schemas.microsoft.com/office/drawing/2014/main" id="{978A0051-71FF-4338-9078-F26366495CE3}"/>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EA5F8FDA-AADD-4038-A624-866EECB56177}"/>
              </a:ext>
            </a:extLst>
          </p:cNvPr>
          <p:cNvSpPr>
            <a:spLocks noGrp="1"/>
          </p:cNvSpPr>
          <p:nvPr>
            <p:ph type="sldNum" sz="quarter" idx="12"/>
          </p:nvPr>
        </p:nvSpPr>
        <p:spPr/>
        <p:txBody>
          <a:bodyPr/>
          <a:lstStyle/>
          <a:p>
            <a:fld id="{A20D5B2E-A39C-4A67-9A03-2664C49F1C64}" type="slidenum">
              <a:rPr lang="es-MX" smtClean="0"/>
              <a:pPr/>
              <a:t>34</a:t>
            </a:fld>
            <a:r>
              <a:rPr lang="es-MX"/>
              <a:t>/150</a:t>
            </a:r>
            <a:endParaRPr lang="es-MX" dirty="0"/>
          </a:p>
        </p:txBody>
      </p:sp>
    </p:spTree>
    <p:extLst>
      <p:ext uri="{BB962C8B-B14F-4D97-AF65-F5344CB8AC3E}">
        <p14:creationId xmlns:p14="http://schemas.microsoft.com/office/powerpoint/2010/main" val="16359376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 1</a:t>
            </a:r>
          </a:p>
        </p:txBody>
      </p:sp>
      <p:sp>
        <p:nvSpPr>
          <p:cNvPr id="11" name="8 Rectángulo"/>
          <p:cNvSpPr/>
          <p:nvPr/>
        </p:nvSpPr>
        <p:spPr>
          <a:xfrm>
            <a:off x="474561" y="2132856"/>
            <a:ext cx="9354448" cy="566052"/>
          </a:xfrm>
          <a:prstGeom prst="rect">
            <a:avLst/>
          </a:prstGeom>
        </p:spPr>
        <p:txBody>
          <a:bodyPr wrap="square">
            <a:spAutoFit/>
          </a:bodyPr>
          <a:lstStyle/>
          <a:p>
            <a:pPr algn="just">
              <a:lnSpc>
                <a:spcPct val="80000"/>
              </a:lnSpc>
            </a:pPr>
            <a:r>
              <a:rPr lang="es-ES" sz="1900" b="1" dirty="0">
                <a:latin typeface="+mn-lt"/>
              </a:rPr>
              <a:t>Determine el área neta critica de la placa que se muestra. La placa es de 2.0 cm de grueso, y los tornillos de 1.9 cm (3/4”) de diámetro. Lo agujeros son </a:t>
            </a:r>
            <a:r>
              <a:rPr lang="es-ES" sz="1900" b="1" dirty="0" err="1">
                <a:latin typeface="+mn-lt"/>
              </a:rPr>
              <a:t>punzonados</a:t>
            </a:r>
            <a:r>
              <a:rPr lang="es-ES" sz="1900" b="1" dirty="0">
                <a:latin typeface="+mn-lt"/>
              </a:rPr>
              <a:t>.</a:t>
            </a:r>
          </a:p>
        </p:txBody>
      </p:sp>
      <p:pic>
        <p:nvPicPr>
          <p:cNvPr id="12" name="Picture 16"/>
          <p:cNvPicPr>
            <a:picLocks noChangeAspect="1" noChangeArrowheads="1"/>
          </p:cNvPicPr>
          <p:nvPr/>
        </p:nvPicPr>
        <p:blipFill>
          <a:blip r:embed="rId2" cstate="print"/>
          <a:srcRect/>
          <a:stretch>
            <a:fillRect/>
          </a:stretch>
        </p:blipFill>
        <p:spPr>
          <a:xfrm>
            <a:off x="2412182" y="2673902"/>
            <a:ext cx="5438826" cy="3528938"/>
          </a:xfrm>
          <a:prstGeom prst="rect">
            <a:avLst/>
          </a:prstGeom>
        </p:spPr>
      </p:pic>
      <p:cxnSp>
        <p:nvCxnSpPr>
          <p:cNvPr id="13" name="16 Conector recto"/>
          <p:cNvCxnSpPr/>
          <p:nvPr/>
        </p:nvCxnSpPr>
        <p:spPr>
          <a:xfrm>
            <a:off x="5580534" y="2961934"/>
            <a:ext cx="0" cy="2592288"/>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grpSp>
        <p:nvGrpSpPr>
          <p:cNvPr id="14" name="31 Grupo"/>
          <p:cNvGrpSpPr/>
          <p:nvPr/>
        </p:nvGrpSpPr>
        <p:grpSpPr>
          <a:xfrm>
            <a:off x="5580534" y="2961934"/>
            <a:ext cx="720080" cy="2592288"/>
            <a:chOff x="5076056" y="2564904"/>
            <a:chExt cx="720080" cy="2592288"/>
          </a:xfrm>
        </p:grpSpPr>
        <p:cxnSp>
          <p:nvCxnSpPr>
            <p:cNvPr id="15" name="23 Conector recto"/>
            <p:cNvCxnSpPr/>
            <p:nvPr/>
          </p:nvCxnSpPr>
          <p:spPr>
            <a:xfrm>
              <a:off x="5076056" y="2564904"/>
              <a:ext cx="0" cy="1296144"/>
            </a:xfrm>
            <a:prstGeom prst="line">
              <a:avLst/>
            </a:prstGeom>
            <a:ln w="38100">
              <a:solidFill>
                <a:srgbClr val="9933FF"/>
              </a:solidFill>
            </a:ln>
          </p:spPr>
          <p:style>
            <a:lnRef idx="1">
              <a:schemeClr val="accent1"/>
            </a:lnRef>
            <a:fillRef idx="0">
              <a:schemeClr val="accent1"/>
            </a:fillRef>
            <a:effectRef idx="0">
              <a:schemeClr val="accent1"/>
            </a:effectRef>
            <a:fontRef idx="minor">
              <a:schemeClr val="tx1"/>
            </a:fontRef>
          </p:style>
        </p:cxnSp>
        <p:cxnSp>
          <p:nvCxnSpPr>
            <p:cNvPr id="16" name="26 Conector recto"/>
            <p:cNvCxnSpPr/>
            <p:nvPr/>
          </p:nvCxnSpPr>
          <p:spPr>
            <a:xfrm>
              <a:off x="5076056" y="3861048"/>
              <a:ext cx="720080" cy="792088"/>
            </a:xfrm>
            <a:prstGeom prst="line">
              <a:avLst/>
            </a:prstGeom>
            <a:ln w="38100">
              <a:solidFill>
                <a:srgbClr val="9933FF"/>
              </a:solidFill>
            </a:ln>
          </p:spPr>
          <p:style>
            <a:lnRef idx="1">
              <a:schemeClr val="accent1"/>
            </a:lnRef>
            <a:fillRef idx="0">
              <a:schemeClr val="accent1"/>
            </a:fillRef>
            <a:effectRef idx="0">
              <a:schemeClr val="accent1"/>
            </a:effectRef>
            <a:fontRef idx="minor">
              <a:schemeClr val="tx1"/>
            </a:fontRef>
          </p:style>
        </p:cxnSp>
        <p:cxnSp>
          <p:nvCxnSpPr>
            <p:cNvPr id="17" name="29 Conector recto"/>
            <p:cNvCxnSpPr/>
            <p:nvPr/>
          </p:nvCxnSpPr>
          <p:spPr>
            <a:xfrm>
              <a:off x="5796136" y="4653136"/>
              <a:ext cx="0" cy="504056"/>
            </a:xfrm>
            <a:prstGeom prst="line">
              <a:avLst/>
            </a:prstGeom>
            <a:ln w="38100">
              <a:solidFill>
                <a:srgbClr val="9933FF"/>
              </a:solidFill>
            </a:ln>
          </p:spPr>
          <p:style>
            <a:lnRef idx="1">
              <a:schemeClr val="accent1"/>
            </a:lnRef>
            <a:fillRef idx="0">
              <a:schemeClr val="accent1"/>
            </a:fillRef>
            <a:effectRef idx="0">
              <a:schemeClr val="accent1"/>
            </a:effectRef>
            <a:fontRef idx="minor">
              <a:schemeClr val="tx1"/>
            </a:fontRef>
          </p:style>
        </p:cxnSp>
      </p:grpSp>
      <p:grpSp>
        <p:nvGrpSpPr>
          <p:cNvPr id="18" name="38 Grupo"/>
          <p:cNvGrpSpPr/>
          <p:nvPr/>
        </p:nvGrpSpPr>
        <p:grpSpPr>
          <a:xfrm>
            <a:off x="5580534" y="2961934"/>
            <a:ext cx="720080" cy="2088232"/>
            <a:chOff x="5076056" y="2564904"/>
            <a:chExt cx="720080" cy="2088232"/>
          </a:xfrm>
        </p:grpSpPr>
        <p:cxnSp>
          <p:nvCxnSpPr>
            <p:cNvPr id="19" name="33 Conector recto"/>
            <p:cNvCxnSpPr/>
            <p:nvPr/>
          </p:nvCxnSpPr>
          <p:spPr>
            <a:xfrm>
              <a:off x="5076056" y="2564904"/>
              <a:ext cx="0" cy="648072"/>
            </a:xfrm>
            <a:prstGeom prst="line">
              <a:avLst/>
            </a:prstGeom>
            <a:ln w="38100">
              <a:solidFill>
                <a:srgbClr val="00CCFF"/>
              </a:solidFill>
            </a:ln>
          </p:spPr>
          <p:style>
            <a:lnRef idx="1">
              <a:schemeClr val="accent1"/>
            </a:lnRef>
            <a:fillRef idx="0">
              <a:schemeClr val="accent1"/>
            </a:fillRef>
            <a:effectRef idx="0">
              <a:schemeClr val="accent1"/>
            </a:effectRef>
            <a:fontRef idx="minor">
              <a:schemeClr val="tx1"/>
            </a:fontRef>
          </p:style>
        </p:cxnSp>
        <p:cxnSp>
          <p:nvCxnSpPr>
            <p:cNvPr id="20" name="36 Conector recto"/>
            <p:cNvCxnSpPr/>
            <p:nvPr/>
          </p:nvCxnSpPr>
          <p:spPr>
            <a:xfrm>
              <a:off x="5076056" y="3212976"/>
              <a:ext cx="720080" cy="1440160"/>
            </a:xfrm>
            <a:prstGeom prst="line">
              <a:avLst/>
            </a:prstGeom>
            <a:ln w="38100">
              <a:solidFill>
                <a:srgbClr val="00CCFF"/>
              </a:solidFill>
            </a:ln>
          </p:spPr>
          <p:style>
            <a:lnRef idx="1">
              <a:schemeClr val="accent1"/>
            </a:lnRef>
            <a:fillRef idx="0">
              <a:schemeClr val="accent1"/>
            </a:fillRef>
            <a:effectRef idx="0">
              <a:schemeClr val="accent1"/>
            </a:effectRef>
            <a:fontRef idx="minor">
              <a:schemeClr val="tx1"/>
            </a:fontRef>
          </p:style>
        </p:cxnSp>
      </p:grpSp>
      <p:sp>
        <p:nvSpPr>
          <p:cNvPr id="21"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2.1 ÁREA NETA EFECTIVA</a:t>
            </a:r>
          </a:p>
        </p:txBody>
      </p:sp>
      <p:sp>
        <p:nvSpPr>
          <p:cNvPr id="2" name="Marcador de pie de página 1">
            <a:extLst>
              <a:ext uri="{FF2B5EF4-FFF2-40B4-BE49-F238E27FC236}">
                <a16:creationId xmlns:a16="http://schemas.microsoft.com/office/drawing/2014/main" id="{DD2E4341-980D-46AC-8475-839261B4D8C5}"/>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68BB9D87-9CCB-425D-9F09-0A8CFB8491A3}"/>
              </a:ext>
            </a:extLst>
          </p:cNvPr>
          <p:cNvSpPr>
            <a:spLocks noGrp="1"/>
          </p:cNvSpPr>
          <p:nvPr>
            <p:ph type="sldNum" sz="quarter" idx="12"/>
          </p:nvPr>
        </p:nvSpPr>
        <p:spPr/>
        <p:txBody>
          <a:bodyPr/>
          <a:lstStyle/>
          <a:p>
            <a:fld id="{A20D5B2E-A39C-4A67-9A03-2664C49F1C64}" type="slidenum">
              <a:rPr lang="es-MX" smtClean="0"/>
              <a:pPr/>
              <a:t>35</a:t>
            </a:fld>
            <a:r>
              <a:rPr lang="es-MX"/>
              <a:t>/150</a:t>
            </a:r>
            <a:endParaRPr lang="es-MX" dirty="0"/>
          </a:p>
        </p:txBody>
      </p:sp>
    </p:spTree>
    <p:extLst>
      <p:ext uri="{BB962C8B-B14F-4D97-AF65-F5344CB8AC3E}">
        <p14:creationId xmlns:p14="http://schemas.microsoft.com/office/powerpoint/2010/main" val="316843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 1</a:t>
            </a:r>
          </a:p>
        </p:txBody>
      </p:sp>
      <mc:AlternateContent xmlns:mc="http://schemas.openxmlformats.org/markup-compatibility/2006" xmlns:a14="http://schemas.microsoft.com/office/drawing/2010/main">
        <mc:Choice Requires="a14">
          <p:sp>
            <p:nvSpPr>
              <p:cNvPr id="12" name="7 Rectángulo"/>
              <p:cNvSpPr/>
              <p:nvPr/>
            </p:nvSpPr>
            <p:spPr>
              <a:xfrm>
                <a:off x="474561" y="2095074"/>
                <a:ext cx="9354448" cy="3315267"/>
              </a:xfrm>
              <a:prstGeom prst="rect">
                <a:avLst/>
              </a:prstGeom>
            </p:spPr>
            <p:txBody>
              <a:bodyPr wrap="square">
                <a:spAutoFit/>
              </a:bodyPr>
              <a:lstStyle/>
              <a:p>
                <a:r>
                  <a:rPr lang="es-ES" sz="1900" b="1" dirty="0">
                    <a:latin typeface="+mn-lt"/>
                  </a:rPr>
                  <a:t>Los anchos netos correspondientes son:</a:t>
                </a:r>
              </a:p>
              <a:p>
                <a:endParaRPr lang="es-ES" sz="1900" b="1" dirty="0">
                  <a:latin typeface="+mn-lt"/>
                </a:endParaRPr>
              </a:p>
              <a:p>
                <a:r>
                  <a:rPr lang="es-ES" sz="1900" b="1" dirty="0">
                    <a:latin typeface="+mn-lt"/>
                  </a:rPr>
                  <a:t>ABCD:   35 - 2 x 2.2 = 30.60 cm</a:t>
                </a:r>
              </a:p>
              <a:p>
                <a:r>
                  <a:rPr lang="es-ES" sz="1900" b="1" dirty="0">
                    <a:latin typeface="+mn-lt"/>
                  </a:rPr>
                  <a:t>ABCEF: 35 – 3 x 2.2 + 12^2/(4 x 10) = 32.00 cm</a:t>
                </a:r>
              </a:p>
              <a:p>
                <a:r>
                  <a:rPr lang="es-ES" sz="1900" b="1" dirty="0">
                    <a:latin typeface="+mn-lt"/>
                  </a:rPr>
                  <a:t>ABEF:   35 – 2 x 2.2 + 12^2/(4 x 20) = 32.40 cm</a:t>
                </a:r>
              </a:p>
              <a:p>
                <a:pPr>
                  <a:buFont typeface="Wingdings" pitchFamily="2" charset="2"/>
                  <a:buNone/>
                </a:pPr>
                <a:endParaRPr lang="es-ES" sz="1900" b="1" dirty="0">
                  <a:latin typeface="+mn-lt"/>
                </a:endParaRPr>
              </a:p>
              <a:p>
                <a:pPr>
                  <a:buFont typeface="Wingdings" pitchFamily="2" charset="2"/>
                  <a:buNone/>
                </a:pPr>
                <a:r>
                  <a:rPr lang="es-ES" sz="1900" b="1" dirty="0">
                    <a:latin typeface="+mn-lt"/>
                  </a:rPr>
                  <a:t>Por lo tanto la trayectoria critica es ABCD</a:t>
                </a:r>
              </a:p>
              <a:p>
                <a:pPr>
                  <a:buFont typeface="Wingdings" pitchFamily="2" charset="2"/>
                  <a:buNone/>
                </a:pPr>
                <a:endParaRPr lang="es-ES" sz="1900" b="1" dirty="0">
                  <a:latin typeface="+mn-lt"/>
                </a:endParaRPr>
              </a:p>
              <a:p>
                <a:pPr>
                  <a:buFont typeface="Wingdings" pitchFamily="2" charset="2"/>
                  <a:buNone/>
                </a:pPr>
                <a:r>
                  <a:rPr lang="es-ES" sz="1900" b="1" dirty="0">
                    <a:latin typeface="+mn-lt"/>
                  </a:rPr>
                  <a:t>Luego:</a:t>
                </a:r>
              </a:p>
              <a:p>
                <a:pPr>
                  <a:buFont typeface="Wingdings" pitchFamily="2" charset="2"/>
                  <a:buNone/>
                </a:pPr>
                <a:endParaRPr lang="es-ES" sz="1900" b="1" dirty="0">
                  <a:latin typeface="+mn-lt"/>
                </a:endParaRPr>
              </a:p>
              <a:p>
                <a:pPr algn="ctr">
                  <a:buFont typeface="Wingdings" pitchFamily="2" charset="2"/>
                  <a:buNone/>
                </a:pPr>
                <a14:m>
                  <m:oMath xmlns:m="http://schemas.openxmlformats.org/officeDocument/2006/math">
                    <m:sSub>
                      <m:sSubPr>
                        <m:ctrlPr>
                          <a:rPr lang="es-ES" sz="1900" b="1" i="1" smtClean="0">
                            <a:solidFill>
                              <a:srgbClr val="FF0000"/>
                            </a:solidFill>
                            <a:latin typeface="Cambria Math" panose="02040503050406030204" pitchFamily="18" charset="0"/>
                          </a:rPr>
                        </m:ctrlPr>
                      </m:sSubPr>
                      <m:e>
                        <m:r>
                          <a:rPr lang="es-MX" sz="1900" b="1" i="1" smtClean="0">
                            <a:solidFill>
                              <a:srgbClr val="FF0000"/>
                            </a:solidFill>
                            <a:latin typeface="Cambria Math" panose="02040503050406030204" pitchFamily="18" charset="0"/>
                          </a:rPr>
                          <m:t>𝑨</m:t>
                        </m:r>
                      </m:e>
                      <m:sub>
                        <m:r>
                          <a:rPr lang="es-MX" sz="1900" b="1" i="1" smtClean="0">
                            <a:solidFill>
                              <a:srgbClr val="FF0000"/>
                            </a:solidFill>
                            <a:latin typeface="Cambria Math" panose="02040503050406030204" pitchFamily="18" charset="0"/>
                          </a:rPr>
                          <m:t>𝒏</m:t>
                        </m:r>
                      </m:sub>
                    </m:sSub>
                  </m:oMath>
                </a14:m>
                <a:r>
                  <a:rPr lang="es-ES" sz="1900" b="1" dirty="0">
                    <a:solidFill>
                      <a:srgbClr val="FF0000"/>
                    </a:solidFill>
                    <a:latin typeface="+mn-lt"/>
                  </a:rPr>
                  <a:t>= 30.60 cm x 2.0 = 61.2 </a:t>
                </a:r>
                <a14:m>
                  <m:oMath xmlns:m="http://schemas.openxmlformats.org/officeDocument/2006/math">
                    <m:sSup>
                      <m:sSupPr>
                        <m:ctrlPr>
                          <a:rPr lang="es-ES" sz="1900" b="1" i="1" smtClean="0">
                            <a:solidFill>
                              <a:srgbClr val="FF0000"/>
                            </a:solidFill>
                            <a:latin typeface="Cambria Math" panose="02040503050406030204" pitchFamily="18" charset="0"/>
                          </a:rPr>
                        </m:ctrlPr>
                      </m:sSupPr>
                      <m:e>
                        <m:r>
                          <a:rPr lang="es-MX" sz="1900" b="1" i="1" smtClean="0">
                            <a:solidFill>
                              <a:srgbClr val="FF0000"/>
                            </a:solidFill>
                            <a:latin typeface="Cambria Math" panose="02040503050406030204" pitchFamily="18" charset="0"/>
                          </a:rPr>
                          <m:t>𝒄𝒎</m:t>
                        </m:r>
                      </m:e>
                      <m:sup>
                        <m:r>
                          <a:rPr lang="es-MX" sz="1900" b="1" i="1" smtClean="0">
                            <a:solidFill>
                              <a:srgbClr val="FF0000"/>
                            </a:solidFill>
                            <a:latin typeface="Cambria Math" panose="02040503050406030204" pitchFamily="18" charset="0"/>
                          </a:rPr>
                          <m:t>𝟐</m:t>
                        </m:r>
                      </m:sup>
                    </m:sSup>
                  </m:oMath>
                </a14:m>
                <a:endParaRPr lang="es-MX" sz="1900" b="1" dirty="0">
                  <a:solidFill>
                    <a:srgbClr val="FF0000"/>
                  </a:solidFill>
                  <a:latin typeface="+mn-lt"/>
                </a:endParaRPr>
              </a:p>
            </p:txBody>
          </p:sp>
        </mc:Choice>
        <mc:Fallback xmlns="">
          <p:sp>
            <p:nvSpPr>
              <p:cNvPr id="12" name="7 Rectángulo"/>
              <p:cNvSpPr>
                <a:spLocks noRot="1" noChangeAspect="1" noMove="1" noResize="1" noEditPoints="1" noAdjustHandles="1" noChangeArrowheads="1" noChangeShapeType="1" noTextEdit="1"/>
              </p:cNvSpPr>
              <p:nvPr/>
            </p:nvSpPr>
            <p:spPr>
              <a:xfrm>
                <a:off x="474561" y="2095074"/>
                <a:ext cx="9354448" cy="3315267"/>
              </a:xfrm>
              <a:prstGeom prst="rect">
                <a:avLst/>
              </a:prstGeom>
              <a:blipFill>
                <a:blip r:embed="rId2"/>
                <a:stretch>
                  <a:fillRect l="-652" t="-919" b="-2206"/>
                </a:stretch>
              </a:blipFill>
            </p:spPr>
            <p:txBody>
              <a:bodyPr/>
              <a:lstStyle/>
              <a:p>
                <a:r>
                  <a:rPr lang="es-MX">
                    <a:noFill/>
                  </a:rPr>
                  <a:t> </a:t>
                </a:r>
              </a:p>
            </p:txBody>
          </p:sp>
        </mc:Fallback>
      </mc:AlternateContent>
      <p:sp>
        <p:nvSpPr>
          <p:cNvPr id="9"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2.1 ÁREA NETA EFECTIVA</a:t>
            </a:r>
          </a:p>
        </p:txBody>
      </p:sp>
      <p:sp>
        <p:nvSpPr>
          <p:cNvPr id="2" name="Marcador de pie de página 1">
            <a:extLst>
              <a:ext uri="{FF2B5EF4-FFF2-40B4-BE49-F238E27FC236}">
                <a16:creationId xmlns:a16="http://schemas.microsoft.com/office/drawing/2014/main" id="{0036E75D-0162-47FD-B122-3133F3BB6670}"/>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BE01BA6E-E261-4C7A-A80F-9C64F2D3BA5D}"/>
              </a:ext>
            </a:extLst>
          </p:cNvPr>
          <p:cNvSpPr>
            <a:spLocks noGrp="1"/>
          </p:cNvSpPr>
          <p:nvPr>
            <p:ph type="sldNum" sz="quarter" idx="12"/>
          </p:nvPr>
        </p:nvSpPr>
        <p:spPr/>
        <p:txBody>
          <a:bodyPr/>
          <a:lstStyle/>
          <a:p>
            <a:fld id="{A20D5B2E-A39C-4A67-9A03-2664C49F1C64}" type="slidenum">
              <a:rPr lang="es-MX" smtClean="0"/>
              <a:pPr/>
              <a:t>36</a:t>
            </a:fld>
            <a:r>
              <a:rPr lang="es-MX"/>
              <a:t>/150</a:t>
            </a:r>
            <a:endParaRPr lang="es-MX" dirty="0"/>
          </a:p>
        </p:txBody>
      </p:sp>
    </p:spTree>
    <p:extLst>
      <p:ext uri="{BB962C8B-B14F-4D97-AF65-F5344CB8AC3E}">
        <p14:creationId xmlns:p14="http://schemas.microsoft.com/office/powerpoint/2010/main" val="38651463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 2</a:t>
            </a:r>
          </a:p>
        </p:txBody>
      </p:sp>
      <p:sp>
        <p:nvSpPr>
          <p:cNvPr id="11" name="7 Rectángulo"/>
          <p:cNvSpPr/>
          <p:nvPr/>
        </p:nvSpPr>
        <p:spPr>
          <a:xfrm>
            <a:off x="474561" y="1988200"/>
            <a:ext cx="9354448" cy="566052"/>
          </a:xfrm>
          <a:prstGeom prst="rect">
            <a:avLst/>
          </a:prstGeom>
        </p:spPr>
        <p:txBody>
          <a:bodyPr wrap="square">
            <a:spAutoFit/>
          </a:bodyPr>
          <a:lstStyle/>
          <a:p>
            <a:pPr algn="just">
              <a:lnSpc>
                <a:spcPct val="80000"/>
              </a:lnSpc>
            </a:pPr>
            <a:r>
              <a:rPr lang="es-ES" sz="1900" b="1" dirty="0">
                <a:latin typeface="+mn-lt"/>
              </a:rPr>
              <a:t>El Angulo que se muestra es de 15.2 cm x 2.2 cm (6” x 7/8”), y los tornillos son de 2.2 cm de diámetro, colocados en agujeros </a:t>
            </a:r>
            <a:r>
              <a:rPr lang="es-ES" sz="1900" b="1" dirty="0" err="1">
                <a:latin typeface="+mn-lt"/>
              </a:rPr>
              <a:t>punzonados</a:t>
            </a:r>
            <a:r>
              <a:rPr lang="es-ES" sz="1900" b="1" dirty="0">
                <a:latin typeface="+mn-lt"/>
              </a:rPr>
              <a:t>. Determine el área neta critica.</a:t>
            </a:r>
          </a:p>
        </p:txBody>
      </p:sp>
      <p:pic>
        <p:nvPicPr>
          <p:cNvPr id="12" name="Picture 6"/>
          <p:cNvPicPr>
            <a:picLocks noChangeAspect="1" noChangeArrowheads="1"/>
          </p:cNvPicPr>
          <p:nvPr/>
        </p:nvPicPr>
        <p:blipFill>
          <a:blip r:embed="rId2" cstate="print"/>
          <a:srcRect/>
          <a:stretch>
            <a:fillRect/>
          </a:stretch>
        </p:blipFill>
        <p:spPr>
          <a:xfrm>
            <a:off x="2096447" y="2529246"/>
            <a:ext cx="6110675" cy="3402509"/>
          </a:xfrm>
          <a:prstGeom prst="rect">
            <a:avLst/>
          </a:prstGeom>
        </p:spPr>
      </p:pic>
      <p:sp>
        <p:nvSpPr>
          <p:cNvPr id="13"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2.1 ÁREA NETA EFECTIVA</a:t>
            </a:r>
          </a:p>
        </p:txBody>
      </p:sp>
      <p:sp>
        <p:nvSpPr>
          <p:cNvPr id="2" name="Marcador de pie de página 1">
            <a:extLst>
              <a:ext uri="{FF2B5EF4-FFF2-40B4-BE49-F238E27FC236}">
                <a16:creationId xmlns:a16="http://schemas.microsoft.com/office/drawing/2014/main" id="{3872044C-FB7E-412A-A2A0-46BE30B6FBA8}"/>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73107F27-236E-41C2-99CD-15E36CB4C5EA}"/>
              </a:ext>
            </a:extLst>
          </p:cNvPr>
          <p:cNvSpPr>
            <a:spLocks noGrp="1"/>
          </p:cNvSpPr>
          <p:nvPr>
            <p:ph type="sldNum" sz="quarter" idx="12"/>
          </p:nvPr>
        </p:nvSpPr>
        <p:spPr/>
        <p:txBody>
          <a:bodyPr/>
          <a:lstStyle/>
          <a:p>
            <a:fld id="{A20D5B2E-A39C-4A67-9A03-2664C49F1C64}" type="slidenum">
              <a:rPr lang="es-MX" smtClean="0"/>
              <a:pPr/>
              <a:t>37</a:t>
            </a:fld>
            <a:r>
              <a:rPr lang="es-MX"/>
              <a:t>/150</a:t>
            </a:r>
            <a:endParaRPr lang="es-MX" dirty="0"/>
          </a:p>
        </p:txBody>
      </p:sp>
    </p:spTree>
    <p:extLst>
      <p:ext uri="{BB962C8B-B14F-4D97-AF65-F5344CB8AC3E}">
        <p14:creationId xmlns:p14="http://schemas.microsoft.com/office/powerpoint/2010/main" val="20064448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 2</a:t>
            </a:r>
          </a:p>
        </p:txBody>
      </p:sp>
      <p:sp>
        <p:nvSpPr>
          <p:cNvPr id="13"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2.1 ÁREA NETA EFECTIVA</a:t>
            </a:r>
          </a:p>
        </p:txBody>
      </p:sp>
      <p:pic>
        <p:nvPicPr>
          <p:cNvPr id="3" name="Imagen 2"/>
          <p:cNvPicPr>
            <a:picLocks noChangeAspect="1"/>
          </p:cNvPicPr>
          <p:nvPr/>
        </p:nvPicPr>
        <p:blipFill>
          <a:blip r:embed="rId2"/>
          <a:stretch>
            <a:fillRect/>
          </a:stretch>
        </p:blipFill>
        <p:spPr>
          <a:xfrm>
            <a:off x="1918047" y="2095633"/>
            <a:ext cx="6467475" cy="3152775"/>
          </a:xfrm>
          <a:prstGeom prst="rect">
            <a:avLst/>
          </a:prstGeom>
        </p:spPr>
      </p:pic>
      <p:sp>
        <p:nvSpPr>
          <p:cNvPr id="2" name="Marcador de pie de página 1">
            <a:extLst>
              <a:ext uri="{FF2B5EF4-FFF2-40B4-BE49-F238E27FC236}">
                <a16:creationId xmlns:a16="http://schemas.microsoft.com/office/drawing/2014/main" id="{4910BB7B-D8F4-40BC-A873-D4158902D7E5}"/>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F8C2E3DC-EDDB-4670-A2E2-53AD75162452}"/>
              </a:ext>
            </a:extLst>
          </p:cNvPr>
          <p:cNvSpPr>
            <a:spLocks noGrp="1"/>
          </p:cNvSpPr>
          <p:nvPr>
            <p:ph type="sldNum" sz="quarter" idx="12"/>
          </p:nvPr>
        </p:nvSpPr>
        <p:spPr/>
        <p:txBody>
          <a:bodyPr/>
          <a:lstStyle/>
          <a:p>
            <a:fld id="{A20D5B2E-A39C-4A67-9A03-2664C49F1C64}" type="slidenum">
              <a:rPr lang="es-MX" smtClean="0"/>
              <a:pPr/>
              <a:t>38</a:t>
            </a:fld>
            <a:r>
              <a:rPr lang="es-MX"/>
              <a:t>/150</a:t>
            </a:r>
            <a:endParaRPr lang="es-MX" dirty="0"/>
          </a:p>
        </p:txBody>
      </p:sp>
    </p:spTree>
    <p:extLst>
      <p:ext uri="{BB962C8B-B14F-4D97-AF65-F5344CB8AC3E}">
        <p14:creationId xmlns:p14="http://schemas.microsoft.com/office/powerpoint/2010/main" val="39953033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 2</a:t>
            </a:r>
          </a:p>
        </p:txBody>
      </p:sp>
      <p:pic>
        <p:nvPicPr>
          <p:cNvPr id="12" name="Picture 5"/>
          <p:cNvPicPr>
            <a:picLocks noChangeAspect="1" noChangeArrowheads="1"/>
          </p:cNvPicPr>
          <p:nvPr/>
        </p:nvPicPr>
        <p:blipFill>
          <a:blip r:embed="rId2" cstate="print"/>
          <a:srcRect/>
          <a:stretch>
            <a:fillRect/>
          </a:stretch>
        </p:blipFill>
        <p:spPr>
          <a:xfrm>
            <a:off x="2412182" y="2001650"/>
            <a:ext cx="5329238" cy="4117975"/>
          </a:xfrm>
          <a:prstGeom prst="rect">
            <a:avLst/>
          </a:prstGeom>
        </p:spPr>
      </p:pic>
      <p:sp>
        <p:nvSpPr>
          <p:cNvPr id="13" name="Freeform 6"/>
          <p:cNvSpPr>
            <a:spLocks/>
          </p:cNvSpPr>
          <p:nvPr/>
        </p:nvSpPr>
        <p:spPr bwMode="auto">
          <a:xfrm>
            <a:off x="6588895" y="2001650"/>
            <a:ext cx="1587" cy="3887788"/>
          </a:xfrm>
          <a:custGeom>
            <a:avLst/>
            <a:gdLst/>
            <a:ahLst/>
            <a:cxnLst>
              <a:cxn ang="0">
                <a:pos x="0" y="0"/>
              </a:cxn>
              <a:cxn ang="0">
                <a:pos x="0" y="816"/>
              </a:cxn>
              <a:cxn ang="0">
                <a:pos x="0" y="2086"/>
              </a:cxn>
              <a:cxn ang="0">
                <a:pos x="0" y="2449"/>
              </a:cxn>
            </a:cxnLst>
            <a:rect l="0" t="0" r="r" b="b"/>
            <a:pathLst>
              <a:path w="1" h="2449">
                <a:moveTo>
                  <a:pt x="0" y="0"/>
                </a:moveTo>
                <a:lnTo>
                  <a:pt x="0" y="816"/>
                </a:lnTo>
                <a:lnTo>
                  <a:pt x="0" y="2086"/>
                </a:lnTo>
                <a:lnTo>
                  <a:pt x="0" y="2449"/>
                </a:lnTo>
              </a:path>
            </a:pathLst>
          </a:custGeom>
          <a:noFill/>
          <a:ln w="38100" cmpd="sng">
            <a:solidFill>
              <a:srgbClr val="0066FF"/>
            </a:solidFill>
            <a:round/>
            <a:headEnd/>
            <a:tailEnd/>
          </a:ln>
          <a:effectLst/>
        </p:spPr>
        <p:txBody>
          <a:bodyPr/>
          <a:lstStyle/>
          <a:p>
            <a:endParaRPr lang="es-MX"/>
          </a:p>
        </p:txBody>
      </p:sp>
      <p:sp>
        <p:nvSpPr>
          <p:cNvPr id="14" name="Freeform 7"/>
          <p:cNvSpPr>
            <a:spLocks/>
          </p:cNvSpPr>
          <p:nvPr/>
        </p:nvSpPr>
        <p:spPr bwMode="auto">
          <a:xfrm>
            <a:off x="5941195" y="2073088"/>
            <a:ext cx="647700" cy="3887787"/>
          </a:xfrm>
          <a:custGeom>
            <a:avLst/>
            <a:gdLst/>
            <a:ahLst/>
            <a:cxnLst>
              <a:cxn ang="0">
                <a:pos x="0" y="0"/>
              </a:cxn>
              <a:cxn ang="0">
                <a:pos x="0" y="317"/>
              </a:cxn>
              <a:cxn ang="0">
                <a:pos x="408" y="771"/>
              </a:cxn>
              <a:cxn ang="0">
                <a:pos x="408" y="2041"/>
              </a:cxn>
              <a:cxn ang="0">
                <a:pos x="408" y="2449"/>
              </a:cxn>
            </a:cxnLst>
            <a:rect l="0" t="0" r="r" b="b"/>
            <a:pathLst>
              <a:path w="408" h="2449">
                <a:moveTo>
                  <a:pt x="0" y="0"/>
                </a:moveTo>
                <a:lnTo>
                  <a:pt x="0" y="317"/>
                </a:lnTo>
                <a:lnTo>
                  <a:pt x="408" y="771"/>
                </a:lnTo>
                <a:lnTo>
                  <a:pt x="408" y="2041"/>
                </a:lnTo>
                <a:lnTo>
                  <a:pt x="408" y="2449"/>
                </a:lnTo>
              </a:path>
            </a:pathLst>
          </a:custGeom>
          <a:noFill/>
          <a:ln w="38100" cmpd="sng">
            <a:solidFill>
              <a:srgbClr val="33CC33"/>
            </a:solidFill>
            <a:round/>
            <a:headEnd/>
            <a:tailEnd/>
          </a:ln>
          <a:effectLst/>
        </p:spPr>
        <p:txBody>
          <a:bodyPr/>
          <a:lstStyle/>
          <a:p>
            <a:endParaRPr lang="es-MX"/>
          </a:p>
        </p:txBody>
      </p:sp>
      <p:sp>
        <p:nvSpPr>
          <p:cNvPr id="15" name="Freeform 8"/>
          <p:cNvSpPr>
            <a:spLocks/>
          </p:cNvSpPr>
          <p:nvPr/>
        </p:nvSpPr>
        <p:spPr bwMode="auto">
          <a:xfrm>
            <a:off x="5941195" y="2073088"/>
            <a:ext cx="720725" cy="3887787"/>
          </a:xfrm>
          <a:custGeom>
            <a:avLst/>
            <a:gdLst/>
            <a:ahLst/>
            <a:cxnLst>
              <a:cxn ang="0">
                <a:pos x="45" y="0"/>
              </a:cxn>
              <a:cxn ang="0">
                <a:pos x="45" y="272"/>
              </a:cxn>
              <a:cxn ang="0">
                <a:pos x="454" y="771"/>
              </a:cxn>
              <a:cxn ang="0">
                <a:pos x="0" y="1588"/>
              </a:cxn>
              <a:cxn ang="0">
                <a:pos x="454" y="2041"/>
              </a:cxn>
              <a:cxn ang="0">
                <a:pos x="454" y="2449"/>
              </a:cxn>
            </a:cxnLst>
            <a:rect l="0" t="0" r="r" b="b"/>
            <a:pathLst>
              <a:path w="454" h="2449">
                <a:moveTo>
                  <a:pt x="45" y="0"/>
                </a:moveTo>
                <a:lnTo>
                  <a:pt x="45" y="272"/>
                </a:lnTo>
                <a:lnTo>
                  <a:pt x="454" y="771"/>
                </a:lnTo>
                <a:lnTo>
                  <a:pt x="0" y="1588"/>
                </a:lnTo>
                <a:lnTo>
                  <a:pt x="454" y="2041"/>
                </a:lnTo>
                <a:lnTo>
                  <a:pt x="454" y="2449"/>
                </a:lnTo>
              </a:path>
            </a:pathLst>
          </a:custGeom>
          <a:noFill/>
          <a:ln w="38100" cmpd="sng">
            <a:solidFill>
              <a:srgbClr val="FF0000"/>
            </a:solidFill>
            <a:round/>
            <a:headEnd/>
            <a:tailEnd/>
          </a:ln>
          <a:effectLst/>
        </p:spPr>
        <p:txBody>
          <a:bodyPr/>
          <a:lstStyle/>
          <a:p>
            <a:endParaRPr lang="es-MX"/>
          </a:p>
        </p:txBody>
      </p:sp>
      <p:sp>
        <p:nvSpPr>
          <p:cNvPr id="16"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2.1 ÁREA NETA EFECTIVA</a:t>
            </a:r>
          </a:p>
        </p:txBody>
      </p:sp>
      <p:sp>
        <p:nvSpPr>
          <p:cNvPr id="2" name="Marcador de pie de página 1">
            <a:extLst>
              <a:ext uri="{FF2B5EF4-FFF2-40B4-BE49-F238E27FC236}">
                <a16:creationId xmlns:a16="http://schemas.microsoft.com/office/drawing/2014/main" id="{A219282E-4F17-4399-8954-00D7ECB73A39}"/>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40E6B71C-CE7D-451E-B3F0-EE6BA307C6B9}"/>
              </a:ext>
            </a:extLst>
          </p:cNvPr>
          <p:cNvSpPr>
            <a:spLocks noGrp="1"/>
          </p:cNvSpPr>
          <p:nvPr>
            <p:ph type="sldNum" sz="quarter" idx="12"/>
          </p:nvPr>
        </p:nvSpPr>
        <p:spPr/>
        <p:txBody>
          <a:bodyPr/>
          <a:lstStyle/>
          <a:p>
            <a:fld id="{A20D5B2E-A39C-4A67-9A03-2664C49F1C64}" type="slidenum">
              <a:rPr lang="es-MX" smtClean="0"/>
              <a:pPr/>
              <a:t>39</a:t>
            </a:fld>
            <a:r>
              <a:rPr lang="es-MX"/>
              <a:t>/150</a:t>
            </a:r>
            <a:endParaRPr lang="es-MX" dirty="0"/>
          </a:p>
        </p:txBody>
      </p:sp>
    </p:spTree>
    <p:extLst>
      <p:ext uri="{BB962C8B-B14F-4D97-AF65-F5344CB8AC3E}">
        <p14:creationId xmlns:p14="http://schemas.microsoft.com/office/powerpoint/2010/main" val="392895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ox(i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ox(i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INTRODUCCIÓN </a:t>
            </a:r>
          </a:p>
        </p:txBody>
      </p:sp>
      <p:sp>
        <p:nvSpPr>
          <p:cNvPr id="12"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mn-lt"/>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mn-lt"/>
              </a:rPr>
              <a:t>2.1 ÁREA NETA EFECTIVA</a:t>
            </a:r>
          </a:p>
        </p:txBody>
      </p:sp>
      <p:sp>
        <p:nvSpPr>
          <p:cNvPr id="13" name="Text Box 6"/>
          <p:cNvSpPr txBox="1">
            <a:spLocks noChangeArrowheads="1"/>
          </p:cNvSpPr>
          <p:nvPr/>
        </p:nvSpPr>
        <p:spPr bwMode="auto">
          <a:xfrm>
            <a:off x="474561" y="4045903"/>
            <a:ext cx="3190875" cy="384721"/>
          </a:xfrm>
          <a:prstGeom prst="rect">
            <a:avLst/>
          </a:prstGeom>
          <a:noFill/>
          <a:ln w="9525">
            <a:noFill/>
            <a:miter lim="800000"/>
            <a:headEnd/>
            <a:tailEnd/>
          </a:ln>
          <a:effectLst/>
        </p:spPr>
        <p:txBody>
          <a:bodyPr>
            <a:spAutoFit/>
          </a:bodyPr>
          <a:lstStyle/>
          <a:p>
            <a:pPr algn="just">
              <a:defRPr/>
            </a:pPr>
            <a:r>
              <a:rPr lang="es-ES_tradnl" sz="1900" b="1" dirty="0">
                <a:solidFill>
                  <a:schemeClr val="accent1">
                    <a:lumMod val="50000"/>
                  </a:schemeClr>
                </a:solidFill>
                <a:latin typeface="+mn-lt"/>
              </a:rPr>
              <a:t>¿Inconvenientes?</a:t>
            </a:r>
            <a:endParaRPr lang="es-ES" sz="1900" b="1" dirty="0">
              <a:solidFill>
                <a:schemeClr val="accent1">
                  <a:lumMod val="50000"/>
                </a:schemeClr>
              </a:solidFill>
              <a:latin typeface="+mn-lt"/>
            </a:endParaRPr>
          </a:p>
        </p:txBody>
      </p:sp>
      <p:sp>
        <p:nvSpPr>
          <p:cNvPr id="14" name="Text Box 18"/>
          <p:cNvSpPr txBox="1">
            <a:spLocks noChangeArrowheads="1"/>
          </p:cNvSpPr>
          <p:nvPr/>
        </p:nvSpPr>
        <p:spPr bwMode="auto">
          <a:xfrm>
            <a:off x="474561" y="2397986"/>
            <a:ext cx="9354449" cy="1554272"/>
          </a:xfrm>
          <a:prstGeom prst="rect">
            <a:avLst/>
          </a:prstGeom>
          <a:noFill/>
          <a:ln w="9525">
            <a:noFill/>
            <a:miter lim="800000"/>
            <a:headEnd/>
            <a:tailEnd/>
          </a:ln>
          <a:effectLst/>
        </p:spPr>
        <p:txBody>
          <a:bodyPr wrap="square">
            <a:spAutoFit/>
          </a:bodyPr>
          <a:lstStyle/>
          <a:p>
            <a:pPr algn="just">
              <a:defRPr/>
            </a:pPr>
            <a:r>
              <a:rPr lang="es-MX" sz="1900" b="1" dirty="0">
                <a:latin typeface="+mn-lt"/>
              </a:rPr>
              <a:t>Los miembros en tensión se definen como elementos estructurales sometidos a fuerzas axiales de tensión. Un miembro dúctil de acero, sin agujeros y sometido a una carga de tensión, puede resistir, sin fracturarse, una carga mayor que la correspondiente al producto del área de su sección transversal y del esfuerzo de fluencia del acero, gracias al endurecimiento por deformación.</a:t>
            </a:r>
            <a:endParaRPr lang="es-ES" sz="1900" b="1" dirty="0">
              <a:latin typeface="+mn-lt"/>
            </a:endParaRPr>
          </a:p>
        </p:txBody>
      </p:sp>
      <p:sp>
        <p:nvSpPr>
          <p:cNvPr id="17" name="23 Rectángulo"/>
          <p:cNvSpPr/>
          <p:nvPr/>
        </p:nvSpPr>
        <p:spPr>
          <a:xfrm>
            <a:off x="527673" y="4523347"/>
            <a:ext cx="9301336" cy="969496"/>
          </a:xfrm>
          <a:prstGeom prst="rect">
            <a:avLst/>
          </a:prstGeom>
        </p:spPr>
        <p:txBody>
          <a:bodyPr wrap="square">
            <a:spAutoFit/>
          </a:bodyPr>
          <a:lstStyle/>
          <a:p>
            <a:pPr algn="just"/>
            <a:r>
              <a:rPr lang="es-MX" sz="1900" b="1" dirty="0">
                <a:latin typeface="+mn-lt"/>
              </a:rPr>
              <a:t>Si tenemos un miembro a tensión con agujeros para tornillos, este puede fallar por fractura de la </a:t>
            </a:r>
            <a:r>
              <a:rPr lang="es-MX" sz="1900" b="1" dirty="0">
                <a:solidFill>
                  <a:srgbClr val="FF0000"/>
                </a:solidFill>
                <a:latin typeface="+mn-lt"/>
              </a:rPr>
              <a:t>sección neta </a:t>
            </a:r>
            <a:r>
              <a:rPr lang="es-MX" sz="1900" b="1" dirty="0">
                <a:latin typeface="+mn-lt"/>
              </a:rPr>
              <a:t>que pasa por los agujeros; esta carga de falla puede ser más pequeña que la carga requerida para plastificar la sección bruta alejada de los agujeros.</a:t>
            </a:r>
          </a:p>
        </p:txBody>
      </p:sp>
      <p:sp>
        <p:nvSpPr>
          <p:cNvPr id="15" name="Text Box 5"/>
          <p:cNvSpPr txBox="1">
            <a:spLocks noChangeArrowheads="1"/>
          </p:cNvSpPr>
          <p:nvPr/>
        </p:nvSpPr>
        <p:spPr bwMode="auto">
          <a:xfrm>
            <a:off x="474561" y="1990800"/>
            <a:ext cx="7482237" cy="661720"/>
          </a:xfrm>
          <a:prstGeom prst="rect">
            <a:avLst/>
          </a:prstGeom>
          <a:noFill/>
          <a:ln w="9525">
            <a:noFill/>
            <a:miter lim="800000"/>
            <a:headEnd/>
            <a:tailEnd/>
          </a:ln>
          <a:effectLst/>
        </p:spPr>
        <p:txBody>
          <a:bodyPr wrap="square">
            <a:spAutoFit/>
          </a:bodyPr>
          <a:lstStyle/>
          <a:p>
            <a:pPr algn="just">
              <a:defRPr/>
            </a:pPr>
            <a:r>
              <a:rPr lang="es-ES_tradnl" sz="1900" b="1" dirty="0">
                <a:solidFill>
                  <a:schemeClr val="accent1">
                    <a:lumMod val="50000"/>
                  </a:schemeClr>
                </a:solidFill>
                <a:latin typeface="+mn-lt"/>
              </a:rPr>
              <a:t>¿Qué es un miembro a tensión?</a:t>
            </a:r>
            <a:endParaRPr lang="es-ES" sz="1900" b="1" dirty="0">
              <a:solidFill>
                <a:schemeClr val="accent1">
                  <a:lumMod val="50000"/>
                </a:schemeClr>
              </a:solidFill>
              <a:latin typeface="+mn-lt"/>
            </a:endParaRPr>
          </a:p>
          <a:p>
            <a:pPr algn="just">
              <a:defRPr/>
            </a:pPr>
            <a:endParaRPr lang="es-ES" b="1" dirty="0">
              <a:latin typeface="+mn-lt"/>
            </a:endParaRPr>
          </a:p>
        </p:txBody>
      </p:sp>
      <p:sp>
        <p:nvSpPr>
          <p:cNvPr id="2" name="Marcador de pie de página 1">
            <a:extLst>
              <a:ext uri="{FF2B5EF4-FFF2-40B4-BE49-F238E27FC236}">
                <a16:creationId xmlns:a16="http://schemas.microsoft.com/office/drawing/2014/main" id="{637A4933-27B7-4C46-B8D7-6B4423330DAA}"/>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827042B3-0DA1-4FC4-8448-A04D4AB98BBD}"/>
              </a:ext>
            </a:extLst>
          </p:cNvPr>
          <p:cNvSpPr>
            <a:spLocks noGrp="1"/>
          </p:cNvSpPr>
          <p:nvPr>
            <p:ph type="sldNum" sz="quarter" idx="12"/>
          </p:nvPr>
        </p:nvSpPr>
        <p:spPr/>
        <p:txBody>
          <a:bodyPr/>
          <a:lstStyle/>
          <a:p>
            <a:fld id="{A20D5B2E-A39C-4A67-9A03-2664C49F1C64}" type="slidenum">
              <a:rPr lang="es-MX" smtClean="0"/>
              <a:pPr/>
              <a:t>4</a:t>
            </a:fld>
            <a:r>
              <a:rPr lang="es-MX"/>
              <a:t>/150</a:t>
            </a:r>
            <a:endParaRPr lang="es-MX" dirty="0"/>
          </a:p>
        </p:txBody>
      </p:sp>
    </p:spTree>
    <p:extLst>
      <p:ext uri="{BB962C8B-B14F-4D97-AF65-F5344CB8AC3E}">
        <p14:creationId xmlns:p14="http://schemas.microsoft.com/office/powerpoint/2010/main" val="12357867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PANDEO TORSIONAL</a:t>
            </a:r>
          </a:p>
        </p:txBody>
      </p:sp>
      <mc:AlternateContent xmlns:mc="http://schemas.openxmlformats.org/markup-compatibility/2006" xmlns:a14="http://schemas.microsoft.com/office/drawing/2010/main">
        <mc:Choice Requires="a14">
          <p:sp>
            <p:nvSpPr>
              <p:cNvPr id="12" name="7 Rectángulo"/>
              <p:cNvSpPr/>
              <p:nvPr/>
            </p:nvSpPr>
            <p:spPr>
              <a:xfrm>
                <a:off x="484451" y="2060848"/>
                <a:ext cx="9344558" cy="2730491"/>
              </a:xfrm>
              <a:prstGeom prst="rect">
                <a:avLst/>
              </a:prstGeom>
            </p:spPr>
            <p:txBody>
              <a:bodyPr wrap="square">
                <a:spAutoFit/>
              </a:bodyPr>
              <a:lstStyle/>
              <a:p>
                <a:r>
                  <a:rPr lang="es-ES" sz="1900" b="1" dirty="0">
                    <a:latin typeface="+mn-lt"/>
                  </a:rPr>
                  <a:t>Anchos netos:</a:t>
                </a:r>
              </a:p>
              <a:p>
                <a:endParaRPr lang="es-ES" sz="1900" b="1" dirty="0">
                  <a:latin typeface="+mn-lt"/>
                </a:endParaRPr>
              </a:p>
              <a:p>
                <a:pPr>
                  <a:buFont typeface="Wingdings" pitchFamily="2" charset="2"/>
                  <a:buNone/>
                </a:pPr>
                <a:r>
                  <a:rPr lang="es-ES" sz="1900" b="1" dirty="0">
                    <a:latin typeface="+mn-lt"/>
                  </a:rPr>
                  <a:t>ABCD: 28.2 cm – 2 x 2.5 cm = 23.20 cm</a:t>
                </a:r>
              </a:p>
              <a:p>
                <a:pPr>
                  <a:buFont typeface="Wingdings" pitchFamily="2" charset="2"/>
                  <a:buNone/>
                </a:pPr>
                <a:r>
                  <a:rPr lang="es-ES" sz="1900" b="1" dirty="0">
                    <a:latin typeface="+mn-lt"/>
                  </a:rPr>
                  <a:t>EFBCD: 28.2 cm – 3 x 2.5 cm + 5^2/4 x 6.0 = 21.74 cm</a:t>
                </a:r>
              </a:p>
              <a:p>
                <a:pPr>
                  <a:buFont typeface="Wingdings" pitchFamily="2" charset="2"/>
                  <a:buNone/>
                </a:pPr>
                <a:r>
                  <a:rPr lang="es-ES" sz="1900" b="1" dirty="0">
                    <a:latin typeface="+mn-lt"/>
                  </a:rPr>
                  <a:t>EFBGCD: 28.2 cm – 4 x 2.5 cm + 2 x 5^2/4 x 6.0 cm + 5^2/4 x 9.8 cm = 20.92 cm</a:t>
                </a:r>
              </a:p>
              <a:p>
                <a:pPr>
                  <a:buFont typeface="Wingdings" pitchFamily="2" charset="2"/>
                  <a:buNone/>
                </a:pPr>
                <a:endParaRPr lang="es-ES" sz="1900" b="1" dirty="0">
                  <a:latin typeface="+mn-lt"/>
                </a:endParaRPr>
              </a:p>
              <a:p>
                <a:pPr>
                  <a:buFont typeface="Wingdings" pitchFamily="2" charset="2"/>
                  <a:buNone/>
                </a:pPr>
                <a:r>
                  <a:rPr lang="es-ES" sz="1900" b="1" dirty="0">
                    <a:latin typeface="+mn-lt"/>
                  </a:rPr>
                  <a:t>La trayectoria critica es la EFBGCD:</a:t>
                </a:r>
              </a:p>
              <a:p>
                <a:pPr>
                  <a:buFont typeface="Wingdings" pitchFamily="2" charset="2"/>
                  <a:buNone/>
                </a:pPr>
                <a:endParaRPr lang="es-ES" sz="1900" b="1" dirty="0">
                  <a:latin typeface="+mn-lt"/>
                </a:endParaRPr>
              </a:p>
              <a:p>
                <a:pPr algn="ctr">
                  <a:buFont typeface="Wingdings" pitchFamily="2" charset="2"/>
                  <a:buNone/>
                </a:pPr>
                <a14:m>
                  <m:oMath xmlns:m="http://schemas.openxmlformats.org/officeDocument/2006/math">
                    <m:sSub>
                      <m:sSubPr>
                        <m:ctrlPr>
                          <a:rPr lang="es-ES" sz="1900" b="1" i="1">
                            <a:solidFill>
                              <a:srgbClr val="FF0000"/>
                            </a:solidFill>
                            <a:latin typeface="Cambria Math" panose="02040503050406030204" pitchFamily="18" charset="0"/>
                          </a:rPr>
                        </m:ctrlPr>
                      </m:sSubPr>
                      <m:e>
                        <m:r>
                          <a:rPr lang="es-MX" sz="1900" b="1" i="1">
                            <a:solidFill>
                              <a:srgbClr val="FF0000"/>
                            </a:solidFill>
                            <a:latin typeface="Cambria Math" panose="02040503050406030204" pitchFamily="18" charset="0"/>
                          </a:rPr>
                          <m:t>𝑨</m:t>
                        </m:r>
                      </m:e>
                      <m:sub>
                        <m:r>
                          <a:rPr lang="es-MX" sz="1900" b="1" i="1">
                            <a:solidFill>
                              <a:srgbClr val="FF0000"/>
                            </a:solidFill>
                            <a:latin typeface="Cambria Math" panose="02040503050406030204" pitchFamily="18" charset="0"/>
                          </a:rPr>
                          <m:t>𝒏</m:t>
                        </m:r>
                      </m:sub>
                    </m:sSub>
                  </m:oMath>
                </a14:m>
                <a:r>
                  <a:rPr lang="es-ES" sz="1900" b="1" dirty="0">
                    <a:solidFill>
                      <a:srgbClr val="FF0000"/>
                    </a:solidFill>
                    <a:latin typeface="+mn-lt"/>
                  </a:rPr>
                  <a:t>= 20.92 cm x 2.2 cm = 46.03 </a:t>
                </a:r>
                <a14:m>
                  <m:oMath xmlns:m="http://schemas.openxmlformats.org/officeDocument/2006/math">
                    <m:sSup>
                      <m:sSupPr>
                        <m:ctrlPr>
                          <a:rPr lang="es-ES" sz="1900" b="1" i="1">
                            <a:solidFill>
                              <a:srgbClr val="FF0000"/>
                            </a:solidFill>
                            <a:latin typeface="Cambria Math" panose="02040503050406030204" pitchFamily="18" charset="0"/>
                          </a:rPr>
                        </m:ctrlPr>
                      </m:sSupPr>
                      <m:e>
                        <m:r>
                          <a:rPr lang="es-MX" sz="1900" b="1" i="1">
                            <a:solidFill>
                              <a:srgbClr val="FF0000"/>
                            </a:solidFill>
                            <a:latin typeface="Cambria Math" panose="02040503050406030204" pitchFamily="18" charset="0"/>
                          </a:rPr>
                          <m:t>𝒄𝒎</m:t>
                        </m:r>
                      </m:e>
                      <m:sup>
                        <m:r>
                          <a:rPr lang="es-MX" sz="1900" b="1" i="1">
                            <a:solidFill>
                              <a:srgbClr val="FF0000"/>
                            </a:solidFill>
                            <a:latin typeface="Cambria Math" panose="02040503050406030204" pitchFamily="18" charset="0"/>
                          </a:rPr>
                          <m:t>𝟐</m:t>
                        </m:r>
                      </m:sup>
                    </m:sSup>
                  </m:oMath>
                </a14:m>
                <a:endParaRPr lang="es-ES" sz="1900" b="1" dirty="0">
                  <a:solidFill>
                    <a:srgbClr val="FF0000"/>
                  </a:solidFill>
                  <a:latin typeface="+mn-lt"/>
                </a:endParaRPr>
              </a:p>
            </p:txBody>
          </p:sp>
        </mc:Choice>
        <mc:Fallback xmlns="">
          <p:sp>
            <p:nvSpPr>
              <p:cNvPr id="12" name="7 Rectángulo"/>
              <p:cNvSpPr>
                <a:spLocks noRot="1" noChangeAspect="1" noMove="1" noResize="1" noEditPoints="1" noAdjustHandles="1" noChangeArrowheads="1" noChangeShapeType="1" noTextEdit="1"/>
              </p:cNvSpPr>
              <p:nvPr/>
            </p:nvSpPr>
            <p:spPr>
              <a:xfrm>
                <a:off x="484451" y="2060848"/>
                <a:ext cx="9344558" cy="2730491"/>
              </a:xfrm>
              <a:prstGeom prst="rect">
                <a:avLst/>
              </a:prstGeom>
              <a:blipFill>
                <a:blip r:embed="rId2"/>
                <a:stretch>
                  <a:fillRect l="-587" t="-1116" b="-2902"/>
                </a:stretch>
              </a:blipFill>
            </p:spPr>
            <p:txBody>
              <a:bodyPr/>
              <a:lstStyle/>
              <a:p>
                <a:r>
                  <a:rPr lang="es-MX">
                    <a:noFill/>
                  </a:rPr>
                  <a:t> </a:t>
                </a:r>
              </a:p>
            </p:txBody>
          </p:sp>
        </mc:Fallback>
      </mc:AlternateContent>
      <p:sp>
        <p:nvSpPr>
          <p:cNvPr id="9"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2.1 ÁREA NETA EFECTIVA</a:t>
            </a:r>
          </a:p>
        </p:txBody>
      </p:sp>
      <p:sp>
        <p:nvSpPr>
          <p:cNvPr id="2" name="Marcador de pie de página 1">
            <a:extLst>
              <a:ext uri="{FF2B5EF4-FFF2-40B4-BE49-F238E27FC236}">
                <a16:creationId xmlns:a16="http://schemas.microsoft.com/office/drawing/2014/main" id="{6D45A5B9-59B6-48CD-A5AA-537E1A44A7FF}"/>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9A41A119-B6C6-419C-81AA-B88EC555C7BA}"/>
              </a:ext>
            </a:extLst>
          </p:cNvPr>
          <p:cNvSpPr>
            <a:spLocks noGrp="1"/>
          </p:cNvSpPr>
          <p:nvPr>
            <p:ph type="sldNum" sz="quarter" idx="12"/>
          </p:nvPr>
        </p:nvSpPr>
        <p:spPr/>
        <p:txBody>
          <a:bodyPr/>
          <a:lstStyle/>
          <a:p>
            <a:fld id="{A20D5B2E-A39C-4A67-9A03-2664C49F1C64}" type="slidenum">
              <a:rPr lang="es-MX" smtClean="0"/>
              <a:pPr/>
              <a:t>40</a:t>
            </a:fld>
            <a:r>
              <a:rPr lang="es-MX"/>
              <a:t>/150</a:t>
            </a:r>
            <a:endParaRPr lang="es-MX" dirty="0"/>
          </a:p>
        </p:txBody>
      </p:sp>
    </p:spTree>
    <p:extLst>
      <p:ext uri="{BB962C8B-B14F-4D97-AF65-F5344CB8AC3E}">
        <p14:creationId xmlns:p14="http://schemas.microsoft.com/office/powerpoint/2010/main" val="35214719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ÁREA NETA EFECTIVA</a:t>
            </a:r>
          </a:p>
        </p:txBody>
      </p:sp>
      <p:sp>
        <p:nvSpPr>
          <p:cNvPr id="11" name="Text Box 5"/>
          <p:cNvSpPr txBox="1">
            <a:spLocks noChangeArrowheads="1"/>
          </p:cNvSpPr>
          <p:nvPr/>
        </p:nvSpPr>
        <p:spPr bwMode="auto">
          <a:xfrm>
            <a:off x="477510" y="2083590"/>
            <a:ext cx="8127363" cy="661720"/>
          </a:xfrm>
          <a:prstGeom prst="rect">
            <a:avLst/>
          </a:prstGeom>
          <a:noFill/>
          <a:ln w="9525">
            <a:noFill/>
            <a:miter lim="800000"/>
            <a:headEnd/>
            <a:tailEnd/>
          </a:ln>
          <a:effectLst/>
        </p:spPr>
        <p:txBody>
          <a:bodyPr wrap="square">
            <a:spAutoFit/>
          </a:bodyPr>
          <a:lstStyle/>
          <a:p>
            <a:pPr algn="just">
              <a:defRPr/>
            </a:pPr>
            <a:r>
              <a:rPr lang="es-ES_tradnl" sz="1900" b="1" dirty="0">
                <a:solidFill>
                  <a:schemeClr val="tx2">
                    <a:lumMod val="75000"/>
                  </a:schemeClr>
                </a:solidFill>
                <a:latin typeface="+mn-lt"/>
              </a:rPr>
              <a:t>¿Qué factores influyen en la eficiencia de sección neta?</a:t>
            </a:r>
            <a:endParaRPr lang="es-ES" sz="1900" b="1" dirty="0">
              <a:solidFill>
                <a:schemeClr val="tx2">
                  <a:lumMod val="75000"/>
                </a:schemeClr>
              </a:solidFill>
              <a:latin typeface="+mn-lt"/>
            </a:endParaRPr>
          </a:p>
          <a:p>
            <a:pPr algn="just">
              <a:defRPr/>
            </a:pPr>
            <a:endParaRPr lang="es-ES" b="1" dirty="0">
              <a:solidFill>
                <a:schemeClr val="tx2">
                  <a:lumMod val="75000"/>
                </a:schemeClr>
              </a:solidFill>
              <a:latin typeface="+mn-lt"/>
            </a:endParaRPr>
          </a:p>
        </p:txBody>
      </p:sp>
      <p:sp>
        <p:nvSpPr>
          <p:cNvPr id="12" name="13 Rectángulo"/>
          <p:cNvSpPr/>
          <p:nvPr/>
        </p:nvSpPr>
        <p:spPr>
          <a:xfrm>
            <a:off x="477510" y="2466762"/>
            <a:ext cx="9351499" cy="1846659"/>
          </a:xfrm>
          <a:prstGeom prst="rect">
            <a:avLst/>
          </a:prstGeom>
        </p:spPr>
        <p:txBody>
          <a:bodyPr wrap="square">
            <a:spAutoFit/>
          </a:bodyPr>
          <a:lstStyle/>
          <a:p>
            <a:pPr marL="285750" indent="-285750" algn="just">
              <a:buFont typeface="Arial" panose="020B0604020202020204" pitchFamily="34" charset="0"/>
              <a:buChar char="•"/>
            </a:pPr>
            <a:r>
              <a:rPr lang="es-ES" sz="1900" b="1" dirty="0">
                <a:latin typeface="+mn-lt"/>
              </a:rPr>
              <a:t>La ductilidad del material (entre más maleable y dúctil mayor facilidad hay para perforar)</a:t>
            </a:r>
          </a:p>
          <a:p>
            <a:pPr marL="285750" indent="-285750" algn="just">
              <a:buFont typeface="Arial" panose="020B0604020202020204" pitchFamily="34" charset="0"/>
              <a:buChar char="•"/>
            </a:pPr>
            <a:r>
              <a:rPr lang="es-ES" sz="1900" b="1" dirty="0">
                <a:latin typeface="+mn-lt"/>
              </a:rPr>
              <a:t>El espaciamiento entre conectores </a:t>
            </a:r>
          </a:p>
          <a:p>
            <a:pPr marL="285750" indent="-285750" algn="just">
              <a:buFont typeface="Arial" panose="020B0604020202020204" pitchFamily="34" charset="0"/>
              <a:buChar char="•"/>
            </a:pPr>
            <a:r>
              <a:rPr lang="es-ES" sz="1900" b="1" dirty="0">
                <a:latin typeface="+mn-lt"/>
              </a:rPr>
              <a:t>La concentración de esfuerzos en los agujeros</a:t>
            </a:r>
          </a:p>
          <a:p>
            <a:pPr marL="285750" indent="-285750" algn="just">
              <a:buFont typeface="Arial" panose="020B0604020202020204" pitchFamily="34" charset="0"/>
              <a:buChar char="•"/>
            </a:pPr>
            <a:r>
              <a:rPr lang="es-ES" sz="1900" b="1" dirty="0">
                <a:latin typeface="+mn-lt"/>
              </a:rPr>
              <a:t>El procedimiento de fabricación de los agujeros</a:t>
            </a:r>
          </a:p>
          <a:p>
            <a:pPr marL="285750" indent="-285750" algn="just">
              <a:buFont typeface="Arial" panose="020B0604020202020204" pitchFamily="34" charset="0"/>
              <a:buChar char="•"/>
            </a:pPr>
            <a:r>
              <a:rPr lang="es-ES" sz="1900" b="1" dirty="0">
                <a:latin typeface="+mn-lt"/>
              </a:rPr>
              <a:t>Un fenómeno conocido como </a:t>
            </a:r>
            <a:r>
              <a:rPr lang="es-ES" sz="1900" b="1" dirty="0">
                <a:solidFill>
                  <a:srgbClr val="FF0000"/>
                </a:solidFill>
                <a:latin typeface="+mn-lt"/>
              </a:rPr>
              <a:t>retraso de cortante.</a:t>
            </a:r>
          </a:p>
        </p:txBody>
      </p:sp>
      <p:sp>
        <p:nvSpPr>
          <p:cNvPr id="13" name="Text Box 5"/>
          <p:cNvSpPr txBox="1">
            <a:spLocks noChangeArrowheads="1"/>
          </p:cNvSpPr>
          <p:nvPr/>
        </p:nvSpPr>
        <p:spPr bwMode="auto">
          <a:xfrm>
            <a:off x="477509" y="4223048"/>
            <a:ext cx="8071049" cy="661720"/>
          </a:xfrm>
          <a:prstGeom prst="rect">
            <a:avLst/>
          </a:prstGeom>
          <a:noFill/>
          <a:ln w="9525">
            <a:noFill/>
            <a:miter lim="800000"/>
            <a:headEnd/>
            <a:tailEnd/>
          </a:ln>
          <a:effectLst/>
        </p:spPr>
        <p:txBody>
          <a:bodyPr wrap="square">
            <a:spAutoFit/>
          </a:bodyPr>
          <a:lstStyle/>
          <a:p>
            <a:pPr algn="just">
              <a:defRPr/>
            </a:pPr>
            <a:r>
              <a:rPr lang="es-ES_tradnl" sz="1900" b="1" dirty="0">
                <a:solidFill>
                  <a:schemeClr val="tx2">
                    <a:lumMod val="75000"/>
                  </a:schemeClr>
                </a:solidFill>
                <a:latin typeface="+mn-lt"/>
              </a:rPr>
              <a:t>¿Por qué un área neta efectiva?</a:t>
            </a:r>
            <a:endParaRPr lang="es-ES" sz="1900" b="1" dirty="0">
              <a:solidFill>
                <a:schemeClr val="tx2">
                  <a:lumMod val="75000"/>
                </a:schemeClr>
              </a:solidFill>
              <a:latin typeface="+mn-lt"/>
            </a:endParaRPr>
          </a:p>
          <a:p>
            <a:pPr algn="just">
              <a:defRPr/>
            </a:pPr>
            <a:endParaRPr lang="es-ES" b="1" dirty="0">
              <a:solidFill>
                <a:schemeClr val="tx2">
                  <a:lumMod val="75000"/>
                </a:schemeClr>
              </a:solidFill>
              <a:latin typeface="+mn-lt"/>
            </a:endParaRPr>
          </a:p>
        </p:txBody>
      </p:sp>
      <p:sp>
        <p:nvSpPr>
          <p:cNvPr id="14" name="9 Rectángulo"/>
          <p:cNvSpPr/>
          <p:nvPr/>
        </p:nvSpPr>
        <p:spPr>
          <a:xfrm>
            <a:off x="477509" y="4593902"/>
            <a:ext cx="9351499" cy="1261884"/>
          </a:xfrm>
          <a:prstGeom prst="rect">
            <a:avLst/>
          </a:prstGeom>
        </p:spPr>
        <p:txBody>
          <a:bodyPr wrap="square">
            <a:spAutoFit/>
          </a:bodyPr>
          <a:lstStyle/>
          <a:p>
            <a:pPr algn="just"/>
            <a:r>
              <a:rPr lang="es-ES" sz="1900" b="1" dirty="0">
                <a:latin typeface="+mn-lt"/>
              </a:rPr>
              <a:t>Todos estos factores mencionados anteriormente afectan la eficiencia de la sección neta por lo tanto se recomienda que está pérdida de eficiencia se tome en cuenta reduciendo la sección a una sección neta efectiva, cuya área se llama </a:t>
            </a:r>
            <a:r>
              <a:rPr lang="es-ES" sz="1900" b="1" u="sng" dirty="0">
                <a:latin typeface="+mn-lt"/>
              </a:rPr>
              <a:t>área neta efectiva. </a:t>
            </a:r>
            <a:r>
              <a:rPr lang="es-ES" sz="1900" b="1" dirty="0">
                <a:latin typeface="+mn-lt"/>
              </a:rPr>
              <a:t>Siempre que se hace un agujero la eficiencia de la sección no trabaja al 100%.</a:t>
            </a:r>
          </a:p>
        </p:txBody>
      </p:sp>
      <p:sp>
        <p:nvSpPr>
          <p:cNvPr id="15"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2.1 ÁREA NETA EFECTIVA</a:t>
            </a:r>
          </a:p>
        </p:txBody>
      </p:sp>
      <p:sp>
        <p:nvSpPr>
          <p:cNvPr id="2" name="Marcador de pie de página 1">
            <a:extLst>
              <a:ext uri="{FF2B5EF4-FFF2-40B4-BE49-F238E27FC236}">
                <a16:creationId xmlns:a16="http://schemas.microsoft.com/office/drawing/2014/main" id="{FB30A1DA-8B4C-47DC-976E-B735BD4B60EC}"/>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2555366E-CBFD-4E70-A58A-DBCDC2DE6340}"/>
              </a:ext>
            </a:extLst>
          </p:cNvPr>
          <p:cNvSpPr>
            <a:spLocks noGrp="1"/>
          </p:cNvSpPr>
          <p:nvPr>
            <p:ph type="sldNum" sz="quarter" idx="12"/>
          </p:nvPr>
        </p:nvSpPr>
        <p:spPr/>
        <p:txBody>
          <a:bodyPr/>
          <a:lstStyle/>
          <a:p>
            <a:fld id="{A20D5B2E-A39C-4A67-9A03-2664C49F1C64}" type="slidenum">
              <a:rPr lang="es-MX" smtClean="0"/>
              <a:pPr/>
              <a:t>41</a:t>
            </a:fld>
            <a:r>
              <a:rPr lang="es-MX"/>
              <a:t>/150</a:t>
            </a:r>
            <a:endParaRPr lang="es-MX" dirty="0"/>
          </a:p>
        </p:txBody>
      </p:sp>
    </p:spTree>
    <p:extLst>
      <p:ext uri="{BB962C8B-B14F-4D97-AF65-F5344CB8AC3E}">
        <p14:creationId xmlns:p14="http://schemas.microsoft.com/office/powerpoint/2010/main" val="8707655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ÁREA NETA EFECTIVA</a:t>
            </a:r>
          </a:p>
        </p:txBody>
      </p:sp>
      <p:sp>
        <p:nvSpPr>
          <p:cNvPr id="8" name="10 CuadroTexto"/>
          <p:cNvSpPr txBox="1"/>
          <p:nvPr/>
        </p:nvSpPr>
        <p:spPr>
          <a:xfrm>
            <a:off x="474561" y="2105046"/>
            <a:ext cx="6461834" cy="384721"/>
          </a:xfrm>
          <a:prstGeom prst="rect">
            <a:avLst/>
          </a:prstGeom>
          <a:noFill/>
        </p:spPr>
        <p:txBody>
          <a:bodyPr wrap="none" rtlCol="0">
            <a:spAutoFit/>
          </a:bodyPr>
          <a:lstStyle/>
          <a:p>
            <a:r>
              <a:rPr lang="es-MX" sz="1900" b="1" dirty="0">
                <a:solidFill>
                  <a:schemeClr val="tx2">
                    <a:lumMod val="75000"/>
                  </a:schemeClr>
                </a:solidFill>
                <a:latin typeface="+mn-lt"/>
              </a:rPr>
              <a:t>El factor que mas afecta en este caso, es el retraso de cortante</a:t>
            </a:r>
          </a:p>
        </p:txBody>
      </p:sp>
      <p:sp>
        <p:nvSpPr>
          <p:cNvPr id="11" name="12 Rectángulo"/>
          <p:cNvSpPr/>
          <p:nvPr/>
        </p:nvSpPr>
        <p:spPr>
          <a:xfrm>
            <a:off x="474561" y="2444695"/>
            <a:ext cx="9354448" cy="1261884"/>
          </a:xfrm>
          <a:prstGeom prst="rect">
            <a:avLst/>
          </a:prstGeom>
        </p:spPr>
        <p:txBody>
          <a:bodyPr wrap="square">
            <a:spAutoFit/>
          </a:bodyPr>
          <a:lstStyle/>
          <a:p>
            <a:pPr algn="just"/>
            <a:r>
              <a:rPr lang="es-ES" sz="1900" b="1" dirty="0">
                <a:latin typeface="+mn-lt"/>
              </a:rPr>
              <a:t>El retraso de cortante se presenta cuando algunos elementos de la sección transversal no están conectados, como en el caso en que solo un lado de un ángulo esta atornillado a una placa de nudo. Las consecuencias de esta conexión parcial es que el elemento conectado resulta sobrecargado la parte no conectada no queda plenamente esforzada.</a:t>
            </a:r>
          </a:p>
        </p:txBody>
      </p:sp>
      <p:sp>
        <p:nvSpPr>
          <p:cNvPr id="12"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2.1 ÁREA NETA EFECTIVA</a:t>
            </a:r>
          </a:p>
        </p:txBody>
      </p:sp>
      <p:sp>
        <p:nvSpPr>
          <p:cNvPr id="21" name="20 Rectángulo"/>
          <p:cNvSpPr/>
          <p:nvPr/>
        </p:nvSpPr>
        <p:spPr>
          <a:xfrm>
            <a:off x="2845266" y="3497684"/>
            <a:ext cx="3744416" cy="438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900" b="1" dirty="0">
                <a:solidFill>
                  <a:srgbClr val="002060"/>
                </a:solidFill>
              </a:rPr>
              <a:t>Plano ó línea de tensión</a:t>
            </a:r>
          </a:p>
        </p:txBody>
      </p:sp>
      <p:grpSp>
        <p:nvGrpSpPr>
          <p:cNvPr id="9" name="8 Grupo"/>
          <p:cNvGrpSpPr/>
          <p:nvPr/>
        </p:nvGrpSpPr>
        <p:grpSpPr>
          <a:xfrm>
            <a:off x="179935" y="4005064"/>
            <a:ext cx="10081120" cy="2232248"/>
            <a:chOff x="-108098" y="4005064"/>
            <a:chExt cx="10081120" cy="2232248"/>
          </a:xfrm>
        </p:grpSpPr>
        <p:sp>
          <p:nvSpPr>
            <p:cNvPr id="2" name="1 Rectángulo"/>
            <p:cNvSpPr/>
            <p:nvPr/>
          </p:nvSpPr>
          <p:spPr>
            <a:xfrm>
              <a:off x="2988246" y="4005064"/>
              <a:ext cx="3852036" cy="1728192"/>
            </a:xfrm>
            <a:prstGeom prst="rect">
              <a:avLst/>
            </a:prstGeom>
            <a:solidFill>
              <a:srgbClr val="C0C0C0"/>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Rectángulo"/>
            <p:cNvSpPr/>
            <p:nvPr/>
          </p:nvSpPr>
          <p:spPr>
            <a:xfrm>
              <a:off x="3996358" y="4869160"/>
              <a:ext cx="2843924" cy="86409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Elipse"/>
            <p:cNvSpPr/>
            <p:nvPr/>
          </p:nvSpPr>
          <p:spPr>
            <a:xfrm>
              <a:off x="3780334" y="4653136"/>
              <a:ext cx="432048"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12 Elipse"/>
            <p:cNvSpPr/>
            <p:nvPr/>
          </p:nvSpPr>
          <p:spPr>
            <a:xfrm>
              <a:off x="4716438" y="4653136"/>
              <a:ext cx="432048"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13 Elipse"/>
            <p:cNvSpPr/>
            <p:nvPr/>
          </p:nvSpPr>
          <p:spPr>
            <a:xfrm>
              <a:off x="5652542" y="4653136"/>
              <a:ext cx="432048"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15" name="14 Conector recto"/>
            <p:cNvCxnSpPr>
              <a:stCxn id="2" idx="1"/>
            </p:cNvCxnSpPr>
            <p:nvPr/>
          </p:nvCxnSpPr>
          <p:spPr>
            <a:xfrm>
              <a:off x="2988246" y="4869160"/>
              <a:ext cx="3852036"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17" name="16 Conector recto"/>
            <p:cNvCxnSpPr/>
            <p:nvPr/>
          </p:nvCxnSpPr>
          <p:spPr>
            <a:xfrm flipV="1">
              <a:off x="3996358" y="4005064"/>
              <a:ext cx="0" cy="1728192"/>
            </a:xfrm>
            <a:prstGeom prst="line">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19" name="18 Rectángulo"/>
            <p:cNvSpPr/>
            <p:nvPr/>
          </p:nvSpPr>
          <p:spPr>
            <a:xfrm>
              <a:off x="6228606" y="4862730"/>
              <a:ext cx="3744416" cy="438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900" b="1" dirty="0">
                  <a:solidFill>
                    <a:srgbClr val="C00000"/>
                  </a:solidFill>
                </a:rPr>
                <a:t>Plano ó línea de cortante</a:t>
              </a:r>
            </a:p>
          </p:txBody>
        </p:sp>
        <p:sp>
          <p:nvSpPr>
            <p:cNvPr id="22" name="21 Rectángulo"/>
            <p:cNvSpPr/>
            <p:nvPr/>
          </p:nvSpPr>
          <p:spPr>
            <a:xfrm>
              <a:off x="3996358" y="5798834"/>
              <a:ext cx="3744416" cy="438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900" b="1" dirty="0">
                  <a:solidFill>
                    <a:schemeClr val="accent2"/>
                  </a:solidFill>
                </a:rPr>
                <a:t>Retraso de cortante ó Bloque de cortante</a:t>
              </a:r>
            </a:p>
          </p:txBody>
        </p:sp>
        <p:sp>
          <p:nvSpPr>
            <p:cNvPr id="20" name="19 Flecha derecha"/>
            <p:cNvSpPr/>
            <p:nvPr/>
          </p:nvSpPr>
          <p:spPr>
            <a:xfrm>
              <a:off x="6843160" y="4433897"/>
              <a:ext cx="1008112" cy="57606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24" name="23 Flecha derecha"/>
            <p:cNvSpPr/>
            <p:nvPr/>
          </p:nvSpPr>
          <p:spPr>
            <a:xfrm flipH="1">
              <a:off x="1849410" y="4433897"/>
              <a:ext cx="1138836" cy="57606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25" name="24 Rectángulo"/>
            <p:cNvSpPr/>
            <p:nvPr/>
          </p:nvSpPr>
          <p:spPr>
            <a:xfrm>
              <a:off x="6156598" y="4493541"/>
              <a:ext cx="3744416" cy="438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a:solidFill>
                    <a:schemeClr val="tx1"/>
                  </a:solidFill>
                </a:rPr>
                <a:t>P</a:t>
              </a:r>
            </a:p>
          </p:txBody>
        </p:sp>
        <p:sp>
          <p:nvSpPr>
            <p:cNvPr id="26" name="25 Rectángulo"/>
            <p:cNvSpPr/>
            <p:nvPr/>
          </p:nvSpPr>
          <p:spPr>
            <a:xfrm>
              <a:off x="-108098" y="4493541"/>
              <a:ext cx="3744416" cy="438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a:solidFill>
                    <a:schemeClr val="tx1"/>
                  </a:solidFill>
                </a:rPr>
                <a:t>P</a:t>
              </a:r>
            </a:p>
          </p:txBody>
        </p:sp>
        <p:sp>
          <p:nvSpPr>
            <p:cNvPr id="27" name="26 Rectángulo"/>
            <p:cNvSpPr/>
            <p:nvPr/>
          </p:nvSpPr>
          <p:spPr>
            <a:xfrm>
              <a:off x="1908126" y="5006746"/>
              <a:ext cx="3744416" cy="438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rgbClr val="002060"/>
                  </a:solidFill>
                </a:rPr>
                <a:t>15%</a:t>
              </a:r>
            </a:p>
          </p:txBody>
        </p:sp>
        <p:sp>
          <p:nvSpPr>
            <p:cNvPr id="28" name="27 Rectángulo"/>
            <p:cNvSpPr/>
            <p:nvPr/>
          </p:nvSpPr>
          <p:spPr>
            <a:xfrm>
              <a:off x="2484190" y="4358674"/>
              <a:ext cx="3744416" cy="438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rgbClr val="C00000"/>
                  </a:solidFill>
                </a:rPr>
                <a:t>85%</a:t>
              </a:r>
            </a:p>
          </p:txBody>
        </p:sp>
      </p:grpSp>
      <p:sp>
        <p:nvSpPr>
          <p:cNvPr id="4" name="Marcador de pie de página 3">
            <a:extLst>
              <a:ext uri="{FF2B5EF4-FFF2-40B4-BE49-F238E27FC236}">
                <a16:creationId xmlns:a16="http://schemas.microsoft.com/office/drawing/2014/main" id="{EF867859-2122-4448-B03F-36B5BFF78053}"/>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16" name="Marcador de número de diapositiva 15">
            <a:extLst>
              <a:ext uri="{FF2B5EF4-FFF2-40B4-BE49-F238E27FC236}">
                <a16:creationId xmlns:a16="http://schemas.microsoft.com/office/drawing/2014/main" id="{1CB83F12-ACA1-42C9-B6F4-25C1CB8C6218}"/>
              </a:ext>
            </a:extLst>
          </p:cNvPr>
          <p:cNvSpPr>
            <a:spLocks noGrp="1"/>
          </p:cNvSpPr>
          <p:nvPr>
            <p:ph type="sldNum" sz="quarter" idx="12"/>
          </p:nvPr>
        </p:nvSpPr>
        <p:spPr/>
        <p:txBody>
          <a:bodyPr/>
          <a:lstStyle/>
          <a:p>
            <a:fld id="{A20D5B2E-A39C-4A67-9A03-2664C49F1C64}" type="slidenum">
              <a:rPr lang="es-MX" smtClean="0"/>
              <a:pPr/>
              <a:t>42</a:t>
            </a:fld>
            <a:r>
              <a:rPr lang="es-MX"/>
              <a:t>/150</a:t>
            </a:r>
            <a:endParaRPr lang="es-MX" dirty="0"/>
          </a:p>
        </p:txBody>
      </p:sp>
    </p:spTree>
    <p:extLst>
      <p:ext uri="{BB962C8B-B14F-4D97-AF65-F5344CB8AC3E}">
        <p14:creationId xmlns:p14="http://schemas.microsoft.com/office/powerpoint/2010/main" val="6966840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ECUACIONES</a:t>
            </a:r>
          </a:p>
        </p:txBody>
      </p:sp>
      <mc:AlternateContent xmlns:mc="http://schemas.openxmlformats.org/markup-compatibility/2006" xmlns:a14="http://schemas.microsoft.com/office/drawing/2010/main">
        <mc:Choice Requires="a14">
          <p:sp>
            <p:nvSpPr>
              <p:cNvPr id="8" name="12 Rectángulo"/>
              <p:cNvSpPr/>
              <p:nvPr/>
            </p:nvSpPr>
            <p:spPr>
              <a:xfrm>
                <a:off x="474561" y="2126570"/>
                <a:ext cx="9354448" cy="2748829"/>
              </a:xfrm>
              <a:prstGeom prst="rect">
                <a:avLst/>
              </a:prstGeom>
            </p:spPr>
            <p:txBody>
              <a:bodyPr wrap="square">
                <a:spAutoFit/>
              </a:bodyPr>
              <a:lstStyle/>
              <a:p>
                <a:pPr>
                  <a:lnSpc>
                    <a:spcPct val="90000"/>
                  </a:lnSpc>
                </a:pPr>
                <a:r>
                  <a:rPr lang="es-ES" sz="1900" b="1" dirty="0">
                    <a:effectLst/>
                    <a:latin typeface="+mn-lt"/>
                  </a:rPr>
                  <a:t>Para conexiones atornilladas, el área neta efectiva es:</a:t>
                </a:r>
              </a:p>
              <a:p>
                <a:pPr>
                  <a:lnSpc>
                    <a:spcPct val="90000"/>
                  </a:lnSpc>
                </a:pPr>
                <a:endParaRPr lang="es-ES" sz="1900" b="1" dirty="0">
                  <a:effectLst/>
                  <a:latin typeface="+mn-lt"/>
                </a:endParaRPr>
              </a:p>
              <a:p>
                <a:pPr algn="ctr">
                  <a:lnSpc>
                    <a:spcPct val="90000"/>
                  </a:lnSpc>
                  <a:buFont typeface="Wingdings" pitchFamily="2" charset="2"/>
                  <a:buNone/>
                </a:pPr>
                <a14:m>
                  <m:oMath xmlns:m="http://schemas.openxmlformats.org/officeDocument/2006/math">
                    <m:sSub>
                      <m:sSubPr>
                        <m:ctrlPr>
                          <a:rPr lang="es-ES" sz="1900" b="1" i="1" smtClean="0">
                            <a:effectLst/>
                            <a:latin typeface="Cambria Math" panose="02040503050406030204" pitchFamily="18" charset="0"/>
                          </a:rPr>
                        </m:ctrlPr>
                      </m:sSubPr>
                      <m:e>
                        <m:r>
                          <a:rPr lang="es-MX" sz="1900" b="1" i="1" smtClean="0">
                            <a:effectLst/>
                            <a:latin typeface="Cambria Math" panose="02040503050406030204" pitchFamily="18" charset="0"/>
                          </a:rPr>
                          <m:t>𝑨</m:t>
                        </m:r>
                      </m:e>
                      <m:sub>
                        <m:r>
                          <a:rPr lang="es-MX" sz="1900" b="1" i="1" smtClean="0">
                            <a:effectLst/>
                            <a:latin typeface="Cambria Math" panose="02040503050406030204" pitchFamily="18" charset="0"/>
                          </a:rPr>
                          <m:t>𝒆</m:t>
                        </m:r>
                      </m:sub>
                    </m:sSub>
                  </m:oMath>
                </a14:m>
                <a:r>
                  <a:rPr lang="es-ES" sz="1900" b="1" i="1" dirty="0">
                    <a:effectLst/>
                    <a:latin typeface="+mn-lt"/>
                  </a:rPr>
                  <a:t>= U*</a:t>
                </a:r>
                <a14:m>
                  <m:oMath xmlns:m="http://schemas.openxmlformats.org/officeDocument/2006/math">
                    <m:sSub>
                      <m:sSubPr>
                        <m:ctrlPr>
                          <a:rPr lang="es-ES" sz="1900" b="1" i="1">
                            <a:latin typeface="Cambria Math" panose="02040503050406030204" pitchFamily="18" charset="0"/>
                          </a:rPr>
                        </m:ctrlPr>
                      </m:sSubPr>
                      <m:e>
                        <m:r>
                          <a:rPr lang="es-MX" sz="1900" b="1" i="1">
                            <a:latin typeface="Cambria Math" panose="02040503050406030204" pitchFamily="18" charset="0"/>
                          </a:rPr>
                          <m:t>𝑨</m:t>
                        </m:r>
                      </m:e>
                      <m:sub>
                        <m:r>
                          <a:rPr lang="es-MX" sz="1900" b="1" i="1" smtClean="0">
                            <a:latin typeface="Cambria Math" panose="02040503050406030204" pitchFamily="18" charset="0"/>
                          </a:rPr>
                          <m:t>𝒏</m:t>
                        </m:r>
                      </m:sub>
                    </m:sSub>
                  </m:oMath>
                </a14:m>
                <a:endParaRPr lang="es-ES" sz="1900" b="1" i="1" dirty="0">
                  <a:effectLst/>
                  <a:latin typeface="+mn-lt"/>
                </a:endParaRPr>
              </a:p>
              <a:p>
                <a:pPr algn="ctr">
                  <a:lnSpc>
                    <a:spcPct val="90000"/>
                  </a:lnSpc>
                  <a:buFont typeface="Wingdings" pitchFamily="2" charset="2"/>
                  <a:buNone/>
                </a:pPr>
                <a:endParaRPr lang="es-ES" sz="1900" b="1" i="1" dirty="0">
                  <a:effectLst/>
                  <a:latin typeface="+mn-lt"/>
                </a:endParaRPr>
              </a:p>
              <a:p>
                <a:pPr>
                  <a:lnSpc>
                    <a:spcPct val="90000"/>
                  </a:lnSpc>
                  <a:buFont typeface="Wingdings" pitchFamily="2" charset="2"/>
                  <a:buNone/>
                </a:pPr>
                <a:r>
                  <a:rPr lang="es-ES" sz="1900" b="1" dirty="0">
                    <a:effectLst/>
                    <a:latin typeface="+mn-lt"/>
                  </a:rPr>
                  <a:t>y para conexiones soldadas es:</a:t>
                </a:r>
              </a:p>
              <a:p>
                <a:pPr algn="ctr">
                  <a:lnSpc>
                    <a:spcPct val="90000"/>
                  </a:lnSpc>
                  <a:buFont typeface="Wingdings" pitchFamily="2" charset="2"/>
                  <a:buNone/>
                </a:pPr>
                <a14:m>
                  <m:oMath xmlns:m="http://schemas.openxmlformats.org/officeDocument/2006/math">
                    <m:sSub>
                      <m:sSubPr>
                        <m:ctrlPr>
                          <a:rPr lang="es-ES" sz="1900" b="1" i="1">
                            <a:latin typeface="Cambria Math" panose="02040503050406030204" pitchFamily="18" charset="0"/>
                          </a:rPr>
                        </m:ctrlPr>
                      </m:sSubPr>
                      <m:e>
                        <m:r>
                          <a:rPr lang="es-MX" sz="1900" b="1" i="1">
                            <a:latin typeface="Cambria Math" panose="02040503050406030204" pitchFamily="18" charset="0"/>
                          </a:rPr>
                          <m:t>𝑨</m:t>
                        </m:r>
                      </m:e>
                      <m:sub>
                        <m:r>
                          <a:rPr lang="es-MX" sz="1900" b="1" i="1">
                            <a:latin typeface="Cambria Math" panose="02040503050406030204" pitchFamily="18" charset="0"/>
                          </a:rPr>
                          <m:t>𝒆</m:t>
                        </m:r>
                      </m:sub>
                    </m:sSub>
                  </m:oMath>
                </a14:m>
                <a:r>
                  <a:rPr lang="es-ES" sz="1900" b="1" dirty="0">
                    <a:effectLst/>
                    <a:latin typeface="+mn-lt"/>
                  </a:rPr>
                  <a:t>= U*</a:t>
                </a:r>
                <a14:m>
                  <m:oMath xmlns:m="http://schemas.openxmlformats.org/officeDocument/2006/math">
                    <m:sSub>
                      <m:sSubPr>
                        <m:ctrlPr>
                          <a:rPr lang="es-ES" sz="1900" b="1" i="1">
                            <a:latin typeface="Cambria Math" panose="02040503050406030204" pitchFamily="18" charset="0"/>
                          </a:rPr>
                        </m:ctrlPr>
                      </m:sSubPr>
                      <m:e>
                        <m:r>
                          <a:rPr lang="es-MX" sz="1900" b="1" i="1">
                            <a:latin typeface="Cambria Math" panose="02040503050406030204" pitchFamily="18" charset="0"/>
                          </a:rPr>
                          <m:t>𝑨</m:t>
                        </m:r>
                      </m:e>
                      <m:sub>
                        <m:r>
                          <a:rPr lang="es-MX" sz="1900" b="1" i="1" smtClean="0">
                            <a:latin typeface="Cambria Math" panose="02040503050406030204" pitchFamily="18" charset="0"/>
                          </a:rPr>
                          <m:t>𝒈</m:t>
                        </m:r>
                      </m:sub>
                    </m:sSub>
                  </m:oMath>
                </a14:m>
                <a:endParaRPr lang="es-ES" sz="1900" b="1" i="1" dirty="0">
                  <a:effectLst/>
                  <a:latin typeface="+mn-lt"/>
                </a:endParaRPr>
              </a:p>
              <a:p>
                <a:pPr>
                  <a:lnSpc>
                    <a:spcPct val="90000"/>
                  </a:lnSpc>
                  <a:buFont typeface="Wingdings" pitchFamily="2" charset="2"/>
                  <a:buNone/>
                </a:pPr>
                <a:endParaRPr lang="es-ES" sz="1900" b="1" dirty="0">
                  <a:effectLst/>
                  <a:latin typeface="+mn-lt"/>
                </a:endParaRPr>
              </a:p>
              <a:p>
                <a:pPr>
                  <a:lnSpc>
                    <a:spcPct val="90000"/>
                  </a:lnSpc>
                  <a:buFont typeface="Wingdings" pitchFamily="2" charset="2"/>
                  <a:buNone/>
                </a:pPr>
                <a:r>
                  <a:rPr lang="es-ES" sz="1900" b="1" dirty="0">
                    <a:effectLst/>
                    <a:latin typeface="+mn-lt"/>
                  </a:rPr>
                  <a:t>donde el factor de reducción</a:t>
                </a:r>
                <a:r>
                  <a:rPr lang="es-ES" sz="1900" b="1" i="1" dirty="0">
                    <a:effectLst/>
                    <a:latin typeface="+mn-lt"/>
                  </a:rPr>
                  <a:t> U  </a:t>
                </a:r>
                <a:r>
                  <a:rPr lang="es-ES" sz="1900" b="1" dirty="0">
                    <a:effectLst/>
                    <a:latin typeface="+mn-lt"/>
                  </a:rPr>
                  <a:t>esta dado por:</a:t>
                </a:r>
              </a:p>
              <a:p>
                <a:pPr>
                  <a:lnSpc>
                    <a:spcPct val="90000"/>
                  </a:lnSpc>
                  <a:buFont typeface="Wingdings" pitchFamily="2" charset="2"/>
                  <a:buNone/>
                </a:pPr>
                <a:r>
                  <a:rPr lang="es-ES" sz="1900" b="1" dirty="0">
                    <a:effectLst/>
                    <a:latin typeface="+mn-lt"/>
                  </a:rPr>
                  <a:t> </a:t>
                </a:r>
              </a:p>
              <a:p>
                <a:pPr algn="ctr">
                  <a:lnSpc>
                    <a:spcPct val="90000"/>
                  </a:lnSpc>
                  <a:buFont typeface="Wingdings" pitchFamily="2" charset="2"/>
                  <a:buNone/>
                </a:pPr>
                <a:r>
                  <a:rPr lang="es-ES" sz="1900" b="1" dirty="0">
                    <a:solidFill>
                      <a:schemeClr val="tx1"/>
                    </a:solidFill>
                    <a:effectLst/>
                    <a:latin typeface="+mn-lt"/>
                  </a:rPr>
                  <a:t>U = (1 -</a:t>
                </a:r>
                <a14:m>
                  <m:oMath xmlns:m="http://schemas.openxmlformats.org/officeDocument/2006/math">
                    <m:acc>
                      <m:accPr>
                        <m:chr m:val="̅"/>
                        <m:ctrlPr>
                          <a:rPr lang="es-ES" sz="1900" b="1" i="1" smtClean="0">
                            <a:solidFill>
                              <a:schemeClr val="tx1"/>
                            </a:solidFill>
                            <a:effectLst/>
                            <a:latin typeface="Cambria Math" panose="02040503050406030204" pitchFamily="18" charset="0"/>
                          </a:rPr>
                        </m:ctrlPr>
                      </m:accPr>
                      <m:e>
                        <m:r>
                          <a:rPr lang="es-MX" sz="1900" b="1" i="0" smtClean="0">
                            <a:solidFill>
                              <a:schemeClr val="tx1"/>
                            </a:solidFill>
                            <a:effectLst/>
                            <a:latin typeface="Cambria Math" panose="02040503050406030204" pitchFamily="18" charset="0"/>
                          </a:rPr>
                          <m:t>𝐗</m:t>
                        </m:r>
                      </m:e>
                    </m:acc>
                  </m:oMath>
                </a14:m>
                <a:r>
                  <a:rPr lang="es-ES" sz="1900" b="1" dirty="0">
                    <a:solidFill>
                      <a:schemeClr val="tx1"/>
                    </a:solidFill>
                    <a:effectLst/>
                    <a:latin typeface="+mn-lt"/>
                  </a:rPr>
                  <a:t>/ L) </a:t>
                </a:r>
                <a:r>
                  <a:rPr lang="es-ES" sz="1900" b="1" dirty="0">
                    <a:solidFill>
                      <a:schemeClr val="tx1"/>
                    </a:solidFill>
                    <a:effectLst/>
                    <a:latin typeface="+mn-lt"/>
                    <a:cs typeface="Arial" charset="0"/>
                  </a:rPr>
                  <a:t>≤ 0.9</a:t>
                </a:r>
              </a:p>
            </p:txBody>
          </p:sp>
        </mc:Choice>
        <mc:Fallback xmlns="">
          <p:sp>
            <p:nvSpPr>
              <p:cNvPr id="8" name="12 Rectángulo"/>
              <p:cNvSpPr>
                <a:spLocks noRot="1" noChangeAspect="1" noMove="1" noResize="1" noEditPoints="1" noAdjustHandles="1" noChangeArrowheads="1" noChangeShapeType="1" noTextEdit="1"/>
              </p:cNvSpPr>
              <p:nvPr/>
            </p:nvSpPr>
            <p:spPr>
              <a:xfrm>
                <a:off x="474561" y="2126570"/>
                <a:ext cx="9354448" cy="2748829"/>
              </a:xfrm>
              <a:prstGeom prst="rect">
                <a:avLst/>
              </a:prstGeom>
              <a:blipFill>
                <a:blip r:embed="rId2"/>
                <a:stretch>
                  <a:fillRect l="-652" t="-2217" b="-2882"/>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1" name="20 Rectángulo"/>
              <p:cNvSpPr/>
              <p:nvPr/>
            </p:nvSpPr>
            <p:spPr>
              <a:xfrm>
                <a:off x="474561" y="4735554"/>
                <a:ext cx="5538021" cy="1846659"/>
              </a:xfrm>
              <a:prstGeom prst="rect">
                <a:avLst/>
              </a:prstGeom>
            </p:spPr>
            <p:txBody>
              <a:bodyPr wrap="square">
                <a:spAutoFit/>
              </a:bodyPr>
              <a:lstStyle/>
              <a:p>
                <a:pPr algn="just"/>
                <a:r>
                  <a:rPr lang="es-ES" sz="1900" dirty="0">
                    <a:effectLst/>
                    <a:latin typeface="+mn-lt"/>
                  </a:rPr>
                  <a:t>En esta expresión, </a:t>
                </a:r>
                <a14:m>
                  <m:oMath xmlns:m="http://schemas.openxmlformats.org/officeDocument/2006/math">
                    <m:acc>
                      <m:accPr>
                        <m:chr m:val="̅"/>
                        <m:ctrlPr>
                          <a:rPr lang="es-ES" sz="1900" i="1" smtClean="0">
                            <a:effectLst/>
                            <a:latin typeface="Cambria Math" panose="02040503050406030204" pitchFamily="18" charset="0"/>
                          </a:rPr>
                        </m:ctrlPr>
                      </m:accPr>
                      <m:e>
                        <m:r>
                          <m:rPr>
                            <m:sty m:val="p"/>
                          </m:rPr>
                          <a:rPr lang="es-MX" sz="1900" b="0" i="0" smtClean="0">
                            <a:effectLst/>
                            <a:latin typeface="Cambria Math" panose="02040503050406030204" pitchFamily="18" charset="0"/>
                          </a:rPr>
                          <m:t>X</m:t>
                        </m:r>
                      </m:e>
                    </m:acc>
                  </m:oMath>
                </a14:m>
                <a:r>
                  <a:rPr lang="es-ES" sz="1900" dirty="0">
                    <a:effectLst/>
                    <a:latin typeface="+mn-lt"/>
                  </a:rPr>
                  <a:t>, es la distancia del centroide del área conectada al plano de la conexión y L es la longitud de la conexión. Si un miembro tiene dos planos simétricamente localizados de conexión, </a:t>
                </a:r>
                <a14:m>
                  <m:oMath xmlns:m="http://schemas.openxmlformats.org/officeDocument/2006/math">
                    <m:acc>
                      <m:accPr>
                        <m:chr m:val="̅"/>
                        <m:ctrlPr>
                          <a:rPr lang="es-ES" sz="1900" i="1" smtClean="0">
                            <a:effectLst/>
                            <a:latin typeface="Cambria Math" panose="02040503050406030204" pitchFamily="18" charset="0"/>
                          </a:rPr>
                        </m:ctrlPr>
                      </m:accPr>
                      <m:e>
                        <m:r>
                          <m:rPr>
                            <m:sty m:val="p"/>
                          </m:rPr>
                          <a:rPr lang="es-MX" sz="1900" b="0" i="0" smtClean="0">
                            <a:effectLst/>
                            <a:latin typeface="Cambria Math" panose="02040503050406030204" pitchFamily="18" charset="0"/>
                          </a:rPr>
                          <m:t>X</m:t>
                        </m:r>
                      </m:e>
                    </m:acc>
                  </m:oMath>
                </a14:m>
                <a:r>
                  <a:rPr lang="es-ES" sz="1900" dirty="0">
                    <a:effectLst/>
                    <a:latin typeface="+mn-lt"/>
                  </a:rPr>
                  <a:t> se mide desde el centroide de la mitad del área mas cercana.</a:t>
                </a:r>
              </a:p>
            </p:txBody>
          </p:sp>
        </mc:Choice>
        <mc:Fallback xmlns="">
          <p:sp>
            <p:nvSpPr>
              <p:cNvPr id="11" name="20 Rectángulo"/>
              <p:cNvSpPr>
                <a:spLocks noRot="1" noChangeAspect="1" noMove="1" noResize="1" noEditPoints="1" noAdjustHandles="1" noChangeArrowheads="1" noChangeShapeType="1" noTextEdit="1"/>
              </p:cNvSpPr>
              <p:nvPr/>
            </p:nvSpPr>
            <p:spPr>
              <a:xfrm>
                <a:off x="474561" y="4735554"/>
                <a:ext cx="5538021" cy="1846659"/>
              </a:xfrm>
              <a:prstGeom prst="rect">
                <a:avLst/>
              </a:prstGeom>
              <a:blipFill>
                <a:blip r:embed="rId3"/>
                <a:stretch>
                  <a:fillRect l="-1101" t="-1650" r="-991" b="-4950"/>
                </a:stretch>
              </a:blipFill>
            </p:spPr>
            <p:txBody>
              <a:bodyPr/>
              <a:lstStyle/>
              <a:p>
                <a:r>
                  <a:rPr lang="es-MX">
                    <a:noFill/>
                  </a:rPr>
                  <a:t> </a:t>
                </a:r>
              </a:p>
            </p:txBody>
          </p:sp>
        </mc:Fallback>
      </mc:AlternateContent>
      <p:sp>
        <p:nvSpPr>
          <p:cNvPr id="12"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2.1 ÁREA NETA EFECTIVA</a:t>
            </a:r>
          </a:p>
        </p:txBody>
      </p:sp>
      <p:sp>
        <p:nvSpPr>
          <p:cNvPr id="2" name="CuadroTexto 1"/>
          <p:cNvSpPr txBox="1"/>
          <p:nvPr/>
        </p:nvSpPr>
        <p:spPr>
          <a:xfrm>
            <a:off x="6372622" y="4008037"/>
            <a:ext cx="3456387" cy="2139047"/>
          </a:xfrm>
          <a:prstGeom prst="rect">
            <a:avLst/>
          </a:prstGeom>
          <a:noFill/>
          <a:ln>
            <a:solidFill>
              <a:schemeClr val="tx1"/>
            </a:solidFill>
          </a:ln>
        </p:spPr>
        <p:txBody>
          <a:bodyPr wrap="square" rtlCol="0">
            <a:spAutoFit/>
          </a:bodyPr>
          <a:lstStyle/>
          <a:p>
            <a:pPr algn="just"/>
            <a:r>
              <a:rPr lang="es-MX" sz="1900" i="1" dirty="0">
                <a:latin typeface="+mn-lt"/>
              </a:rPr>
              <a:t>Para el calculo de U se pueden encontrar ejemplos de que factor tomar con figuras ya existentes:</a:t>
            </a:r>
          </a:p>
          <a:p>
            <a:pPr marL="285750" indent="-285750" algn="just">
              <a:buFont typeface="Arial" panose="020B0604020202020204" pitchFamily="34" charset="0"/>
              <a:buChar char="•"/>
            </a:pPr>
            <a:r>
              <a:rPr lang="es-MX" sz="1900" i="1" dirty="0">
                <a:latin typeface="+mn-lt"/>
              </a:rPr>
              <a:t>Pagina 78, tabla 3.2 del </a:t>
            </a:r>
            <a:r>
              <a:rPr lang="es-MX" sz="1900" i="1" dirty="0" err="1">
                <a:latin typeface="+mn-lt"/>
              </a:rPr>
              <a:t>McCormac</a:t>
            </a:r>
            <a:r>
              <a:rPr lang="es-MX" sz="1900" i="1" dirty="0">
                <a:latin typeface="+mn-lt"/>
              </a:rPr>
              <a:t>.</a:t>
            </a:r>
          </a:p>
          <a:p>
            <a:pPr marL="285750" indent="-285750" algn="just">
              <a:buFont typeface="Arial" panose="020B0604020202020204" pitchFamily="34" charset="0"/>
              <a:buChar char="•"/>
            </a:pPr>
            <a:r>
              <a:rPr lang="es-MX" sz="1900" i="1" dirty="0">
                <a:latin typeface="+mn-lt"/>
              </a:rPr>
              <a:t>Pagina 15, sección 2.1.3 de las NTC.</a:t>
            </a:r>
          </a:p>
        </p:txBody>
      </p:sp>
      <p:sp>
        <p:nvSpPr>
          <p:cNvPr id="13" name="CuadroTexto 12"/>
          <p:cNvSpPr txBox="1"/>
          <p:nvPr/>
        </p:nvSpPr>
        <p:spPr>
          <a:xfrm>
            <a:off x="6372622" y="2492896"/>
            <a:ext cx="1637925" cy="677108"/>
          </a:xfrm>
          <a:prstGeom prst="rect">
            <a:avLst/>
          </a:prstGeom>
          <a:noFill/>
        </p:spPr>
        <p:txBody>
          <a:bodyPr wrap="square" rtlCol="0">
            <a:spAutoFit/>
          </a:bodyPr>
          <a:lstStyle/>
          <a:p>
            <a:r>
              <a:rPr lang="es-MX" sz="1900" b="1" dirty="0">
                <a:solidFill>
                  <a:schemeClr val="accent1">
                    <a:lumMod val="75000"/>
                  </a:schemeClr>
                </a:solidFill>
                <a:latin typeface="+mn-lt"/>
              </a:rPr>
              <a:t>D3-1 pág.. 92 AISC</a:t>
            </a:r>
          </a:p>
        </p:txBody>
      </p:sp>
      <p:sp>
        <p:nvSpPr>
          <p:cNvPr id="14" name="CuadroTexto 13"/>
          <p:cNvSpPr txBox="1"/>
          <p:nvPr/>
        </p:nvSpPr>
        <p:spPr>
          <a:xfrm>
            <a:off x="6372622" y="3316043"/>
            <a:ext cx="1637925" cy="677108"/>
          </a:xfrm>
          <a:prstGeom prst="rect">
            <a:avLst/>
          </a:prstGeom>
          <a:noFill/>
        </p:spPr>
        <p:txBody>
          <a:bodyPr wrap="square" rtlCol="0">
            <a:spAutoFit/>
          </a:bodyPr>
          <a:lstStyle/>
          <a:p>
            <a:r>
              <a:rPr lang="es-MX" sz="1900" b="1" dirty="0">
                <a:solidFill>
                  <a:schemeClr val="accent1">
                    <a:lumMod val="75000"/>
                  </a:schemeClr>
                </a:solidFill>
                <a:latin typeface="+mn-lt"/>
              </a:rPr>
              <a:t>D3-1 pág.. 92 AISC</a:t>
            </a:r>
          </a:p>
        </p:txBody>
      </p:sp>
      <p:sp>
        <p:nvSpPr>
          <p:cNvPr id="4" name="Marcador de pie de página 3">
            <a:extLst>
              <a:ext uri="{FF2B5EF4-FFF2-40B4-BE49-F238E27FC236}">
                <a16:creationId xmlns:a16="http://schemas.microsoft.com/office/drawing/2014/main" id="{9848B21E-DDAE-4D2A-AD4D-4563094DAE4D}"/>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6" name="Marcador de número de diapositiva 5">
            <a:extLst>
              <a:ext uri="{FF2B5EF4-FFF2-40B4-BE49-F238E27FC236}">
                <a16:creationId xmlns:a16="http://schemas.microsoft.com/office/drawing/2014/main" id="{B466025D-CF37-4847-8125-9B4AACD1D1F0}"/>
              </a:ext>
            </a:extLst>
          </p:cNvPr>
          <p:cNvSpPr>
            <a:spLocks noGrp="1"/>
          </p:cNvSpPr>
          <p:nvPr>
            <p:ph type="sldNum" sz="quarter" idx="12"/>
          </p:nvPr>
        </p:nvSpPr>
        <p:spPr/>
        <p:txBody>
          <a:bodyPr/>
          <a:lstStyle/>
          <a:p>
            <a:fld id="{A20D5B2E-A39C-4A67-9A03-2664C49F1C64}" type="slidenum">
              <a:rPr lang="es-MX" smtClean="0"/>
              <a:pPr/>
              <a:t>43</a:t>
            </a:fld>
            <a:r>
              <a:rPr lang="es-MX"/>
              <a:t>/150</a:t>
            </a:r>
            <a:endParaRPr lang="es-MX" dirty="0"/>
          </a:p>
        </p:txBody>
      </p:sp>
    </p:spTree>
    <p:extLst>
      <p:ext uri="{BB962C8B-B14F-4D97-AF65-F5344CB8AC3E}">
        <p14:creationId xmlns:p14="http://schemas.microsoft.com/office/powerpoint/2010/main" val="16814918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CASOS ESPECIALES (CONEXIONES SOLDADAS)</a:t>
            </a:r>
          </a:p>
        </p:txBody>
      </p:sp>
      <mc:AlternateContent xmlns:mc="http://schemas.openxmlformats.org/markup-compatibility/2006" xmlns:a14="http://schemas.microsoft.com/office/drawing/2010/main">
        <mc:Choice Requires="a14">
          <p:sp>
            <p:nvSpPr>
              <p:cNvPr id="8" name="9 Rectángulo"/>
              <p:cNvSpPr/>
              <p:nvPr/>
            </p:nvSpPr>
            <p:spPr>
              <a:xfrm>
                <a:off x="497255" y="2073622"/>
                <a:ext cx="9331754" cy="969496"/>
              </a:xfrm>
              <a:prstGeom prst="rect">
                <a:avLst/>
              </a:prstGeom>
            </p:spPr>
            <p:txBody>
              <a:bodyPr wrap="square">
                <a:spAutoFit/>
              </a:bodyPr>
              <a:lstStyle/>
              <a:p>
                <a:pPr algn="just"/>
                <a:r>
                  <a:rPr lang="es-ES" sz="1900" b="1" dirty="0">
                    <a:latin typeface="+mn-lt"/>
                  </a:rPr>
                  <a:t>Solo cuando algunos elementos de la sección transversal no están conectados, </a:t>
                </a:r>
                <a14:m>
                  <m:oMath xmlns:m="http://schemas.openxmlformats.org/officeDocument/2006/math">
                    <m:sSub>
                      <m:sSubPr>
                        <m:ctrlPr>
                          <a:rPr lang="es-ES" sz="1900" b="1" i="1" dirty="0" smtClean="0">
                            <a:latin typeface="Cambria Math" panose="02040503050406030204" pitchFamily="18" charset="0"/>
                          </a:rPr>
                        </m:ctrlPr>
                      </m:sSubPr>
                      <m:e>
                        <m:r>
                          <a:rPr lang="es-MX" sz="1900" b="1" i="1" dirty="0" smtClean="0">
                            <a:latin typeface="Cambria Math" panose="02040503050406030204" pitchFamily="18" charset="0"/>
                          </a:rPr>
                          <m:t>𝑨</m:t>
                        </m:r>
                      </m:e>
                      <m:sub>
                        <m:r>
                          <a:rPr lang="es-MX" sz="1900" b="1" i="1" dirty="0" smtClean="0">
                            <a:latin typeface="Cambria Math" panose="02040503050406030204" pitchFamily="18" charset="0"/>
                          </a:rPr>
                          <m:t>𝒆</m:t>
                        </m:r>
                      </m:sub>
                    </m:sSub>
                  </m:oMath>
                </a14:m>
                <a:r>
                  <a:rPr lang="es-ES" sz="1900" b="1" dirty="0">
                    <a:latin typeface="+mn-lt"/>
                  </a:rPr>
                  <a:t>, será menor que </a:t>
                </a:r>
                <a14:m>
                  <m:oMath xmlns:m="http://schemas.openxmlformats.org/officeDocument/2006/math">
                    <m:sSub>
                      <m:sSubPr>
                        <m:ctrlPr>
                          <a:rPr lang="es-ES" sz="1900" b="1" i="1" dirty="0">
                            <a:latin typeface="Cambria Math" panose="02040503050406030204" pitchFamily="18" charset="0"/>
                          </a:rPr>
                        </m:ctrlPr>
                      </m:sSubPr>
                      <m:e>
                        <m:r>
                          <a:rPr lang="es-MX" sz="1900" b="1" i="1" dirty="0">
                            <a:latin typeface="Cambria Math" panose="02040503050406030204" pitchFamily="18" charset="0"/>
                          </a:rPr>
                          <m:t>𝑨</m:t>
                        </m:r>
                      </m:e>
                      <m:sub>
                        <m:r>
                          <a:rPr lang="es-MX" sz="1900" b="1" i="1" dirty="0" smtClean="0">
                            <a:latin typeface="Cambria Math" panose="02040503050406030204" pitchFamily="18" charset="0"/>
                          </a:rPr>
                          <m:t>𝒏</m:t>
                        </m:r>
                      </m:sub>
                    </m:sSub>
                  </m:oMath>
                </a14:m>
                <a:r>
                  <a:rPr lang="es-ES" sz="1900" b="1" dirty="0">
                    <a:latin typeface="+mn-lt"/>
                  </a:rPr>
                  <a:t>. Para miembros en tensión como placas y barras simples, el área neta efectiva se toma como el área neta total calculada.</a:t>
                </a:r>
              </a:p>
            </p:txBody>
          </p:sp>
        </mc:Choice>
        <mc:Fallback xmlns="">
          <p:sp>
            <p:nvSpPr>
              <p:cNvPr id="8" name="9 Rectángulo"/>
              <p:cNvSpPr>
                <a:spLocks noRot="1" noChangeAspect="1" noMove="1" noResize="1" noEditPoints="1" noAdjustHandles="1" noChangeArrowheads="1" noChangeShapeType="1" noTextEdit="1"/>
              </p:cNvSpPr>
              <p:nvPr/>
            </p:nvSpPr>
            <p:spPr>
              <a:xfrm>
                <a:off x="497255" y="2073622"/>
                <a:ext cx="9331754" cy="969496"/>
              </a:xfrm>
              <a:prstGeom prst="rect">
                <a:avLst/>
              </a:prstGeom>
              <a:blipFill>
                <a:blip r:embed="rId2"/>
                <a:stretch>
                  <a:fillRect l="-654" t="-3145" r="-654" b="-10063"/>
                </a:stretch>
              </a:blipFill>
            </p:spPr>
            <p:txBody>
              <a:bodyPr/>
              <a:lstStyle/>
              <a:p>
                <a:r>
                  <a:rPr lang="es-MX">
                    <a:noFill/>
                  </a:rPr>
                  <a:t> </a:t>
                </a:r>
              </a:p>
            </p:txBody>
          </p:sp>
        </mc:Fallback>
      </mc:AlternateContent>
      <p:sp>
        <p:nvSpPr>
          <p:cNvPr id="11"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2.1 ÁREA NETA EFECTIVA</a:t>
            </a:r>
          </a:p>
        </p:txBody>
      </p:sp>
      <p:sp>
        <p:nvSpPr>
          <p:cNvPr id="2" name="Marcador de pie de página 1">
            <a:extLst>
              <a:ext uri="{FF2B5EF4-FFF2-40B4-BE49-F238E27FC236}">
                <a16:creationId xmlns:a16="http://schemas.microsoft.com/office/drawing/2014/main" id="{7F33C909-95EF-4ED5-A8A6-42070ED725A7}"/>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36BCA2A9-9FEC-4F47-8F55-BB2975F7D3D1}"/>
              </a:ext>
            </a:extLst>
          </p:cNvPr>
          <p:cNvSpPr>
            <a:spLocks noGrp="1"/>
          </p:cNvSpPr>
          <p:nvPr>
            <p:ph type="sldNum" sz="quarter" idx="12"/>
          </p:nvPr>
        </p:nvSpPr>
        <p:spPr/>
        <p:txBody>
          <a:bodyPr/>
          <a:lstStyle/>
          <a:p>
            <a:fld id="{A20D5B2E-A39C-4A67-9A03-2664C49F1C64}" type="slidenum">
              <a:rPr lang="es-MX" smtClean="0"/>
              <a:pPr/>
              <a:t>44</a:t>
            </a:fld>
            <a:r>
              <a:rPr lang="es-MX"/>
              <a:t>/150</a:t>
            </a:r>
            <a:endParaRPr lang="es-MX" dirty="0"/>
          </a:p>
        </p:txBody>
      </p:sp>
    </p:spTree>
    <p:extLst>
      <p:ext uri="{BB962C8B-B14F-4D97-AF65-F5344CB8AC3E}">
        <p14:creationId xmlns:p14="http://schemas.microsoft.com/office/powerpoint/2010/main" val="34286514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179935" y="2902917"/>
            <a:ext cx="10081120" cy="707886"/>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defPPr>
              <a:defRPr lang="es-MX"/>
            </a:defPPr>
            <a:lvl1pPr algn="ctr">
              <a:defRPr sz="4000" b="1">
                <a:ln w="11430"/>
                <a:solidFill>
                  <a:prstClr val="white"/>
                </a:solidFill>
                <a:effectLst>
                  <a:outerShdw blurRad="80000" dist="40000" dir="5040000" algn="tl">
                    <a:srgbClr val="000000">
                      <a:alpha val="30000"/>
                    </a:srgbClr>
                  </a:outerShdw>
                </a:effectLst>
              </a:defRPr>
            </a:lvl1pPr>
          </a:lstStyle>
          <a:p>
            <a:r>
              <a:rPr lang="es-MX" dirty="0">
                <a:effectLst/>
              </a:rPr>
              <a:t>EJEMPLOS</a:t>
            </a:r>
          </a:p>
        </p:txBody>
      </p:sp>
      <p:sp>
        <p:nvSpPr>
          <p:cNvPr id="9"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endParaRPr lang="es-MX" sz="1200" b="1" dirty="0">
              <a:solidFill>
                <a:schemeClr val="accent1"/>
              </a:solidFill>
              <a:effectLst>
                <a:outerShdw blurRad="38100" dist="38100" dir="2700000" algn="tl">
                  <a:srgbClr val="000000">
                    <a:alpha val="43137"/>
                  </a:srgbClr>
                </a:outerShdw>
              </a:effectLst>
              <a:latin typeface="Century Gothic" pitchFamily="34" charset="0"/>
            </a:endParaRPr>
          </a:p>
        </p:txBody>
      </p:sp>
      <p:sp>
        <p:nvSpPr>
          <p:cNvPr id="10" name="10 Rectángulo">
            <a:hlinkClick r:id="rId3" action="ppaction://hlinksldjump"/>
          </p:cNvPr>
          <p:cNvSpPr/>
          <p:nvPr/>
        </p:nvSpPr>
        <p:spPr>
          <a:xfrm>
            <a:off x="271856" y="6462463"/>
            <a:ext cx="1262137" cy="278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s-MX" sz="1801" dirty="0">
                <a:solidFill>
                  <a:prstClr val="white"/>
                </a:solidFill>
                <a:hlinkClick r:id="" action="ppaction://noaction"/>
              </a:rPr>
              <a:t>ÍNDICE</a:t>
            </a:r>
            <a:endParaRPr lang="es-MX" sz="1801" dirty="0">
              <a:solidFill>
                <a:prstClr val="white"/>
              </a:solidFill>
            </a:endParaRPr>
          </a:p>
        </p:txBody>
      </p:sp>
      <p:sp>
        <p:nvSpPr>
          <p:cNvPr id="12"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2.1 ÁREA NETA EFECTIVA</a:t>
            </a:r>
          </a:p>
        </p:txBody>
      </p:sp>
      <p:sp>
        <p:nvSpPr>
          <p:cNvPr id="3" name="Marcador de pie de página 2">
            <a:extLst>
              <a:ext uri="{FF2B5EF4-FFF2-40B4-BE49-F238E27FC236}">
                <a16:creationId xmlns:a16="http://schemas.microsoft.com/office/drawing/2014/main" id="{50705604-E5DE-453B-8532-D2E39EBD485D}"/>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9A090BED-CD7A-43A8-9C6C-2A860CCFE33C}"/>
              </a:ext>
            </a:extLst>
          </p:cNvPr>
          <p:cNvSpPr>
            <a:spLocks noGrp="1"/>
          </p:cNvSpPr>
          <p:nvPr>
            <p:ph type="sldNum" sz="quarter" idx="12"/>
          </p:nvPr>
        </p:nvSpPr>
        <p:spPr/>
        <p:txBody>
          <a:bodyPr/>
          <a:lstStyle/>
          <a:p>
            <a:fld id="{A20D5B2E-A39C-4A67-9A03-2664C49F1C64}" type="slidenum">
              <a:rPr lang="es-MX" smtClean="0"/>
              <a:pPr/>
              <a:t>45</a:t>
            </a:fld>
            <a:r>
              <a:rPr lang="es-MX"/>
              <a:t>/150</a:t>
            </a:r>
            <a:endParaRPr lang="es-MX" dirty="0"/>
          </a:p>
        </p:txBody>
      </p:sp>
    </p:spTree>
    <p:extLst>
      <p:ext uri="{BB962C8B-B14F-4D97-AF65-F5344CB8AC3E}">
        <p14:creationId xmlns:p14="http://schemas.microsoft.com/office/powerpoint/2010/main" val="41403968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 1</a:t>
            </a:r>
          </a:p>
        </p:txBody>
      </p:sp>
      <p:sp>
        <p:nvSpPr>
          <p:cNvPr id="8" name="5 Marcador de contenido"/>
          <p:cNvSpPr txBox="1">
            <a:spLocks/>
          </p:cNvSpPr>
          <p:nvPr/>
        </p:nvSpPr>
        <p:spPr>
          <a:xfrm>
            <a:off x="474561" y="2104256"/>
            <a:ext cx="9354448" cy="1828800"/>
          </a:xfrm>
          <a:prstGeom prst="rect">
            <a:avLst/>
          </a:prstGeom>
        </p:spPr>
        <p:txBody>
          <a:bodyPr/>
          <a:lstStyle/>
          <a:p>
            <a:pPr marL="342900" indent="-342900" algn="just" eaLnBrk="0" hangingPunct="0">
              <a:spcBef>
                <a:spcPct val="20000"/>
              </a:spcBef>
              <a:buClr>
                <a:schemeClr val="hlink"/>
              </a:buClr>
              <a:buSzPct val="60000"/>
              <a:defRPr/>
            </a:pPr>
            <a:r>
              <a:rPr lang="es-MX" sz="1900" b="1" kern="0" dirty="0">
                <a:latin typeface="+mn-lt"/>
              </a:rPr>
              <a:t>Determine el área neta efectiva para el miembro en tensión mostrado en la figura siguiente</a:t>
            </a:r>
            <a:r>
              <a:rPr lang="es-MX" b="1" kern="0" dirty="0">
                <a:latin typeface="+mn-lt"/>
              </a:rPr>
              <a:t>:</a:t>
            </a:r>
          </a:p>
          <a:p>
            <a:pPr marL="342900" marR="0" lvl="0" indent="-342900" algn="just"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defRPr/>
            </a:pPr>
            <a:endParaRPr kumimoji="0" lang="es-MX" b="1" i="0" u="none" strike="noStrike" kern="0" cap="none" spc="0" normalizeH="0" baseline="0" noProof="0" dirty="0">
              <a:ln>
                <a:noFill/>
              </a:ln>
              <a:solidFill>
                <a:schemeClr val="tx1"/>
              </a:solidFill>
              <a:uLnTx/>
              <a:uFillTx/>
              <a:latin typeface="+mn-lt"/>
            </a:endParaRPr>
          </a:p>
        </p:txBody>
      </p:sp>
      <p:pic>
        <p:nvPicPr>
          <p:cNvPr id="11" name="Picture 3"/>
          <p:cNvPicPr>
            <a:picLocks noChangeAspect="1" noChangeArrowheads="1"/>
          </p:cNvPicPr>
          <p:nvPr/>
        </p:nvPicPr>
        <p:blipFill>
          <a:blip r:embed="rId2" cstate="print"/>
          <a:srcRect/>
          <a:stretch>
            <a:fillRect/>
          </a:stretch>
        </p:blipFill>
        <p:spPr bwMode="auto">
          <a:xfrm>
            <a:off x="2634957" y="2618939"/>
            <a:ext cx="5033655" cy="2482816"/>
          </a:xfrm>
          <a:prstGeom prst="rect">
            <a:avLst/>
          </a:prstGeom>
          <a:noFill/>
          <a:ln w="9525">
            <a:noFill/>
            <a:miter lim="800000"/>
            <a:headEnd/>
            <a:tailEnd/>
          </a:ln>
        </p:spPr>
      </p:pic>
      <p:sp>
        <p:nvSpPr>
          <p:cNvPr id="12"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2.1 ÁREA NETA EFECTIVA</a:t>
            </a:r>
          </a:p>
        </p:txBody>
      </p:sp>
      <p:sp>
        <p:nvSpPr>
          <p:cNvPr id="2" name="Marcador de pie de página 1">
            <a:extLst>
              <a:ext uri="{FF2B5EF4-FFF2-40B4-BE49-F238E27FC236}">
                <a16:creationId xmlns:a16="http://schemas.microsoft.com/office/drawing/2014/main" id="{AB80F6B5-2C08-4FDA-BA42-B480CDE36503}"/>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0A472AD6-9CD0-4400-8D47-988B1302FDEC}"/>
              </a:ext>
            </a:extLst>
          </p:cNvPr>
          <p:cNvSpPr>
            <a:spLocks noGrp="1"/>
          </p:cNvSpPr>
          <p:nvPr>
            <p:ph type="sldNum" sz="quarter" idx="12"/>
          </p:nvPr>
        </p:nvSpPr>
        <p:spPr/>
        <p:txBody>
          <a:bodyPr/>
          <a:lstStyle/>
          <a:p>
            <a:fld id="{A20D5B2E-A39C-4A67-9A03-2664C49F1C64}" type="slidenum">
              <a:rPr lang="es-MX" smtClean="0"/>
              <a:pPr/>
              <a:t>46</a:t>
            </a:fld>
            <a:r>
              <a:rPr lang="es-MX"/>
              <a:t>/150</a:t>
            </a:r>
            <a:endParaRPr lang="es-MX" dirty="0"/>
          </a:p>
        </p:txBody>
      </p:sp>
    </p:spTree>
    <p:extLst>
      <p:ext uri="{BB962C8B-B14F-4D97-AF65-F5344CB8AC3E}">
        <p14:creationId xmlns:p14="http://schemas.microsoft.com/office/powerpoint/2010/main" val="23450000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 1</a:t>
            </a:r>
          </a:p>
        </p:txBody>
      </p:sp>
      <p:sp>
        <p:nvSpPr>
          <p:cNvPr id="12"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2.1 ÁREA NETA EFECTIVA</a:t>
            </a:r>
          </a:p>
        </p:txBody>
      </p:sp>
      <p:pic>
        <p:nvPicPr>
          <p:cNvPr id="3" name="Imagen 2"/>
          <p:cNvPicPr>
            <a:picLocks noChangeAspect="1"/>
          </p:cNvPicPr>
          <p:nvPr/>
        </p:nvPicPr>
        <p:blipFill>
          <a:blip r:embed="rId2"/>
          <a:stretch>
            <a:fillRect/>
          </a:stretch>
        </p:blipFill>
        <p:spPr>
          <a:xfrm>
            <a:off x="1913285" y="2204030"/>
            <a:ext cx="6477000" cy="3781425"/>
          </a:xfrm>
          <a:prstGeom prst="rect">
            <a:avLst/>
          </a:prstGeom>
        </p:spPr>
      </p:pic>
      <p:sp>
        <p:nvSpPr>
          <p:cNvPr id="2" name="Marcador de pie de página 1">
            <a:extLst>
              <a:ext uri="{FF2B5EF4-FFF2-40B4-BE49-F238E27FC236}">
                <a16:creationId xmlns:a16="http://schemas.microsoft.com/office/drawing/2014/main" id="{A8C75049-2388-4BBE-B873-A034455D7A65}"/>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0DEB7EC7-5C5E-4440-81C0-CDA37E1EA5CB}"/>
              </a:ext>
            </a:extLst>
          </p:cNvPr>
          <p:cNvSpPr>
            <a:spLocks noGrp="1"/>
          </p:cNvSpPr>
          <p:nvPr>
            <p:ph type="sldNum" sz="quarter" idx="12"/>
          </p:nvPr>
        </p:nvSpPr>
        <p:spPr/>
        <p:txBody>
          <a:bodyPr/>
          <a:lstStyle/>
          <a:p>
            <a:fld id="{A20D5B2E-A39C-4A67-9A03-2664C49F1C64}" type="slidenum">
              <a:rPr lang="es-MX" smtClean="0"/>
              <a:pPr/>
              <a:t>47</a:t>
            </a:fld>
            <a:r>
              <a:rPr lang="es-MX"/>
              <a:t>/150</a:t>
            </a:r>
            <a:endParaRPr lang="es-MX" dirty="0"/>
          </a:p>
        </p:txBody>
      </p:sp>
    </p:spTree>
    <p:extLst>
      <p:ext uri="{BB962C8B-B14F-4D97-AF65-F5344CB8AC3E}">
        <p14:creationId xmlns:p14="http://schemas.microsoft.com/office/powerpoint/2010/main" val="21612205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 1</a:t>
            </a:r>
          </a:p>
        </p:txBody>
      </p:sp>
      <p:sp>
        <p:nvSpPr>
          <p:cNvPr id="8" name="24 CuadroTexto"/>
          <p:cNvSpPr txBox="1"/>
          <p:nvPr/>
        </p:nvSpPr>
        <p:spPr>
          <a:xfrm>
            <a:off x="483314" y="2126636"/>
            <a:ext cx="2843808" cy="384721"/>
          </a:xfrm>
          <a:prstGeom prst="rect">
            <a:avLst/>
          </a:prstGeom>
          <a:noFill/>
        </p:spPr>
        <p:txBody>
          <a:bodyPr wrap="square" rtlCol="0">
            <a:spAutoFit/>
          </a:bodyPr>
          <a:lstStyle/>
          <a:p>
            <a:r>
              <a:rPr lang="es-MX" b="1" dirty="0">
                <a:latin typeface="+mn-lt"/>
              </a:rPr>
              <a:t>- </a:t>
            </a:r>
            <a:r>
              <a:rPr lang="es-MX" sz="1900" b="1" dirty="0">
                <a:latin typeface="+mn-lt"/>
              </a:rPr>
              <a:t>Diámetro neto efectivo: </a:t>
            </a:r>
          </a:p>
        </p:txBody>
      </p:sp>
      <p:sp>
        <p:nvSpPr>
          <p:cNvPr id="11" name="25 CuadroTexto"/>
          <p:cNvSpPr txBox="1"/>
          <p:nvPr/>
        </p:nvSpPr>
        <p:spPr>
          <a:xfrm>
            <a:off x="3615153" y="2351952"/>
            <a:ext cx="2908079" cy="384721"/>
          </a:xfrm>
          <a:prstGeom prst="rect">
            <a:avLst/>
          </a:prstGeom>
          <a:noFill/>
        </p:spPr>
        <p:txBody>
          <a:bodyPr wrap="square" rtlCol="0">
            <a:spAutoFit/>
          </a:bodyPr>
          <a:lstStyle/>
          <a:p>
            <a:r>
              <a:rPr lang="es-MX" sz="1900" b="1" dirty="0">
                <a:latin typeface="+mn-lt"/>
              </a:rPr>
              <a:t>5/8 </a:t>
            </a:r>
            <a:r>
              <a:rPr lang="es-MX" sz="1900" b="1" dirty="0" smtClean="0">
                <a:latin typeface="+mn-lt"/>
              </a:rPr>
              <a:t>in </a:t>
            </a:r>
            <a:r>
              <a:rPr lang="es-MX" sz="1900" b="1" dirty="0">
                <a:latin typeface="+mn-lt"/>
              </a:rPr>
              <a:t>+ 1/8 </a:t>
            </a:r>
            <a:r>
              <a:rPr lang="es-MX" sz="1900" b="1" dirty="0" smtClean="0">
                <a:latin typeface="+mn-lt"/>
              </a:rPr>
              <a:t>in = </a:t>
            </a:r>
            <a:r>
              <a:rPr lang="es-MX" sz="1900" b="1" dirty="0">
                <a:latin typeface="+mn-lt"/>
              </a:rPr>
              <a:t>6/8 </a:t>
            </a:r>
            <a:r>
              <a:rPr lang="es-MX" sz="1900" b="1" dirty="0" smtClean="0">
                <a:latin typeface="+mn-lt"/>
              </a:rPr>
              <a:t>in</a:t>
            </a:r>
            <a:endParaRPr lang="es-MX" b="1" dirty="0">
              <a:latin typeface="+mn-lt"/>
            </a:endParaRPr>
          </a:p>
        </p:txBody>
      </p:sp>
      <p:sp>
        <p:nvSpPr>
          <p:cNvPr id="12" name="26 CuadroTexto"/>
          <p:cNvSpPr txBox="1"/>
          <p:nvPr/>
        </p:nvSpPr>
        <p:spPr>
          <a:xfrm>
            <a:off x="483314" y="3072032"/>
            <a:ext cx="2952328" cy="384721"/>
          </a:xfrm>
          <a:prstGeom prst="rect">
            <a:avLst/>
          </a:prstGeom>
          <a:noFill/>
        </p:spPr>
        <p:txBody>
          <a:bodyPr wrap="square" rtlCol="0">
            <a:spAutoFit/>
          </a:bodyPr>
          <a:lstStyle/>
          <a:p>
            <a:r>
              <a:rPr lang="es-MX" b="1" dirty="0">
                <a:latin typeface="+mn-lt"/>
              </a:rPr>
              <a:t>- </a:t>
            </a:r>
            <a:r>
              <a:rPr lang="es-MX" sz="1900" b="1" dirty="0">
                <a:latin typeface="+mn-lt"/>
              </a:rPr>
              <a:t>Área neta de la sección:</a:t>
            </a:r>
          </a:p>
        </p:txBody>
      </p:sp>
      <mc:AlternateContent xmlns:mc="http://schemas.openxmlformats.org/markup-compatibility/2006" xmlns:a14="http://schemas.microsoft.com/office/drawing/2010/main">
        <mc:Choice Requires="a14">
          <p:sp>
            <p:nvSpPr>
              <p:cNvPr id="13" name="27 CuadroTexto"/>
              <p:cNvSpPr txBox="1"/>
              <p:nvPr/>
            </p:nvSpPr>
            <p:spPr>
              <a:xfrm>
                <a:off x="2679050" y="3432072"/>
                <a:ext cx="792088" cy="384721"/>
              </a:xfrm>
              <a:prstGeom prst="rect">
                <a:avLst/>
              </a:prstGeom>
              <a:noFill/>
            </p:spPr>
            <p:txBody>
              <a:bodyPr wrap="square" rtlCol="0">
                <a:spAutoFit/>
              </a:bodyPr>
              <a:lstStyle/>
              <a:p>
                <a14:m>
                  <m:oMath xmlns:m="http://schemas.openxmlformats.org/officeDocument/2006/math">
                    <m:sSub>
                      <m:sSubPr>
                        <m:ctrlPr>
                          <a:rPr lang="es-ES" sz="1900" b="1" i="1">
                            <a:latin typeface="Cambria Math" panose="02040503050406030204" pitchFamily="18" charset="0"/>
                          </a:rPr>
                        </m:ctrlPr>
                      </m:sSubPr>
                      <m:e>
                        <m:r>
                          <a:rPr lang="es-MX" sz="1900" b="1" i="1">
                            <a:latin typeface="Cambria Math" panose="02040503050406030204" pitchFamily="18" charset="0"/>
                          </a:rPr>
                          <m:t>𝑨</m:t>
                        </m:r>
                      </m:e>
                      <m:sub>
                        <m:r>
                          <a:rPr lang="es-MX" sz="1900" b="1" i="1">
                            <a:latin typeface="Cambria Math" panose="02040503050406030204" pitchFamily="18" charset="0"/>
                          </a:rPr>
                          <m:t>𝒏</m:t>
                        </m:r>
                      </m:sub>
                    </m:sSub>
                  </m:oMath>
                </a14:m>
                <a:r>
                  <a:rPr lang="es-MX" sz="1900" b="1" dirty="0">
                    <a:latin typeface="+mn-lt"/>
                  </a:rPr>
                  <a:t> = </a:t>
                </a:r>
              </a:p>
            </p:txBody>
          </p:sp>
        </mc:Choice>
        <mc:Fallback xmlns="">
          <p:sp>
            <p:nvSpPr>
              <p:cNvPr id="13" name="27 CuadroTexto"/>
              <p:cNvSpPr txBox="1">
                <a:spLocks noRot="1" noChangeAspect="1" noMove="1" noResize="1" noEditPoints="1" noAdjustHandles="1" noChangeArrowheads="1" noChangeShapeType="1" noTextEdit="1"/>
              </p:cNvSpPr>
              <p:nvPr/>
            </p:nvSpPr>
            <p:spPr>
              <a:xfrm>
                <a:off x="2679050" y="3432072"/>
                <a:ext cx="792088" cy="384721"/>
              </a:xfrm>
              <a:prstGeom prst="rect">
                <a:avLst/>
              </a:prstGeom>
              <a:blipFill>
                <a:blip r:embed="rId2"/>
                <a:stretch>
                  <a:fillRect t="-7937" b="-26984"/>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4" name="28 CuadroTexto"/>
              <p:cNvSpPr txBox="1"/>
              <p:nvPr/>
            </p:nvSpPr>
            <p:spPr>
              <a:xfrm>
                <a:off x="3255113" y="3432072"/>
                <a:ext cx="1369719" cy="391389"/>
              </a:xfrm>
              <a:prstGeom prst="rect">
                <a:avLst/>
              </a:prstGeom>
              <a:noFill/>
            </p:spPr>
            <p:txBody>
              <a:bodyPr wrap="square" rtlCol="0">
                <a:spAutoFit/>
              </a:bodyPr>
              <a:lstStyle/>
              <a:p>
                <a:r>
                  <a:rPr lang="es-MX" sz="1900" b="1" dirty="0">
                    <a:latin typeface="+mn-lt"/>
                  </a:rPr>
                  <a:t>5.75 </a:t>
                </a:r>
                <a14:m>
                  <m:oMath xmlns:m="http://schemas.openxmlformats.org/officeDocument/2006/math">
                    <m:sSup>
                      <m:sSupPr>
                        <m:ctrlPr>
                          <a:rPr lang="es-MX" sz="1900" b="1" i="1" dirty="0">
                            <a:latin typeface="Cambria Math" panose="02040503050406030204" pitchFamily="18" charset="0"/>
                          </a:rPr>
                        </m:ctrlPr>
                      </m:sSupPr>
                      <m:e>
                        <m:r>
                          <a:rPr lang="es-MX" sz="1900" b="1" i="1" dirty="0">
                            <a:latin typeface="Cambria Math" panose="02040503050406030204" pitchFamily="18" charset="0"/>
                          </a:rPr>
                          <m:t>𝒊𝒏</m:t>
                        </m:r>
                      </m:e>
                      <m:sup>
                        <m:r>
                          <a:rPr lang="es-MX" sz="1900" b="1" i="1" dirty="0">
                            <a:latin typeface="Cambria Math" panose="02040503050406030204" pitchFamily="18" charset="0"/>
                          </a:rPr>
                          <m:t>𝟐</m:t>
                        </m:r>
                      </m:sup>
                    </m:sSup>
                  </m:oMath>
                </a14:m>
                <a:r>
                  <a:rPr lang="es-MX" sz="1900" b="1" dirty="0" smtClean="0"/>
                  <a:t> </a:t>
                </a:r>
                <a14:m>
                  <m:oMath xmlns:m="http://schemas.openxmlformats.org/officeDocument/2006/math">
                    <m:r>
                      <a:rPr lang="es-MX" sz="300" b="1" i="1" dirty="0">
                        <a:latin typeface="Cambria Math" panose="02040503050406030204" pitchFamily="18" charset="0"/>
                      </a:rPr>
                      <m:t>𝟐</m:t>
                    </m:r>
                  </m:oMath>
                </a14:m>
                <a:r>
                  <a:rPr lang="es-MX" b="1" dirty="0">
                    <a:latin typeface="+mn-lt"/>
                  </a:rPr>
                  <a:t>- </a:t>
                </a:r>
              </a:p>
            </p:txBody>
          </p:sp>
        </mc:Choice>
        <mc:Fallback xmlns="">
          <p:sp>
            <p:nvSpPr>
              <p:cNvPr id="14" name="28 CuadroTexto"/>
              <p:cNvSpPr txBox="1">
                <a:spLocks noRot="1" noChangeAspect="1" noMove="1" noResize="1" noEditPoints="1" noAdjustHandles="1" noChangeArrowheads="1" noChangeShapeType="1" noTextEdit="1"/>
              </p:cNvSpPr>
              <p:nvPr/>
            </p:nvSpPr>
            <p:spPr>
              <a:xfrm>
                <a:off x="3255113" y="3432072"/>
                <a:ext cx="1369719" cy="391389"/>
              </a:xfrm>
              <a:prstGeom prst="rect">
                <a:avLst/>
              </a:prstGeom>
              <a:blipFill>
                <a:blip r:embed="rId3"/>
                <a:stretch>
                  <a:fillRect l="-4444" t="-6250" b="-26563"/>
                </a:stretch>
              </a:blipFill>
            </p:spPr>
            <p:txBody>
              <a:bodyPr/>
              <a:lstStyle/>
              <a:p>
                <a:r>
                  <a:rPr lang="en-US">
                    <a:noFill/>
                  </a:rPr>
                  <a:t> </a:t>
                </a:r>
              </a:p>
            </p:txBody>
          </p:sp>
        </mc:Fallback>
      </mc:AlternateContent>
      <p:sp>
        <p:nvSpPr>
          <p:cNvPr id="15" name="29 CuadroTexto"/>
          <p:cNvSpPr txBox="1"/>
          <p:nvPr/>
        </p:nvSpPr>
        <p:spPr>
          <a:xfrm>
            <a:off x="4391343" y="3419709"/>
            <a:ext cx="1296144" cy="384721"/>
          </a:xfrm>
          <a:prstGeom prst="rect">
            <a:avLst/>
          </a:prstGeom>
          <a:noFill/>
        </p:spPr>
        <p:txBody>
          <a:bodyPr wrap="square" rtlCol="0">
            <a:spAutoFit/>
          </a:bodyPr>
          <a:lstStyle/>
          <a:p>
            <a:r>
              <a:rPr lang="es-MX" sz="1900" b="1" dirty="0">
                <a:latin typeface="+mn-lt"/>
              </a:rPr>
              <a:t>½(6/8)*2 = </a:t>
            </a:r>
          </a:p>
        </p:txBody>
      </p:sp>
      <mc:AlternateContent xmlns:mc="http://schemas.openxmlformats.org/markup-compatibility/2006" xmlns:a14="http://schemas.microsoft.com/office/drawing/2010/main">
        <mc:Choice Requires="a14">
          <p:sp>
            <p:nvSpPr>
              <p:cNvPr id="16" name="30 CuadroTexto"/>
              <p:cNvSpPr txBox="1"/>
              <p:nvPr/>
            </p:nvSpPr>
            <p:spPr>
              <a:xfrm>
                <a:off x="5580534" y="3432072"/>
                <a:ext cx="1152128" cy="391389"/>
              </a:xfrm>
              <a:prstGeom prst="rect">
                <a:avLst/>
              </a:prstGeom>
              <a:noFill/>
            </p:spPr>
            <p:txBody>
              <a:bodyPr wrap="square" rtlCol="0">
                <a:spAutoFit/>
              </a:bodyPr>
              <a:lstStyle/>
              <a:p>
                <a:r>
                  <a:rPr lang="es-MX" sz="1900" b="1" dirty="0">
                    <a:latin typeface="+mn-lt"/>
                  </a:rPr>
                  <a:t>5.00 </a:t>
                </a:r>
                <a14:m>
                  <m:oMath xmlns:m="http://schemas.openxmlformats.org/officeDocument/2006/math">
                    <m:sSup>
                      <m:sSupPr>
                        <m:ctrlPr>
                          <a:rPr lang="es-MX" sz="1900" b="1" i="1" dirty="0">
                            <a:latin typeface="Cambria Math" panose="02040503050406030204" pitchFamily="18" charset="0"/>
                          </a:rPr>
                        </m:ctrlPr>
                      </m:sSupPr>
                      <m:e>
                        <m:r>
                          <a:rPr lang="es-MX" sz="1900" b="1" i="1" dirty="0">
                            <a:latin typeface="Cambria Math" panose="02040503050406030204" pitchFamily="18" charset="0"/>
                          </a:rPr>
                          <m:t>𝒊𝒏</m:t>
                        </m:r>
                      </m:e>
                      <m:sup>
                        <m:r>
                          <a:rPr lang="es-MX" sz="1900" b="1" i="1" dirty="0">
                            <a:latin typeface="Cambria Math" panose="02040503050406030204" pitchFamily="18" charset="0"/>
                          </a:rPr>
                          <m:t>𝟐</m:t>
                        </m:r>
                      </m:sup>
                    </m:sSup>
                  </m:oMath>
                </a14:m>
                <a:endParaRPr lang="es-MX" sz="1900" b="1" dirty="0">
                  <a:latin typeface="+mn-lt"/>
                </a:endParaRPr>
              </a:p>
            </p:txBody>
          </p:sp>
        </mc:Choice>
        <mc:Fallback xmlns="">
          <p:sp>
            <p:nvSpPr>
              <p:cNvPr id="16" name="30 CuadroTexto"/>
              <p:cNvSpPr txBox="1">
                <a:spLocks noRot="1" noChangeAspect="1" noMove="1" noResize="1" noEditPoints="1" noAdjustHandles="1" noChangeArrowheads="1" noChangeShapeType="1" noTextEdit="1"/>
              </p:cNvSpPr>
              <p:nvPr/>
            </p:nvSpPr>
            <p:spPr>
              <a:xfrm>
                <a:off x="5580534" y="3432072"/>
                <a:ext cx="1152128" cy="391389"/>
              </a:xfrm>
              <a:prstGeom prst="rect">
                <a:avLst/>
              </a:prstGeom>
              <a:blipFill>
                <a:blip r:embed="rId4"/>
                <a:stretch>
                  <a:fillRect l="-4762" t="-6250" b="-26563"/>
                </a:stretch>
              </a:blipFill>
            </p:spPr>
            <p:txBody>
              <a:bodyPr/>
              <a:lstStyle/>
              <a:p>
                <a:r>
                  <a:rPr lang="en-US">
                    <a:noFill/>
                  </a:rPr>
                  <a:t> </a:t>
                </a:r>
              </a:p>
            </p:txBody>
          </p:sp>
        </mc:Fallback>
      </mc:AlternateContent>
      <p:sp>
        <p:nvSpPr>
          <p:cNvPr id="17" name="31 CuadroTexto"/>
          <p:cNvSpPr txBox="1"/>
          <p:nvPr/>
        </p:nvSpPr>
        <p:spPr>
          <a:xfrm>
            <a:off x="474561" y="3963843"/>
            <a:ext cx="6048672" cy="384721"/>
          </a:xfrm>
          <a:prstGeom prst="rect">
            <a:avLst/>
          </a:prstGeom>
          <a:noFill/>
        </p:spPr>
        <p:txBody>
          <a:bodyPr wrap="square" rtlCol="0">
            <a:spAutoFit/>
          </a:bodyPr>
          <a:lstStyle/>
          <a:p>
            <a:r>
              <a:rPr lang="es-MX" b="1" dirty="0">
                <a:latin typeface="+mn-lt"/>
              </a:rPr>
              <a:t>- </a:t>
            </a:r>
            <a:r>
              <a:rPr lang="es-MX" sz="1900" b="1" dirty="0">
                <a:latin typeface="+mn-lt"/>
              </a:rPr>
              <a:t>De la tabla de </a:t>
            </a:r>
            <a:r>
              <a:rPr lang="es-MX" sz="1900" b="1" dirty="0">
                <a:solidFill>
                  <a:srgbClr val="FF0000"/>
                </a:solidFill>
                <a:latin typeface="+mn-lt"/>
              </a:rPr>
              <a:t>propiedades de perfiles</a:t>
            </a:r>
            <a:r>
              <a:rPr lang="es-MX" sz="1900" b="1" dirty="0">
                <a:latin typeface="+mn-lt"/>
              </a:rPr>
              <a:t>, obtenemos que</a:t>
            </a:r>
            <a:r>
              <a:rPr lang="es-MX" b="1" dirty="0">
                <a:latin typeface="+mn-lt"/>
              </a:rPr>
              <a:t>:</a:t>
            </a:r>
          </a:p>
        </p:txBody>
      </p:sp>
      <p:sp>
        <p:nvSpPr>
          <p:cNvPr id="18" name="33 CuadroTexto"/>
          <p:cNvSpPr txBox="1"/>
          <p:nvPr/>
        </p:nvSpPr>
        <p:spPr>
          <a:xfrm>
            <a:off x="471350" y="4507977"/>
            <a:ext cx="3528392" cy="384721"/>
          </a:xfrm>
          <a:prstGeom prst="rect">
            <a:avLst/>
          </a:prstGeom>
          <a:noFill/>
        </p:spPr>
        <p:txBody>
          <a:bodyPr wrap="square" rtlCol="0">
            <a:spAutoFit/>
          </a:bodyPr>
          <a:lstStyle/>
          <a:p>
            <a:r>
              <a:rPr lang="es-MX" b="1" dirty="0">
                <a:latin typeface="+mn-lt"/>
              </a:rPr>
              <a:t>- </a:t>
            </a:r>
            <a:r>
              <a:rPr lang="es-MX" sz="1900" b="1" dirty="0">
                <a:latin typeface="+mn-lt"/>
              </a:rPr>
              <a:t>La longitud de la conexión es: </a:t>
            </a:r>
          </a:p>
        </p:txBody>
      </p:sp>
      <p:sp>
        <p:nvSpPr>
          <p:cNvPr id="19" name="34 CuadroTexto"/>
          <p:cNvSpPr txBox="1"/>
          <p:nvPr/>
        </p:nvSpPr>
        <p:spPr>
          <a:xfrm>
            <a:off x="3871756" y="4507977"/>
            <a:ext cx="2016224" cy="384721"/>
          </a:xfrm>
          <a:prstGeom prst="rect">
            <a:avLst/>
          </a:prstGeom>
          <a:noFill/>
        </p:spPr>
        <p:txBody>
          <a:bodyPr wrap="square" rtlCol="0">
            <a:spAutoFit/>
          </a:bodyPr>
          <a:lstStyle/>
          <a:p>
            <a:r>
              <a:rPr lang="es-MX" sz="1900" b="1" dirty="0">
                <a:latin typeface="+mn-lt"/>
              </a:rPr>
              <a:t>L = 3 in+ 3 in= 6in</a:t>
            </a:r>
            <a:r>
              <a:rPr lang="es-MX" b="1" dirty="0">
                <a:latin typeface="+mn-lt"/>
              </a:rPr>
              <a:t>.</a:t>
            </a:r>
          </a:p>
        </p:txBody>
      </p:sp>
      <p:sp>
        <p:nvSpPr>
          <p:cNvPr id="20" name="35 CuadroTexto"/>
          <p:cNvSpPr txBox="1"/>
          <p:nvPr/>
        </p:nvSpPr>
        <p:spPr>
          <a:xfrm>
            <a:off x="483314" y="5029177"/>
            <a:ext cx="1561966" cy="384721"/>
          </a:xfrm>
          <a:prstGeom prst="rect">
            <a:avLst/>
          </a:prstGeom>
          <a:noFill/>
        </p:spPr>
        <p:txBody>
          <a:bodyPr wrap="none" rtlCol="0">
            <a:spAutoFit/>
          </a:bodyPr>
          <a:lstStyle/>
          <a:p>
            <a:r>
              <a:rPr lang="es-MX" b="1" dirty="0">
                <a:latin typeface="+mn-lt"/>
              </a:rPr>
              <a:t>- </a:t>
            </a:r>
            <a:r>
              <a:rPr lang="es-MX" sz="1900" b="1" dirty="0">
                <a:latin typeface="+mn-lt"/>
              </a:rPr>
              <a:t>Por lo tanto</a:t>
            </a:r>
            <a:r>
              <a:rPr lang="es-MX" b="1" dirty="0">
                <a:latin typeface="+mn-lt"/>
              </a:rPr>
              <a:t>:</a:t>
            </a:r>
          </a:p>
        </p:txBody>
      </p:sp>
      <p:sp>
        <p:nvSpPr>
          <p:cNvPr id="21" name="36 CuadroTexto"/>
          <p:cNvSpPr txBox="1"/>
          <p:nvPr/>
        </p:nvSpPr>
        <p:spPr>
          <a:xfrm>
            <a:off x="994056" y="5617933"/>
            <a:ext cx="1224136" cy="384721"/>
          </a:xfrm>
          <a:prstGeom prst="rect">
            <a:avLst/>
          </a:prstGeom>
          <a:noFill/>
        </p:spPr>
        <p:txBody>
          <a:bodyPr wrap="square" rtlCol="0">
            <a:spAutoFit/>
          </a:bodyPr>
          <a:lstStyle/>
          <a:p>
            <a:pPr algn="just"/>
            <a:r>
              <a:rPr lang="es-MX" sz="1900" b="1" dirty="0">
                <a:effectLst>
                  <a:outerShdw blurRad="38100" dist="38100" dir="2700000" algn="tl">
                    <a:srgbClr val="000000">
                      <a:alpha val="43137"/>
                    </a:srgbClr>
                  </a:outerShdw>
                </a:effectLst>
                <a:latin typeface="+mn-lt"/>
              </a:rPr>
              <a:t>U = 1 -  </a:t>
            </a:r>
          </a:p>
        </p:txBody>
      </p:sp>
      <p:sp>
        <p:nvSpPr>
          <p:cNvPr id="22" name="44 CuadroTexto"/>
          <p:cNvSpPr txBox="1"/>
          <p:nvPr/>
        </p:nvSpPr>
        <p:spPr>
          <a:xfrm>
            <a:off x="2247931" y="5629385"/>
            <a:ext cx="1463862" cy="369332"/>
          </a:xfrm>
          <a:prstGeom prst="rect">
            <a:avLst/>
          </a:prstGeom>
          <a:noFill/>
        </p:spPr>
        <p:txBody>
          <a:bodyPr wrap="none" rtlCol="0">
            <a:spAutoFit/>
          </a:bodyPr>
          <a:lstStyle/>
          <a:p>
            <a:pPr algn="just"/>
            <a:r>
              <a:rPr lang="es-MX" b="1" dirty="0">
                <a:effectLst>
                  <a:outerShdw blurRad="38100" dist="38100" dir="2700000" algn="tl">
                    <a:srgbClr val="000000">
                      <a:alpha val="43137"/>
                    </a:srgbClr>
                  </a:outerShdw>
                </a:effectLst>
                <a:latin typeface="+mn-lt"/>
              </a:rPr>
              <a:t>1 – (1.68/6) =</a:t>
            </a:r>
          </a:p>
        </p:txBody>
      </p:sp>
      <p:sp>
        <p:nvSpPr>
          <p:cNvPr id="23" name="45 CuadroTexto"/>
          <p:cNvSpPr txBox="1"/>
          <p:nvPr/>
        </p:nvSpPr>
        <p:spPr>
          <a:xfrm>
            <a:off x="3549699" y="5628541"/>
            <a:ext cx="1287532" cy="384721"/>
          </a:xfrm>
          <a:prstGeom prst="rect">
            <a:avLst/>
          </a:prstGeom>
          <a:noFill/>
        </p:spPr>
        <p:txBody>
          <a:bodyPr wrap="none" rtlCol="0">
            <a:spAutoFit/>
          </a:bodyPr>
          <a:lstStyle/>
          <a:p>
            <a:pPr algn="just"/>
            <a:r>
              <a:rPr lang="es-MX" sz="1900" b="1" dirty="0">
                <a:effectLst>
                  <a:outerShdw blurRad="38100" dist="38100" dir="2700000" algn="tl">
                    <a:srgbClr val="000000">
                      <a:alpha val="43137"/>
                    </a:srgbClr>
                  </a:outerShdw>
                </a:effectLst>
                <a:latin typeface="+mn-lt"/>
              </a:rPr>
              <a:t>0.720 &lt; 0.9</a:t>
            </a:r>
          </a:p>
        </p:txBody>
      </p:sp>
      <mc:AlternateContent xmlns:mc="http://schemas.openxmlformats.org/markup-compatibility/2006" xmlns:a14="http://schemas.microsoft.com/office/drawing/2010/main">
        <mc:Choice Requires="a14">
          <p:sp>
            <p:nvSpPr>
              <p:cNvPr id="24" name="46 CuadroTexto"/>
              <p:cNvSpPr txBox="1"/>
              <p:nvPr/>
            </p:nvSpPr>
            <p:spPr>
              <a:xfrm>
                <a:off x="5199330" y="5645736"/>
                <a:ext cx="1262910" cy="384721"/>
              </a:xfrm>
              <a:prstGeom prst="rect">
                <a:avLst/>
              </a:prstGeom>
              <a:noFill/>
            </p:spPr>
            <p:txBody>
              <a:bodyPr wrap="none" rtlCol="0">
                <a:spAutoFit/>
              </a:bodyPr>
              <a:lstStyle/>
              <a:p>
                <a14:m>
                  <m:oMath xmlns:m="http://schemas.openxmlformats.org/officeDocument/2006/math">
                    <m:sSub>
                      <m:sSubPr>
                        <m:ctrlPr>
                          <a:rPr lang="es-ES" sz="1900" b="1" i="1" smtClean="0">
                            <a:latin typeface="Cambria Math" panose="02040503050406030204" pitchFamily="18" charset="0"/>
                          </a:rPr>
                        </m:ctrlPr>
                      </m:sSubPr>
                      <m:e>
                        <m:r>
                          <a:rPr lang="es-MX" sz="1900" b="1" i="1">
                            <a:latin typeface="Cambria Math" panose="02040503050406030204" pitchFamily="18" charset="0"/>
                          </a:rPr>
                          <m:t>𝑨</m:t>
                        </m:r>
                      </m:e>
                      <m:sub>
                        <m:r>
                          <a:rPr lang="es-MX" sz="1900" b="1" i="1" smtClean="0">
                            <a:latin typeface="Cambria Math" panose="02040503050406030204" pitchFamily="18" charset="0"/>
                          </a:rPr>
                          <m:t>𝒆</m:t>
                        </m:r>
                      </m:sub>
                    </m:sSub>
                  </m:oMath>
                </a14:m>
                <a:r>
                  <a:rPr lang="es-MX" sz="1900" b="1" dirty="0">
                    <a:latin typeface="+mn-lt"/>
                  </a:rPr>
                  <a:t>= </a:t>
                </a:r>
                <a14:m>
                  <m:oMath xmlns:m="http://schemas.openxmlformats.org/officeDocument/2006/math">
                    <m:sSub>
                      <m:sSubPr>
                        <m:ctrlPr>
                          <a:rPr lang="es-ES" sz="1900" b="1" i="1">
                            <a:latin typeface="Cambria Math" panose="02040503050406030204" pitchFamily="18" charset="0"/>
                          </a:rPr>
                        </m:ctrlPr>
                      </m:sSubPr>
                      <m:e>
                        <m:r>
                          <a:rPr lang="es-MX" sz="1900" b="1" i="1" smtClean="0">
                            <a:latin typeface="Cambria Math" panose="02040503050406030204" pitchFamily="18" charset="0"/>
                          </a:rPr>
                          <m:t>𝑼</m:t>
                        </m:r>
                        <m:r>
                          <a:rPr lang="es-MX" sz="1900" b="1" i="1">
                            <a:latin typeface="Cambria Math" panose="02040503050406030204" pitchFamily="18" charset="0"/>
                          </a:rPr>
                          <m:t>𝑨</m:t>
                        </m:r>
                      </m:e>
                      <m:sub>
                        <m:r>
                          <a:rPr lang="es-MX" sz="1900" b="1" i="1">
                            <a:latin typeface="Cambria Math" panose="02040503050406030204" pitchFamily="18" charset="0"/>
                          </a:rPr>
                          <m:t>𝒏</m:t>
                        </m:r>
                      </m:sub>
                    </m:sSub>
                  </m:oMath>
                </a14:m>
                <a:r>
                  <a:rPr lang="es-MX" b="1" dirty="0">
                    <a:latin typeface="+mn-lt"/>
                  </a:rPr>
                  <a:t> =</a:t>
                </a:r>
              </a:p>
            </p:txBody>
          </p:sp>
        </mc:Choice>
        <mc:Fallback xmlns="">
          <p:sp>
            <p:nvSpPr>
              <p:cNvPr id="24" name="46 CuadroTexto"/>
              <p:cNvSpPr txBox="1">
                <a:spLocks noRot="1" noChangeAspect="1" noMove="1" noResize="1" noEditPoints="1" noAdjustHandles="1" noChangeArrowheads="1" noChangeShapeType="1" noTextEdit="1"/>
              </p:cNvSpPr>
              <p:nvPr/>
            </p:nvSpPr>
            <p:spPr>
              <a:xfrm>
                <a:off x="5199330" y="5645736"/>
                <a:ext cx="1262910" cy="384721"/>
              </a:xfrm>
              <a:prstGeom prst="rect">
                <a:avLst/>
              </a:prstGeom>
              <a:blipFill>
                <a:blip r:embed="rId5"/>
                <a:stretch>
                  <a:fillRect t="-7937" r="-2899" b="-26984"/>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5" name="47 CuadroTexto"/>
              <p:cNvSpPr txBox="1"/>
              <p:nvPr/>
            </p:nvSpPr>
            <p:spPr>
              <a:xfrm>
                <a:off x="6423466" y="5645736"/>
                <a:ext cx="1749356" cy="391389"/>
              </a:xfrm>
              <a:prstGeom prst="rect">
                <a:avLst/>
              </a:prstGeom>
              <a:noFill/>
            </p:spPr>
            <p:txBody>
              <a:bodyPr wrap="square" rtlCol="0">
                <a:spAutoFit/>
              </a:bodyPr>
              <a:lstStyle/>
              <a:p>
                <a:r>
                  <a:rPr lang="es-MX" sz="1900" b="1" dirty="0">
                    <a:latin typeface="+mn-lt"/>
                  </a:rPr>
                  <a:t>0.72(5.0 </a:t>
                </a:r>
                <a14:m>
                  <m:oMath xmlns:m="http://schemas.openxmlformats.org/officeDocument/2006/math">
                    <m:sSup>
                      <m:sSupPr>
                        <m:ctrlPr>
                          <a:rPr lang="es-MX" sz="1900" b="1" i="1" dirty="0" smtClean="0">
                            <a:latin typeface="Cambria Math" panose="02040503050406030204" pitchFamily="18" charset="0"/>
                          </a:rPr>
                        </m:ctrlPr>
                      </m:sSupPr>
                      <m:e>
                        <m:r>
                          <a:rPr lang="es-MX" sz="1900" b="1" i="1" dirty="0" smtClean="0">
                            <a:latin typeface="Cambria Math" panose="02040503050406030204" pitchFamily="18" charset="0"/>
                          </a:rPr>
                          <m:t>𝒊𝒏</m:t>
                        </m:r>
                      </m:e>
                      <m:sup>
                        <m:r>
                          <a:rPr lang="es-MX" sz="1900" b="1" i="1" dirty="0" smtClean="0">
                            <a:latin typeface="Cambria Math" panose="02040503050406030204" pitchFamily="18" charset="0"/>
                          </a:rPr>
                          <m:t>𝟐</m:t>
                        </m:r>
                      </m:sup>
                    </m:sSup>
                  </m:oMath>
                </a14:m>
                <a:r>
                  <a:rPr lang="es-MX" sz="1900" b="1" dirty="0">
                    <a:latin typeface="+mn-lt"/>
                  </a:rPr>
                  <a:t>) </a:t>
                </a:r>
                <a:r>
                  <a:rPr lang="es-MX" b="1" dirty="0">
                    <a:latin typeface="+mn-lt"/>
                  </a:rPr>
                  <a:t>=</a:t>
                </a:r>
              </a:p>
            </p:txBody>
          </p:sp>
        </mc:Choice>
        <mc:Fallback xmlns="">
          <p:sp>
            <p:nvSpPr>
              <p:cNvPr id="25" name="47 CuadroTexto"/>
              <p:cNvSpPr txBox="1">
                <a:spLocks noRot="1" noChangeAspect="1" noMove="1" noResize="1" noEditPoints="1" noAdjustHandles="1" noChangeArrowheads="1" noChangeShapeType="1" noTextEdit="1"/>
              </p:cNvSpPr>
              <p:nvPr/>
            </p:nvSpPr>
            <p:spPr>
              <a:xfrm>
                <a:off x="6423466" y="5645736"/>
                <a:ext cx="1749356" cy="391389"/>
              </a:xfrm>
              <a:prstGeom prst="rect">
                <a:avLst/>
              </a:prstGeom>
              <a:blipFill>
                <a:blip r:embed="rId6"/>
                <a:stretch>
                  <a:fillRect l="-3484" t="-6250" b="-26563"/>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6" name="48 CuadroTexto"/>
              <p:cNvSpPr txBox="1"/>
              <p:nvPr/>
            </p:nvSpPr>
            <p:spPr>
              <a:xfrm>
                <a:off x="7972495" y="5645736"/>
                <a:ext cx="1152128" cy="391389"/>
              </a:xfrm>
              <a:prstGeom prst="rect">
                <a:avLst/>
              </a:prstGeom>
              <a:noFill/>
            </p:spPr>
            <p:txBody>
              <a:bodyPr wrap="square" rtlCol="0">
                <a:spAutoFit/>
              </a:bodyPr>
              <a:lstStyle/>
              <a:p>
                <a:r>
                  <a:rPr lang="es-MX" sz="1900" b="1" dirty="0">
                    <a:solidFill>
                      <a:srgbClr val="FF0000"/>
                    </a:solidFill>
                    <a:latin typeface="+mn-lt"/>
                  </a:rPr>
                  <a:t>3.60 </a:t>
                </a:r>
                <a14:m>
                  <m:oMath xmlns:m="http://schemas.openxmlformats.org/officeDocument/2006/math">
                    <m:sSup>
                      <m:sSupPr>
                        <m:ctrlPr>
                          <a:rPr lang="es-MX" sz="1900" b="1" i="1" dirty="0">
                            <a:solidFill>
                              <a:srgbClr val="FF0000"/>
                            </a:solidFill>
                            <a:latin typeface="Cambria Math" panose="02040503050406030204" pitchFamily="18" charset="0"/>
                          </a:rPr>
                        </m:ctrlPr>
                      </m:sSupPr>
                      <m:e>
                        <m:r>
                          <a:rPr lang="es-MX" sz="1900" b="1" i="1" dirty="0">
                            <a:solidFill>
                              <a:srgbClr val="FF0000"/>
                            </a:solidFill>
                            <a:latin typeface="Cambria Math" panose="02040503050406030204" pitchFamily="18" charset="0"/>
                          </a:rPr>
                          <m:t>𝒊𝒏</m:t>
                        </m:r>
                      </m:e>
                      <m:sup>
                        <m:r>
                          <a:rPr lang="es-MX" sz="1900" b="1" i="1" dirty="0">
                            <a:solidFill>
                              <a:srgbClr val="FF0000"/>
                            </a:solidFill>
                            <a:latin typeface="Cambria Math" panose="02040503050406030204" pitchFamily="18" charset="0"/>
                          </a:rPr>
                          <m:t>𝟐</m:t>
                        </m:r>
                      </m:sup>
                    </m:sSup>
                  </m:oMath>
                </a14:m>
                <a:endParaRPr lang="es-MX" sz="1900" b="1" dirty="0">
                  <a:solidFill>
                    <a:srgbClr val="FF0000"/>
                  </a:solidFill>
                  <a:latin typeface="+mn-lt"/>
                </a:endParaRPr>
              </a:p>
            </p:txBody>
          </p:sp>
        </mc:Choice>
        <mc:Fallback xmlns="">
          <p:sp>
            <p:nvSpPr>
              <p:cNvPr id="26" name="48 CuadroTexto"/>
              <p:cNvSpPr txBox="1">
                <a:spLocks noRot="1" noChangeAspect="1" noMove="1" noResize="1" noEditPoints="1" noAdjustHandles="1" noChangeArrowheads="1" noChangeShapeType="1" noTextEdit="1"/>
              </p:cNvSpPr>
              <p:nvPr/>
            </p:nvSpPr>
            <p:spPr>
              <a:xfrm>
                <a:off x="7972495" y="5645736"/>
                <a:ext cx="1152128" cy="391389"/>
              </a:xfrm>
              <a:prstGeom prst="rect">
                <a:avLst/>
              </a:prstGeom>
              <a:blipFill>
                <a:blip r:embed="rId7"/>
                <a:stretch>
                  <a:fillRect l="-5291" t="-6250" b="-26563"/>
                </a:stretch>
              </a:blipFill>
            </p:spPr>
            <p:txBody>
              <a:bodyPr/>
              <a:lstStyle/>
              <a:p>
                <a:r>
                  <a:rPr lang="es-MX">
                    <a:noFill/>
                  </a:rPr>
                  <a:t> </a:t>
                </a:r>
              </a:p>
            </p:txBody>
          </p:sp>
        </mc:Fallback>
      </mc:AlternateContent>
      <p:sp>
        <p:nvSpPr>
          <p:cNvPr id="27" name="37 CuadroTexto"/>
          <p:cNvSpPr txBox="1"/>
          <p:nvPr/>
        </p:nvSpPr>
        <p:spPr>
          <a:xfrm>
            <a:off x="1798924" y="5475233"/>
            <a:ext cx="360040" cy="369332"/>
          </a:xfrm>
          <a:prstGeom prst="rect">
            <a:avLst/>
          </a:prstGeom>
          <a:noFill/>
        </p:spPr>
        <p:txBody>
          <a:bodyPr wrap="square" rtlCol="0">
            <a:spAutoFit/>
          </a:bodyPr>
          <a:lstStyle/>
          <a:p>
            <a:pPr algn="just"/>
            <a:r>
              <a:rPr lang="es-MX" b="1" dirty="0">
                <a:latin typeface="+mn-lt"/>
              </a:rPr>
              <a:t>x</a:t>
            </a:r>
          </a:p>
        </p:txBody>
      </p:sp>
      <p:cxnSp>
        <p:nvCxnSpPr>
          <p:cNvPr id="28" name="38 Conector recto"/>
          <p:cNvCxnSpPr>
            <a:stCxn id="27" idx="0"/>
            <a:endCxn id="27" idx="0"/>
          </p:cNvCxnSpPr>
          <p:nvPr/>
        </p:nvCxnSpPr>
        <p:spPr>
          <a:xfrm>
            <a:off x="1978944" y="5475233"/>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39 Conector recto"/>
          <p:cNvCxnSpPr>
            <a:stCxn id="27" idx="0"/>
            <a:endCxn id="27" idx="0"/>
          </p:cNvCxnSpPr>
          <p:nvPr/>
        </p:nvCxnSpPr>
        <p:spPr>
          <a:xfrm>
            <a:off x="1978944" y="5475233"/>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40 Conector recto"/>
          <p:cNvCxnSpPr/>
          <p:nvPr/>
        </p:nvCxnSpPr>
        <p:spPr>
          <a:xfrm>
            <a:off x="1861834" y="5547241"/>
            <a:ext cx="144016"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41 CuadroTexto"/>
          <p:cNvSpPr txBox="1"/>
          <p:nvPr/>
        </p:nvSpPr>
        <p:spPr>
          <a:xfrm>
            <a:off x="1717818" y="5547241"/>
            <a:ext cx="441146" cy="384721"/>
          </a:xfrm>
          <a:prstGeom prst="rect">
            <a:avLst/>
          </a:prstGeom>
          <a:noFill/>
        </p:spPr>
        <p:txBody>
          <a:bodyPr wrap="square" rtlCol="0">
            <a:spAutoFit/>
          </a:bodyPr>
          <a:lstStyle/>
          <a:p>
            <a:pPr algn="just"/>
            <a:r>
              <a:rPr lang="es-MX" sz="1900" b="1" dirty="0">
                <a:latin typeface="+mn-lt"/>
              </a:rPr>
              <a:t>__</a:t>
            </a:r>
          </a:p>
        </p:txBody>
      </p:sp>
      <p:sp>
        <p:nvSpPr>
          <p:cNvPr id="33" name="42 CuadroTexto"/>
          <p:cNvSpPr txBox="1"/>
          <p:nvPr/>
        </p:nvSpPr>
        <p:spPr>
          <a:xfrm>
            <a:off x="1814954" y="5844565"/>
            <a:ext cx="280846" cy="369332"/>
          </a:xfrm>
          <a:prstGeom prst="rect">
            <a:avLst/>
          </a:prstGeom>
          <a:noFill/>
        </p:spPr>
        <p:txBody>
          <a:bodyPr wrap="none" rtlCol="0">
            <a:spAutoFit/>
          </a:bodyPr>
          <a:lstStyle/>
          <a:p>
            <a:pPr algn="just"/>
            <a:r>
              <a:rPr lang="es-MX" b="1" dirty="0">
                <a:latin typeface="+mn-lt"/>
              </a:rPr>
              <a:t>L</a:t>
            </a:r>
          </a:p>
        </p:txBody>
      </p:sp>
      <p:sp>
        <p:nvSpPr>
          <p:cNvPr id="34" name="43 CuadroTexto"/>
          <p:cNvSpPr txBox="1"/>
          <p:nvPr/>
        </p:nvSpPr>
        <p:spPr>
          <a:xfrm>
            <a:off x="2024566" y="5628541"/>
            <a:ext cx="300082" cy="369332"/>
          </a:xfrm>
          <a:prstGeom prst="rect">
            <a:avLst/>
          </a:prstGeom>
          <a:noFill/>
        </p:spPr>
        <p:txBody>
          <a:bodyPr wrap="none" rtlCol="0">
            <a:spAutoFit/>
          </a:bodyPr>
          <a:lstStyle/>
          <a:p>
            <a:pPr algn="just"/>
            <a:r>
              <a:rPr lang="es-MX" b="1" dirty="0">
                <a:latin typeface="+mn-lt"/>
              </a:rPr>
              <a:t>=</a:t>
            </a:r>
          </a:p>
        </p:txBody>
      </p:sp>
      <p:sp>
        <p:nvSpPr>
          <p:cNvPr id="35"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2.1 ÁREA NETA EFECTIVA</a:t>
            </a:r>
          </a:p>
        </p:txBody>
      </p:sp>
      <p:sp>
        <p:nvSpPr>
          <p:cNvPr id="2" name="1 Rectángulo"/>
          <p:cNvSpPr/>
          <p:nvPr/>
        </p:nvSpPr>
        <p:spPr>
          <a:xfrm>
            <a:off x="5151785" y="5617933"/>
            <a:ext cx="3972838" cy="4112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Marcador de pie de página 3">
            <a:extLst>
              <a:ext uri="{FF2B5EF4-FFF2-40B4-BE49-F238E27FC236}">
                <a16:creationId xmlns:a16="http://schemas.microsoft.com/office/drawing/2014/main" id="{8BF36492-CFA6-4057-8305-52C31423AF74}"/>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6" name="Marcador de número de diapositiva 5">
            <a:extLst>
              <a:ext uri="{FF2B5EF4-FFF2-40B4-BE49-F238E27FC236}">
                <a16:creationId xmlns:a16="http://schemas.microsoft.com/office/drawing/2014/main" id="{39F29A27-EFCA-4B69-AAA4-BF636F2B725E}"/>
              </a:ext>
            </a:extLst>
          </p:cNvPr>
          <p:cNvSpPr>
            <a:spLocks noGrp="1"/>
          </p:cNvSpPr>
          <p:nvPr>
            <p:ph type="sldNum" sz="quarter" idx="12"/>
          </p:nvPr>
        </p:nvSpPr>
        <p:spPr/>
        <p:txBody>
          <a:bodyPr/>
          <a:lstStyle/>
          <a:p>
            <a:fld id="{A20D5B2E-A39C-4A67-9A03-2664C49F1C64}" type="slidenum">
              <a:rPr lang="es-MX" smtClean="0"/>
              <a:pPr/>
              <a:t>48</a:t>
            </a:fld>
            <a:r>
              <a:rPr lang="es-MX"/>
              <a:t>/150</a:t>
            </a:r>
            <a:endParaRPr lang="es-MX" dirty="0"/>
          </a:p>
        </p:txBody>
      </p:sp>
    </p:spTree>
    <p:extLst>
      <p:ext uri="{BB962C8B-B14F-4D97-AF65-F5344CB8AC3E}">
        <p14:creationId xmlns:p14="http://schemas.microsoft.com/office/powerpoint/2010/main" val="5682249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 1</a:t>
            </a:r>
          </a:p>
        </p:txBody>
      </p:sp>
      <p:sp>
        <p:nvSpPr>
          <p:cNvPr id="16" name="11 CuadroTexto"/>
          <p:cNvSpPr txBox="1"/>
          <p:nvPr/>
        </p:nvSpPr>
        <p:spPr>
          <a:xfrm>
            <a:off x="474561" y="2084341"/>
            <a:ext cx="9354448" cy="677108"/>
          </a:xfrm>
          <a:prstGeom prst="rect">
            <a:avLst/>
          </a:prstGeom>
          <a:noFill/>
        </p:spPr>
        <p:txBody>
          <a:bodyPr wrap="square" rtlCol="0">
            <a:spAutoFit/>
          </a:bodyPr>
          <a:lstStyle/>
          <a:p>
            <a:pPr algn="just"/>
            <a:r>
              <a:rPr lang="es-MX" sz="1900" b="1" dirty="0">
                <a:latin typeface="+mn-lt"/>
              </a:rPr>
              <a:t>Puesto que la sección que se está analizando es un ángulo que tiene más de dos tornillos en dirección de la carga, el factor de reducción U puede tomarse como </a:t>
            </a:r>
            <a:r>
              <a:rPr lang="es-MX" sz="1900" b="1" dirty="0">
                <a:solidFill>
                  <a:srgbClr val="FF0000"/>
                </a:solidFill>
                <a:latin typeface="+mn-lt"/>
              </a:rPr>
              <a:t>0.85.</a:t>
            </a:r>
          </a:p>
        </p:txBody>
      </p:sp>
      <p:sp>
        <p:nvSpPr>
          <p:cNvPr id="17" name="16 CuadroTexto"/>
          <p:cNvSpPr txBox="1"/>
          <p:nvPr/>
        </p:nvSpPr>
        <p:spPr>
          <a:xfrm>
            <a:off x="479560" y="2960984"/>
            <a:ext cx="1799980" cy="384721"/>
          </a:xfrm>
          <a:prstGeom prst="rect">
            <a:avLst/>
          </a:prstGeom>
          <a:noFill/>
        </p:spPr>
        <p:txBody>
          <a:bodyPr wrap="none" rtlCol="0">
            <a:spAutoFit/>
          </a:bodyPr>
          <a:lstStyle/>
          <a:p>
            <a:r>
              <a:rPr lang="es-MX" sz="1900" b="1" dirty="0">
                <a:latin typeface="+mn-lt"/>
              </a:rPr>
              <a:t>De manera que:</a:t>
            </a:r>
          </a:p>
        </p:txBody>
      </p:sp>
      <mc:AlternateContent xmlns:mc="http://schemas.openxmlformats.org/markup-compatibility/2006" xmlns:a14="http://schemas.microsoft.com/office/drawing/2010/main">
        <mc:Choice Requires="a14">
          <p:sp>
            <p:nvSpPr>
              <p:cNvPr id="18" name="18 CuadroTexto"/>
              <p:cNvSpPr txBox="1"/>
              <p:nvPr/>
            </p:nvSpPr>
            <p:spPr>
              <a:xfrm>
                <a:off x="1260054" y="3364421"/>
                <a:ext cx="1317412" cy="384721"/>
              </a:xfrm>
              <a:prstGeom prst="rect">
                <a:avLst/>
              </a:prstGeom>
              <a:noFill/>
            </p:spPr>
            <p:txBody>
              <a:bodyPr wrap="none" rtlCol="0">
                <a:spAutoFit/>
              </a:bodyPr>
              <a:lstStyle/>
              <a:p>
                <a14:m>
                  <m:oMath xmlns:m="http://schemas.openxmlformats.org/officeDocument/2006/math">
                    <m:sSub>
                      <m:sSubPr>
                        <m:ctrlPr>
                          <a:rPr lang="es-ES" sz="1900" b="1" i="1" smtClean="0">
                            <a:latin typeface="Cambria Math" panose="02040503050406030204" pitchFamily="18" charset="0"/>
                          </a:rPr>
                        </m:ctrlPr>
                      </m:sSubPr>
                      <m:e>
                        <m:r>
                          <a:rPr lang="es-MX" sz="1900" b="1" i="1">
                            <a:latin typeface="Cambria Math" panose="02040503050406030204" pitchFamily="18" charset="0"/>
                          </a:rPr>
                          <m:t>𝑨</m:t>
                        </m:r>
                      </m:e>
                      <m:sub>
                        <m:r>
                          <a:rPr lang="es-MX" sz="1900" b="1" i="1" smtClean="0">
                            <a:latin typeface="Cambria Math" panose="02040503050406030204" pitchFamily="18" charset="0"/>
                          </a:rPr>
                          <m:t>𝒆</m:t>
                        </m:r>
                      </m:sub>
                    </m:sSub>
                  </m:oMath>
                </a14:m>
                <a:r>
                  <a:rPr lang="es-MX" sz="1900" b="1" dirty="0">
                    <a:latin typeface="+mn-lt"/>
                  </a:rPr>
                  <a:t> = </a:t>
                </a:r>
                <a14:m>
                  <m:oMath xmlns:m="http://schemas.openxmlformats.org/officeDocument/2006/math">
                    <m:r>
                      <a:rPr lang="es-MX" sz="1900" b="1" i="0" smtClean="0">
                        <a:latin typeface="Cambria Math" panose="02040503050406030204" pitchFamily="18" charset="0"/>
                      </a:rPr>
                      <m:t>𝐔</m:t>
                    </m:r>
                    <m:sSub>
                      <m:sSubPr>
                        <m:ctrlPr>
                          <a:rPr lang="es-ES" sz="1900" b="1" i="1">
                            <a:latin typeface="Cambria Math" panose="02040503050406030204" pitchFamily="18" charset="0"/>
                          </a:rPr>
                        </m:ctrlPr>
                      </m:sSubPr>
                      <m:e>
                        <m:r>
                          <a:rPr lang="es-MX" sz="1900" b="1" i="1">
                            <a:latin typeface="Cambria Math" panose="02040503050406030204" pitchFamily="18" charset="0"/>
                          </a:rPr>
                          <m:t>𝑨</m:t>
                        </m:r>
                      </m:e>
                      <m:sub>
                        <m:r>
                          <a:rPr lang="es-MX" sz="1900" b="1" i="1">
                            <a:latin typeface="Cambria Math" panose="02040503050406030204" pitchFamily="18" charset="0"/>
                          </a:rPr>
                          <m:t>𝒏</m:t>
                        </m:r>
                      </m:sub>
                    </m:sSub>
                  </m:oMath>
                </a14:m>
                <a:r>
                  <a:rPr lang="es-MX" sz="1900" b="1" dirty="0">
                    <a:latin typeface="+mn-lt"/>
                  </a:rPr>
                  <a:t> =</a:t>
                </a:r>
              </a:p>
            </p:txBody>
          </p:sp>
        </mc:Choice>
        <mc:Fallback xmlns="">
          <p:sp>
            <p:nvSpPr>
              <p:cNvPr id="18" name="18 CuadroTexto"/>
              <p:cNvSpPr txBox="1">
                <a:spLocks noRot="1" noChangeAspect="1" noMove="1" noResize="1" noEditPoints="1" noAdjustHandles="1" noChangeArrowheads="1" noChangeShapeType="1" noTextEdit="1"/>
              </p:cNvSpPr>
              <p:nvPr/>
            </p:nvSpPr>
            <p:spPr>
              <a:xfrm>
                <a:off x="1260054" y="3364421"/>
                <a:ext cx="1317412" cy="384721"/>
              </a:xfrm>
              <a:prstGeom prst="rect">
                <a:avLst/>
              </a:prstGeom>
              <a:blipFill>
                <a:blip r:embed="rId2"/>
                <a:stretch>
                  <a:fillRect t="-7937" r="-3241" b="-26984"/>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9" name="19 CuadroTexto"/>
              <p:cNvSpPr txBox="1"/>
              <p:nvPr/>
            </p:nvSpPr>
            <p:spPr>
              <a:xfrm>
                <a:off x="2452760" y="3364421"/>
                <a:ext cx="1737744" cy="683777"/>
              </a:xfrm>
              <a:prstGeom prst="rect">
                <a:avLst/>
              </a:prstGeom>
              <a:noFill/>
            </p:spPr>
            <p:txBody>
              <a:bodyPr wrap="square" rtlCol="0">
                <a:spAutoFit/>
              </a:bodyPr>
              <a:lstStyle/>
              <a:p>
                <a:r>
                  <a:rPr lang="es-MX" sz="1900" b="1" dirty="0">
                    <a:latin typeface="+mn-lt"/>
                  </a:rPr>
                  <a:t>0.85(5.00 </a:t>
                </a:r>
                <a14:m>
                  <m:oMath xmlns:m="http://schemas.openxmlformats.org/officeDocument/2006/math">
                    <m:sSup>
                      <m:sSupPr>
                        <m:ctrlPr>
                          <a:rPr lang="es-MX" sz="1900" b="1" i="1" dirty="0">
                            <a:latin typeface="Cambria Math" panose="02040503050406030204" pitchFamily="18" charset="0"/>
                          </a:rPr>
                        </m:ctrlPr>
                      </m:sSupPr>
                      <m:e>
                        <m:r>
                          <a:rPr lang="es-MX" sz="1900" b="1" i="1" dirty="0">
                            <a:latin typeface="Cambria Math" panose="02040503050406030204" pitchFamily="18" charset="0"/>
                          </a:rPr>
                          <m:t>𝒊𝒏</m:t>
                        </m:r>
                      </m:e>
                      <m:sup>
                        <m:r>
                          <a:rPr lang="es-MX" sz="1900" b="1" i="1" dirty="0">
                            <a:latin typeface="Cambria Math" panose="02040503050406030204" pitchFamily="18" charset="0"/>
                          </a:rPr>
                          <m:t>𝟐</m:t>
                        </m:r>
                      </m:sup>
                    </m:sSup>
                  </m:oMath>
                </a14:m>
                <a:r>
                  <a:rPr lang="es-MX" sz="1900" b="1" dirty="0">
                    <a:latin typeface="+mn-lt"/>
                  </a:rPr>
                  <a:t>) =</a:t>
                </a:r>
              </a:p>
            </p:txBody>
          </p:sp>
        </mc:Choice>
        <mc:Fallback xmlns="">
          <p:sp>
            <p:nvSpPr>
              <p:cNvPr id="19" name="19 CuadroTexto"/>
              <p:cNvSpPr txBox="1">
                <a:spLocks noRot="1" noChangeAspect="1" noMove="1" noResize="1" noEditPoints="1" noAdjustHandles="1" noChangeArrowheads="1" noChangeShapeType="1" noTextEdit="1"/>
              </p:cNvSpPr>
              <p:nvPr/>
            </p:nvSpPr>
            <p:spPr>
              <a:xfrm>
                <a:off x="2452760" y="3364421"/>
                <a:ext cx="1737744" cy="683777"/>
              </a:xfrm>
              <a:prstGeom prst="rect">
                <a:avLst/>
              </a:prstGeom>
              <a:blipFill>
                <a:blip r:embed="rId3"/>
                <a:stretch>
                  <a:fillRect l="-3158" t="-3571" b="-15179"/>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0" name="21 CuadroTexto"/>
              <p:cNvSpPr txBox="1"/>
              <p:nvPr/>
            </p:nvSpPr>
            <p:spPr>
              <a:xfrm>
                <a:off x="4190504" y="3364421"/>
                <a:ext cx="1224136" cy="391389"/>
              </a:xfrm>
              <a:prstGeom prst="rect">
                <a:avLst/>
              </a:prstGeom>
              <a:noFill/>
            </p:spPr>
            <p:txBody>
              <a:bodyPr wrap="square" rtlCol="0">
                <a:spAutoFit/>
              </a:bodyPr>
              <a:lstStyle/>
              <a:p>
                <a:r>
                  <a:rPr lang="es-MX" sz="1900" b="1" dirty="0">
                    <a:solidFill>
                      <a:srgbClr val="FF0000"/>
                    </a:solidFill>
                    <a:latin typeface="+mn-lt"/>
                  </a:rPr>
                  <a:t>4.25 </a:t>
                </a:r>
                <a14:m>
                  <m:oMath xmlns:m="http://schemas.openxmlformats.org/officeDocument/2006/math">
                    <m:sSup>
                      <m:sSupPr>
                        <m:ctrlPr>
                          <a:rPr lang="es-MX" sz="1900" b="1" i="1" dirty="0">
                            <a:solidFill>
                              <a:srgbClr val="FF0000"/>
                            </a:solidFill>
                            <a:latin typeface="Cambria Math" panose="02040503050406030204" pitchFamily="18" charset="0"/>
                          </a:rPr>
                        </m:ctrlPr>
                      </m:sSupPr>
                      <m:e>
                        <m:r>
                          <a:rPr lang="es-MX" sz="1900" b="1" i="1" dirty="0">
                            <a:solidFill>
                              <a:srgbClr val="FF0000"/>
                            </a:solidFill>
                            <a:latin typeface="Cambria Math" panose="02040503050406030204" pitchFamily="18" charset="0"/>
                          </a:rPr>
                          <m:t>𝒊𝒏</m:t>
                        </m:r>
                      </m:e>
                      <m:sup>
                        <m:r>
                          <a:rPr lang="es-MX" sz="1900" b="1" i="1" dirty="0">
                            <a:solidFill>
                              <a:srgbClr val="FF0000"/>
                            </a:solidFill>
                            <a:latin typeface="Cambria Math" panose="02040503050406030204" pitchFamily="18" charset="0"/>
                          </a:rPr>
                          <m:t>𝟐</m:t>
                        </m:r>
                      </m:sup>
                    </m:sSup>
                  </m:oMath>
                </a14:m>
                <a:endParaRPr lang="es-MX" sz="1900" b="1" dirty="0">
                  <a:solidFill>
                    <a:srgbClr val="FF0000"/>
                  </a:solidFill>
                  <a:latin typeface="+mn-lt"/>
                </a:endParaRPr>
              </a:p>
            </p:txBody>
          </p:sp>
        </mc:Choice>
        <mc:Fallback xmlns="">
          <p:sp>
            <p:nvSpPr>
              <p:cNvPr id="20" name="21 CuadroTexto"/>
              <p:cNvSpPr txBox="1">
                <a:spLocks noRot="1" noChangeAspect="1" noMove="1" noResize="1" noEditPoints="1" noAdjustHandles="1" noChangeArrowheads="1" noChangeShapeType="1" noTextEdit="1"/>
              </p:cNvSpPr>
              <p:nvPr/>
            </p:nvSpPr>
            <p:spPr>
              <a:xfrm>
                <a:off x="4190504" y="3364421"/>
                <a:ext cx="1224136" cy="391389"/>
              </a:xfrm>
              <a:prstGeom prst="rect">
                <a:avLst/>
              </a:prstGeom>
              <a:blipFill>
                <a:blip r:embed="rId4"/>
                <a:stretch>
                  <a:fillRect l="-4478" t="-6250" b="-26563"/>
                </a:stretch>
              </a:blipFill>
            </p:spPr>
            <p:txBody>
              <a:bodyPr/>
              <a:lstStyle/>
              <a:p>
                <a:r>
                  <a:rPr lang="es-MX">
                    <a:noFill/>
                  </a:rPr>
                  <a:t> </a:t>
                </a:r>
              </a:p>
            </p:txBody>
          </p:sp>
        </mc:Fallback>
      </mc:AlternateContent>
      <p:sp>
        <p:nvSpPr>
          <p:cNvPr id="21" name="22 CuadroTexto"/>
          <p:cNvSpPr txBox="1"/>
          <p:nvPr/>
        </p:nvSpPr>
        <p:spPr>
          <a:xfrm>
            <a:off x="474561" y="3851756"/>
            <a:ext cx="9354448" cy="384721"/>
          </a:xfrm>
          <a:prstGeom prst="rect">
            <a:avLst/>
          </a:prstGeom>
          <a:noFill/>
        </p:spPr>
        <p:txBody>
          <a:bodyPr wrap="square" rtlCol="0">
            <a:spAutoFit/>
          </a:bodyPr>
          <a:lstStyle/>
          <a:p>
            <a:r>
              <a:rPr lang="es-MX" sz="1900" b="1" dirty="0">
                <a:latin typeface="+mn-lt"/>
              </a:rPr>
              <a:t>Cualquier valor de U es aceptable, pero el obtenido primeramente es mas exacto.</a:t>
            </a:r>
          </a:p>
        </p:txBody>
      </p:sp>
      <p:sp>
        <p:nvSpPr>
          <p:cNvPr id="14"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2.1 ÁREA NETA EFECTIVA</a:t>
            </a:r>
          </a:p>
        </p:txBody>
      </p:sp>
      <p:sp>
        <p:nvSpPr>
          <p:cNvPr id="2" name="Marcador de pie de página 1">
            <a:extLst>
              <a:ext uri="{FF2B5EF4-FFF2-40B4-BE49-F238E27FC236}">
                <a16:creationId xmlns:a16="http://schemas.microsoft.com/office/drawing/2014/main" id="{7A280AFF-60C9-489D-9953-8901BC79AEC4}"/>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E2A58B54-D9CF-49A7-8D64-F679C5C7D41E}"/>
              </a:ext>
            </a:extLst>
          </p:cNvPr>
          <p:cNvSpPr>
            <a:spLocks noGrp="1"/>
          </p:cNvSpPr>
          <p:nvPr>
            <p:ph type="sldNum" sz="quarter" idx="12"/>
          </p:nvPr>
        </p:nvSpPr>
        <p:spPr/>
        <p:txBody>
          <a:bodyPr/>
          <a:lstStyle/>
          <a:p>
            <a:fld id="{A20D5B2E-A39C-4A67-9A03-2664C49F1C64}" type="slidenum">
              <a:rPr lang="es-MX" smtClean="0"/>
              <a:pPr/>
              <a:t>49</a:t>
            </a:fld>
            <a:r>
              <a:rPr lang="es-MX"/>
              <a:t>/150</a:t>
            </a:r>
            <a:endParaRPr lang="es-MX" dirty="0"/>
          </a:p>
        </p:txBody>
      </p:sp>
    </p:spTree>
    <p:extLst>
      <p:ext uri="{BB962C8B-B14F-4D97-AF65-F5344CB8AC3E}">
        <p14:creationId xmlns:p14="http://schemas.microsoft.com/office/powerpoint/2010/main" val="7088969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INTRODUCCIÓN </a:t>
            </a:r>
          </a:p>
        </p:txBody>
      </p:sp>
      <p:sp>
        <p:nvSpPr>
          <p:cNvPr id="12"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2.1 ÁREA NETA EFECTIVA</a:t>
            </a:r>
          </a:p>
        </p:txBody>
      </p:sp>
      <p:sp>
        <p:nvSpPr>
          <p:cNvPr id="8" name="21 Rectángulo"/>
          <p:cNvSpPr/>
          <p:nvPr/>
        </p:nvSpPr>
        <p:spPr>
          <a:xfrm>
            <a:off x="459037" y="2396318"/>
            <a:ext cx="9369972" cy="677108"/>
          </a:xfrm>
          <a:prstGeom prst="rect">
            <a:avLst/>
          </a:prstGeom>
        </p:spPr>
        <p:txBody>
          <a:bodyPr wrap="square">
            <a:spAutoFit/>
          </a:bodyPr>
          <a:lstStyle/>
          <a:p>
            <a:pPr algn="just"/>
            <a:r>
              <a:rPr lang="es-MX" sz="1900" b="1" dirty="0">
                <a:latin typeface="+mn-lt"/>
              </a:rPr>
              <a:t>Es una carga dirigida a lo largo del eje del miembro, puede causar Tensión (o tracción) o Compresión.</a:t>
            </a:r>
          </a:p>
        </p:txBody>
      </p:sp>
      <p:sp>
        <p:nvSpPr>
          <p:cNvPr id="9" name="Text Box 5"/>
          <p:cNvSpPr txBox="1">
            <a:spLocks noChangeArrowheads="1"/>
          </p:cNvSpPr>
          <p:nvPr/>
        </p:nvSpPr>
        <p:spPr bwMode="auto">
          <a:xfrm>
            <a:off x="459038" y="2008262"/>
            <a:ext cx="3891285" cy="384721"/>
          </a:xfrm>
          <a:prstGeom prst="rect">
            <a:avLst/>
          </a:prstGeom>
          <a:noFill/>
          <a:ln w="9525">
            <a:noFill/>
            <a:miter lim="800000"/>
            <a:headEnd/>
            <a:tailEnd/>
          </a:ln>
          <a:effectLst/>
        </p:spPr>
        <p:txBody>
          <a:bodyPr wrap="square">
            <a:spAutoFit/>
          </a:bodyPr>
          <a:lstStyle/>
          <a:p>
            <a:pPr algn="just">
              <a:defRPr/>
            </a:pPr>
            <a:r>
              <a:rPr lang="es-ES_tradnl" sz="1900" b="1" dirty="0">
                <a:solidFill>
                  <a:schemeClr val="accent1">
                    <a:lumMod val="50000"/>
                  </a:schemeClr>
                </a:solidFill>
                <a:latin typeface="+mn-lt"/>
              </a:rPr>
              <a:t>¿Qué es?</a:t>
            </a:r>
            <a:endParaRPr lang="es-ES" sz="1900" b="1" dirty="0">
              <a:solidFill>
                <a:schemeClr val="accent1">
                  <a:lumMod val="50000"/>
                </a:schemeClr>
              </a:solidFill>
              <a:latin typeface="+mn-lt"/>
            </a:endParaRPr>
          </a:p>
        </p:txBody>
      </p:sp>
      <p:sp>
        <p:nvSpPr>
          <p:cNvPr id="11" name="23 Rectángulo"/>
          <p:cNvSpPr/>
          <p:nvPr/>
        </p:nvSpPr>
        <p:spPr>
          <a:xfrm>
            <a:off x="474560" y="3333923"/>
            <a:ext cx="5875560" cy="1554272"/>
          </a:xfrm>
          <a:prstGeom prst="rect">
            <a:avLst/>
          </a:prstGeom>
        </p:spPr>
        <p:txBody>
          <a:bodyPr wrap="square">
            <a:spAutoFit/>
          </a:bodyPr>
          <a:lstStyle/>
          <a:p>
            <a:pPr algn="just"/>
            <a:r>
              <a:rPr lang="es-MX" sz="1900" b="1" dirty="0">
                <a:solidFill>
                  <a:schemeClr val="accent1">
                    <a:lumMod val="50000"/>
                  </a:schemeClr>
                </a:solidFill>
                <a:latin typeface="+mn-lt"/>
              </a:rPr>
              <a:t>POR EJEMPLO:</a:t>
            </a:r>
          </a:p>
          <a:p>
            <a:pPr algn="just"/>
            <a:r>
              <a:rPr lang="es-MX" sz="1900" b="1" dirty="0">
                <a:latin typeface="+mn-lt"/>
              </a:rPr>
              <a:t>Cuando una barra se estira debido a una fuerza P, los esfuerzos son </a:t>
            </a:r>
            <a:r>
              <a:rPr lang="es-MX" sz="1900" b="1" dirty="0">
                <a:solidFill>
                  <a:srgbClr val="FF0000"/>
                </a:solidFill>
                <a:latin typeface="+mn-lt"/>
              </a:rPr>
              <a:t>Esfuerzos de Tensión; </a:t>
            </a:r>
            <a:r>
              <a:rPr lang="es-MX" sz="1900" b="1" dirty="0">
                <a:latin typeface="+mn-lt"/>
              </a:rPr>
              <a:t>si las fuerzas tiene dirección contraria y hacen que la barra se comprima, se trata de </a:t>
            </a:r>
            <a:r>
              <a:rPr lang="es-MX" sz="1900" b="1" dirty="0">
                <a:solidFill>
                  <a:srgbClr val="FF0000"/>
                </a:solidFill>
                <a:latin typeface="+mn-lt"/>
              </a:rPr>
              <a:t>Esfuerzos a Compresión. (Figura 1).</a:t>
            </a:r>
          </a:p>
        </p:txBody>
      </p:sp>
      <p:pic>
        <p:nvPicPr>
          <p:cNvPr id="13" name="Picture 6" descr="http://2.bp.blogspot.com/-90q7MKcH60k/TWL34mJ06rI/AAAAAAAAAAo/-nX2y32ohgg/s1600/compres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0120" y="2751891"/>
            <a:ext cx="3118846" cy="306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4" name="21 Rectángulo"/>
          <p:cNvSpPr/>
          <p:nvPr/>
        </p:nvSpPr>
        <p:spPr>
          <a:xfrm>
            <a:off x="6350120" y="5805264"/>
            <a:ext cx="3118846" cy="677108"/>
          </a:xfrm>
          <a:prstGeom prst="rect">
            <a:avLst/>
          </a:prstGeom>
        </p:spPr>
        <p:txBody>
          <a:bodyPr wrap="square">
            <a:spAutoFit/>
          </a:bodyPr>
          <a:lstStyle/>
          <a:p>
            <a:pPr algn="just"/>
            <a:r>
              <a:rPr lang="es-MX" sz="1900" b="1" dirty="0">
                <a:latin typeface="+mn-lt"/>
              </a:rPr>
              <a:t>Figura 1.- Esfuerzos de tensión y compresión</a:t>
            </a:r>
          </a:p>
        </p:txBody>
      </p:sp>
      <p:sp>
        <p:nvSpPr>
          <p:cNvPr id="2" name="Marcador de pie de página 1">
            <a:extLst>
              <a:ext uri="{FF2B5EF4-FFF2-40B4-BE49-F238E27FC236}">
                <a16:creationId xmlns:a16="http://schemas.microsoft.com/office/drawing/2014/main" id="{C3413CFD-670C-45E0-B78F-BD0CB790A9AB}"/>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E82835F2-22BD-4D7B-87AC-E5D8A8C2A724}"/>
              </a:ext>
            </a:extLst>
          </p:cNvPr>
          <p:cNvSpPr>
            <a:spLocks noGrp="1"/>
          </p:cNvSpPr>
          <p:nvPr>
            <p:ph type="sldNum" sz="quarter" idx="12"/>
          </p:nvPr>
        </p:nvSpPr>
        <p:spPr/>
        <p:txBody>
          <a:bodyPr/>
          <a:lstStyle/>
          <a:p>
            <a:fld id="{A20D5B2E-A39C-4A67-9A03-2664C49F1C64}" type="slidenum">
              <a:rPr lang="es-MX" smtClean="0"/>
              <a:pPr/>
              <a:t>5</a:t>
            </a:fld>
            <a:r>
              <a:rPr lang="es-MX"/>
              <a:t>/150</a:t>
            </a:r>
            <a:endParaRPr lang="es-MX" dirty="0"/>
          </a:p>
        </p:txBody>
      </p:sp>
    </p:spTree>
    <p:extLst>
      <p:ext uri="{BB962C8B-B14F-4D97-AF65-F5344CB8AC3E}">
        <p14:creationId xmlns:p14="http://schemas.microsoft.com/office/powerpoint/2010/main" val="56290946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 2</a:t>
            </a:r>
          </a:p>
        </p:txBody>
      </p:sp>
      <p:sp>
        <p:nvSpPr>
          <p:cNvPr id="8" name="4 Marcador de contenido"/>
          <p:cNvSpPr txBox="1">
            <a:spLocks/>
          </p:cNvSpPr>
          <p:nvPr/>
        </p:nvSpPr>
        <p:spPr>
          <a:xfrm>
            <a:off x="474561" y="2091393"/>
            <a:ext cx="9354448" cy="1512168"/>
          </a:xfrm>
          <a:prstGeom prst="rect">
            <a:avLst/>
          </a:prstGeom>
        </p:spPr>
        <p:txBody>
          <a:bodyPr/>
          <a:lstStyle/>
          <a:p>
            <a:pPr marL="342900" marR="0" lvl="0" indent="-342900" algn="just"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defRPr/>
            </a:pPr>
            <a:r>
              <a:rPr kumimoji="0" lang="es-MX" sz="1900" b="1" i="0" u="none" strike="noStrike" kern="0" cap="none" spc="0" normalizeH="0" baseline="0" noProof="0" dirty="0">
                <a:ln>
                  <a:noFill/>
                </a:ln>
                <a:solidFill>
                  <a:schemeClr val="tx1"/>
                </a:solidFill>
                <a:uLnTx/>
                <a:uFillTx/>
                <a:latin typeface="+mn-lt"/>
                <a:ea typeface="+mn-ea"/>
                <a:cs typeface="+mn-cs"/>
              </a:rPr>
              <a:t>Para el miembro en tensión del ejemplo anterior, soldado como se muestra en la figura</a:t>
            </a:r>
            <a:r>
              <a:rPr kumimoji="0" lang="es-MX" sz="1900" b="1" i="0" u="none" strike="noStrike" kern="0" cap="none" spc="0" normalizeH="0" noProof="0" dirty="0">
                <a:ln>
                  <a:noFill/>
                </a:ln>
                <a:solidFill>
                  <a:schemeClr val="tx1"/>
                </a:solidFill>
                <a:uLnTx/>
                <a:uFillTx/>
                <a:latin typeface="+mn-lt"/>
                <a:ea typeface="+mn-ea"/>
                <a:cs typeface="+mn-cs"/>
              </a:rPr>
              <a:t> </a:t>
            </a:r>
            <a:r>
              <a:rPr kumimoji="0" lang="es-MX" sz="1900" b="1" i="0" u="none" strike="noStrike" kern="0" cap="none" spc="0" normalizeH="0" baseline="0" noProof="0" dirty="0">
                <a:ln>
                  <a:noFill/>
                </a:ln>
                <a:solidFill>
                  <a:schemeClr val="tx1"/>
                </a:solidFill>
                <a:uLnTx/>
                <a:uFillTx/>
                <a:latin typeface="+mn-lt"/>
                <a:ea typeface="+mn-ea"/>
                <a:cs typeface="+mn-cs"/>
              </a:rPr>
              <a:t>siguiente, determine el área neta efectiva.</a:t>
            </a:r>
          </a:p>
        </p:txBody>
      </p:sp>
      <p:pic>
        <p:nvPicPr>
          <p:cNvPr id="11" name="Picture 2"/>
          <p:cNvPicPr>
            <a:picLocks noChangeAspect="1" noChangeArrowheads="1"/>
          </p:cNvPicPr>
          <p:nvPr/>
        </p:nvPicPr>
        <p:blipFill>
          <a:blip r:embed="rId2" cstate="print"/>
          <a:srcRect/>
          <a:stretch>
            <a:fillRect/>
          </a:stretch>
        </p:blipFill>
        <p:spPr bwMode="auto">
          <a:xfrm>
            <a:off x="2775521" y="3105790"/>
            <a:ext cx="4752528" cy="2555458"/>
          </a:xfrm>
          <a:prstGeom prst="rect">
            <a:avLst/>
          </a:prstGeom>
          <a:noFill/>
          <a:ln w="9525">
            <a:noFill/>
            <a:miter lim="800000"/>
            <a:headEnd/>
            <a:tailEnd/>
          </a:ln>
        </p:spPr>
      </p:pic>
      <p:sp>
        <p:nvSpPr>
          <p:cNvPr id="12"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2.1 ÁREA NETA EFECTIVA</a:t>
            </a:r>
          </a:p>
        </p:txBody>
      </p:sp>
      <p:sp>
        <p:nvSpPr>
          <p:cNvPr id="2" name="Marcador de pie de página 1">
            <a:extLst>
              <a:ext uri="{FF2B5EF4-FFF2-40B4-BE49-F238E27FC236}">
                <a16:creationId xmlns:a16="http://schemas.microsoft.com/office/drawing/2014/main" id="{C5C3D849-B84C-41A9-B838-E4CA7B7046F9}"/>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73AE865F-F274-4EBD-A716-9B33D6C890DE}"/>
              </a:ext>
            </a:extLst>
          </p:cNvPr>
          <p:cNvSpPr>
            <a:spLocks noGrp="1"/>
          </p:cNvSpPr>
          <p:nvPr>
            <p:ph type="sldNum" sz="quarter" idx="12"/>
          </p:nvPr>
        </p:nvSpPr>
        <p:spPr/>
        <p:txBody>
          <a:bodyPr/>
          <a:lstStyle/>
          <a:p>
            <a:fld id="{A20D5B2E-A39C-4A67-9A03-2664C49F1C64}" type="slidenum">
              <a:rPr lang="es-MX" smtClean="0"/>
              <a:pPr/>
              <a:t>50</a:t>
            </a:fld>
            <a:r>
              <a:rPr lang="es-MX"/>
              <a:t>/150</a:t>
            </a:r>
            <a:endParaRPr lang="es-MX" dirty="0"/>
          </a:p>
        </p:txBody>
      </p:sp>
    </p:spTree>
    <p:extLst>
      <p:ext uri="{BB962C8B-B14F-4D97-AF65-F5344CB8AC3E}">
        <p14:creationId xmlns:p14="http://schemas.microsoft.com/office/powerpoint/2010/main" val="64046513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PANDEO FLEXO-TORSIONAL</a:t>
            </a:r>
          </a:p>
        </p:txBody>
      </p:sp>
      <mc:AlternateContent xmlns:mc="http://schemas.openxmlformats.org/markup-compatibility/2006" xmlns:a14="http://schemas.microsoft.com/office/drawing/2010/main">
        <mc:Choice Requires="a14">
          <p:sp>
            <p:nvSpPr>
              <p:cNvPr id="8" name="7 CuadroTexto"/>
              <p:cNvSpPr txBox="1"/>
              <p:nvPr/>
            </p:nvSpPr>
            <p:spPr>
              <a:xfrm>
                <a:off x="469240" y="2081737"/>
                <a:ext cx="1561068" cy="997261"/>
              </a:xfrm>
              <a:prstGeom prst="rect">
                <a:avLst/>
              </a:prstGeom>
              <a:noFill/>
            </p:spPr>
            <p:txBody>
              <a:bodyPr wrap="none" rtlCol="0">
                <a:spAutoFit/>
              </a:bodyPr>
              <a:lstStyle/>
              <a:p>
                <a:pPr algn="just"/>
                <a:r>
                  <a:rPr lang="es-MX" sz="1900" b="1" dirty="0">
                    <a:latin typeface="+mn-lt"/>
                  </a:rPr>
                  <a:t>L = 5.5 in.</a:t>
                </a:r>
              </a:p>
              <a:p>
                <a:pPr algn="just"/>
                <a:r>
                  <a:rPr lang="es-MX" sz="1900" b="1" dirty="0">
                    <a:latin typeface="+mn-lt"/>
                  </a:rPr>
                  <a:t>x = 1.68 in.</a:t>
                </a:r>
              </a:p>
              <a:p>
                <a:pPr algn="just"/>
                <a14:m>
                  <m:oMath xmlns:m="http://schemas.openxmlformats.org/officeDocument/2006/math">
                    <m:sSub>
                      <m:sSubPr>
                        <m:ctrlPr>
                          <a:rPr lang="es-ES" sz="1900" b="1" i="1">
                            <a:latin typeface="Cambria Math" panose="02040503050406030204" pitchFamily="18" charset="0"/>
                          </a:rPr>
                        </m:ctrlPr>
                      </m:sSubPr>
                      <m:e>
                        <m:r>
                          <a:rPr lang="es-MX" sz="1900" b="1" i="1">
                            <a:latin typeface="Cambria Math" panose="02040503050406030204" pitchFamily="18" charset="0"/>
                          </a:rPr>
                          <m:t>𝑨</m:t>
                        </m:r>
                      </m:e>
                      <m:sub>
                        <m:r>
                          <a:rPr lang="es-MX" sz="1900" b="1" i="1" smtClean="0">
                            <a:latin typeface="Cambria Math" panose="02040503050406030204" pitchFamily="18" charset="0"/>
                          </a:rPr>
                          <m:t>𝒈</m:t>
                        </m:r>
                      </m:sub>
                    </m:sSub>
                  </m:oMath>
                </a14:m>
                <a:r>
                  <a:rPr lang="es-MX" sz="1900" b="1" dirty="0">
                    <a:latin typeface="+mn-lt"/>
                  </a:rPr>
                  <a:t> = 5.75 </a:t>
                </a:r>
                <a14:m>
                  <m:oMath xmlns:m="http://schemas.openxmlformats.org/officeDocument/2006/math">
                    <m:sSup>
                      <m:sSupPr>
                        <m:ctrlPr>
                          <a:rPr lang="es-MX" sz="1900" b="1" i="1" dirty="0">
                            <a:latin typeface="Cambria Math" panose="02040503050406030204" pitchFamily="18" charset="0"/>
                          </a:rPr>
                        </m:ctrlPr>
                      </m:sSupPr>
                      <m:e>
                        <m:r>
                          <a:rPr lang="es-MX" sz="1900" b="1" i="1" dirty="0">
                            <a:latin typeface="Cambria Math" panose="02040503050406030204" pitchFamily="18" charset="0"/>
                          </a:rPr>
                          <m:t>𝒊𝒏</m:t>
                        </m:r>
                      </m:e>
                      <m:sup>
                        <m:r>
                          <a:rPr lang="es-MX" sz="1900" b="1" i="1" dirty="0">
                            <a:latin typeface="Cambria Math" panose="02040503050406030204" pitchFamily="18" charset="0"/>
                          </a:rPr>
                          <m:t>𝟐</m:t>
                        </m:r>
                      </m:sup>
                    </m:sSup>
                  </m:oMath>
                </a14:m>
                <a:endParaRPr lang="es-MX" sz="1900" b="1" dirty="0">
                  <a:latin typeface="+mn-lt"/>
                </a:endParaRPr>
              </a:p>
            </p:txBody>
          </p:sp>
        </mc:Choice>
        <mc:Fallback xmlns="">
          <p:sp>
            <p:nvSpPr>
              <p:cNvPr id="8" name="7 CuadroTexto"/>
              <p:cNvSpPr txBox="1">
                <a:spLocks noRot="1" noChangeAspect="1" noMove="1" noResize="1" noEditPoints="1" noAdjustHandles="1" noChangeArrowheads="1" noChangeShapeType="1" noTextEdit="1"/>
              </p:cNvSpPr>
              <p:nvPr/>
            </p:nvSpPr>
            <p:spPr>
              <a:xfrm>
                <a:off x="469240" y="2081737"/>
                <a:ext cx="1561068" cy="997261"/>
              </a:xfrm>
              <a:prstGeom prst="rect">
                <a:avLst/>
              </a:prstGeom>
              <a:blipFill>
                <a:blip r:embed="rId2"/>
                <a:stretch>
                  <a:fillRect l="-3906" t="-3049" b="-7317"/>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1" name="8 CuadroTexto"/>
              <p:cNvSpPr txBox="1"/>
              <p:nvPr/>
            </p:nvSpPr>
            <p:spPr>
              <a:xfrm>
                <a:off x="2340175" y="2076656"/>
                <a:ext cx="7488834" cy="704873"/>
              </a:xfrm>
              <a:prstGeom prst="rect">
                <a:avLst/>
              </a:prstGeom>
              <a:noFill/>
            </p:spPr>
            <p:txBody>
              <a:bodyPr wrap="square" rtlCol="0">
                <a:spAutoFit/>
              </a:bodyPr>
              <a:lstStyle/>
              <a:p>
                <a:pPr algn="just"/>
                <a:r>
                  <a:rPr lang="es-MX" sz="1900" b="1" dirty="0">
                    <a:latin typeface="+mn-lt"/>
                  </a:rPr>
                  <a:t>Recordando que </a:t>
                </a:r>
                <a:r>
                  <a:rPr lang="es-MX" sz="1900" b="1" dirty="0">
                    <a:solidFill>
                      <a:srgbClr val="FF0000"/>
                    </a:solidFill>
                    <a:latin typeface="+mn-lt"/>
                  </a:rPr>
                  <a:t>x</a:t>
                </a:r>
                <a:r>
                  <a:rPr lang="es-MX" sz="1900" b="1" dirty="0">
                    <a:latin typeface="+mn-lt"/>
                  </a:rPr>
                  <a:t> y </a:t>
                </a:r>
                <a14:m>
                  <m:oMath xmlns:m="http://schemas.openxmlformats.org/officeDocument/2006/math">
                    <m:sSub>
                      <m:sSubPr>
                        <m:ctrlPr>
                          <a:rPr lang="es-ES" sz="1900" b="1" i="1" smtClean="0">
                            <a:solidFill>
                              <a:srgbClr val="FF0000"/>
                            </a:solidFill>
                            <a:latin typeface="Cambria Math" panose="02040503050406030204" pitchFamily="18" charset="0"/>
                          </a:rPr>
                        </m:ctrlPr>
                      </m:sSubPr>
                      <m:e>
                        <m:r>
                          <a:rPr lang="es-MX" sz="1900" b="1" i="1">
                            <a:solidFill>
                              <a:srgbClr val="FF0000"/>
                            </a:solidFill>
                            <a:latin typeface="Cambria Math" panose="02040503050406030204" pitchFamily="18" charset="0"/>
                          </a:rPr>
                          <m:t>𝑨</m:t>
                        </m:r>
                      </m:e>
                      <m:sub>
                        <m:r>
                          <a:rPr lang="es-MX" sz="1900" b="1" i="1" smtClean="0">
                            <a:solidFill>
                              <a:srgbClr val="FF0000"/>
                            </a:solidFill>
                            <a:latin typeface="Cambria Math" panose="02040503050406030204" pitchFamily="18" charset="0"/>
                          </a:rPr>
                          <m:t>𝒈</m:t>
                        </m:r>
                      </m:sub>
                    </m:sSub>
                  </m:oMath>
                </a14:m>
                <a:r>
                  <a:rPr lang="es-MX" sz="1900" b="1" dirty="0">
                    <a:latin typeface="+mn-lt"/>
                  </a:rPr>
                  <a:t>, para este ejemplo al igual que el</a:t>
                </a:r>
              </a:p>
              <a:p>
                <a:pPr algn="just"/>
                <a:r>
                  <a:rPr lang="es-MX" sz="1900" b="1" dirty="0">
                    <a:latin typeface="+mn-lt"/>
                  </a:rPr>
                  <a:t>anterior, son obtenidas mediante tablas de propiedades</a:t>
                </a:r>
                <a:r>
                  <a:rPr lang="es-MX" b="1" dirty="0">
                    <a:latin typeface="+mn-lt"/>
                  </a:rPr>
                  <a:t>.</a:t>
                </a:r>
              </a:p>
            </p:txBody>
          </p:sp>
        </mc:Choice>
        <mc:Fallback xmlns="">
          <p:sp>
            <p:nvSpPr>
              <p:cNvPr id="11" name="8 CuadroTexto"/>
              <p:cNvSpPr txBox="1">
                <a:spLocks noRot="1" noChangeAspect="1" noMove="1" noResize="1" noEditPoints="1" noAdjustHandles="1" noChangeArrowheads="1" noChangeShapeType="1" noTextEdit="1"/>
              </p:cNvSpPr>
              <p:nvPr/>
            </p:nvSpPr>
            <p:spPr>
              <a:xfrm>
                <a:off x="2340175" y="2076656"/>
                <a:ext cx="7488834" cy="704873"/>
              </a:xfrm>
              <a:prstGeom prst="rect">
                <a:avLst/>
              </a:prstGeom>
              <a:blipFill>
                <a:blip r:embed="rId3"/>
                <a:stretch>
                  <a:fillRect l="-814" t="-3478" b="-14783"/>
                </a:stretch>
              </a:blipFill>
            </p:spPr>
            <p:txBody>
              <a:bodyPr/>
              <a:lstStyle/>
              <a:p>
                <a:r>
                  <a:rPr lang="es-MX">
                    <a:noFill/>
                  </a:rPr>
                  <a:t> </a:t>
                </a:r>
              </a:p>
            </p:txBody>
          </p:sp>
        </mc:Fallback>
      </mc:AlternateContent>
      <p:sp>
        <p:nvSpPr>
          <p:cNvPr id="12" name="9 CuadroTexto"/>
          <p:cNvSpPr txBox="1"/>
          <p:nvPr/>
        </p:nvSpPr>
        <p:spPr>
          <a:xfrm>
            <a:off x="474561" y="3196541"/>
            <a:ext cx="1580882" cy="384721"/>
          </a:xfrm>
          <a:prstGeom prst="rect">
            <a:avLst/>
          </a:prstGeom>
          <a:noFill/>
        </p:spPr>
        <p:txBody>
          <a:bodyPr wrap="none" rtlCol="0">
            <a:spAutoFit/>
          </a:bodyPr>
          <a:lstStyle/>
          <a:p>
            <a:r>
              <a:rPr lang="es-MX" sz="1900" b="1" dirty="0">
                <a:latin typeface="+mn-lt"/>
              </a:rPr>
              <a:t>Calculando U:</a:t>
            </a:r>
          </a:p>
        </p:txBody>
      </p:sp>
      <p:sp>
        <p:nvSpPr>
          <p:cNvPr id="13" name="10 CuadroTexto"/>
          <p:cNvSpPr txBox="1"/>
          <p:nvPr/>
        </p:nvSpPr>
        <p:spPr>
          <a:xfrm>
            <a:off x="1548086" y="3632258"/>
            <a:ext cx="2451312" cy="384721"/>
          </a:xfrm>
          <a:prstGeom prst="rect">
            <a:avLst/>
          </a:prstGeom>
          <a:noFill/>
        </p:spPr>
        <p:txBody>
          <a:bodyPr wrap="none" rtlCol="0">
            <a:spAutoFit/>
          </a:bodyPr>
          <a:lstStyle/>
          <a:p>
            <a:r>
              <a:rPr lang="es-MX" sz="1900" b="1" dirty="0">
                <a:latin typeface="+mn-lt"/>
              </a:rPr>
              <a:t>U = 1 – (1.68 in / 5.5</a:t>
            </a:r>
            <a:r>
              <a:rPr lang="es-MX" b="1" dirty="0">
                <a:latin typeface="+mn-lt"/>
              </a:rPr>
              <a:t>) =</a:t>
            </a:r>
          </a:p>
        </p:txBody>
      </p:sp>
      <p:sp>
        <p:nvSpPr>
          <p:cNvPr id="14" name="11 CuadroTexto"/>
          <p:cNvSpPr txBox="1"/>
          <p:nvPr/>
        </p:nvSpPr>
        <p:spPr>
          <a:xfrm>
            <a:off x="3740436" y="3632258"/>
            <a:ext cx="1505540" cy="384721"/>
          </a:xfrm>
          <a:prstGeom prst="rect">
            <a:avLst/>
          </a:prstGeom>
          <a:noFill/>
        </p:spPr>
        <p:txBody>
          <a:bodyPr wrap="none" rtlCol="0">
            <a:spAutoFit/>
          </a:bodyPr>
          <a:lstStyle/>
          <a:p>
            <a:r>
              <a:rPr lang="es-MX" sz="1900" b="1" dirty="0" smtClean="0">
                <a:latin typeface="+mn-lt"/>
              </a:rPr>
              <a:t>    0.695 </a:t>
            </a:r>
            <a:r>
              <a:rPr lang="es-MX" sz="1900" b="1" dirty="0">
                <a:latin typeface="+mn-lt"/>
              </a:rPr>
              <a:t>&lt; 0.9</a:t>
            </a:r>
          </a:p>
        </p:txBody>
      </p:sp>
      <p:sp>
        <p:nvSpPr>
          <p:cNvPr id="15" name="12 CuadroTexto"/>
          <p:cNvSpPr txBox="1"/>
          <p:nvPr/>
        </p:nvSpPr>
        <p:spPr>
          <a:xfrm>
            <a:off x="474561" y="4076221"/>
            <a:ext cx="1441741" cy="384721"/>
          </a:xfrm>
          <a:prstGeom prst="rect">
            <a:avLst/>
          </a:prstGeom>
          <a:noFill/>
        </p:spPr>
        <p:txBody>
          <a:bodyPr wrap="none" rtlCol="0">
            <a:spAutoFit/>
          </a:bodyPr>
          <a:lstStyle/>
          <a:p>
            <a:r>
              <a:rPr lang="es-MX" sz="1900" b="1" dirty="0">
                <a:latin typeface="+mn-lt"/>
              </a:rPr>
              <a:t>Por lo tanto:</a:t>
            </a:r>
          </a:p>
        </p:txBody>
      </p:sp>
      <mc:AlternateContent xmlns:mc="http://schemas.openxmlformats.org/markup-compatibility/2006" xmlns:a14="http://schemas.microsoft.com/office/drawing/2010/main">
        <mc:Choice Requires="a14">
          <p:sp>
            <p:nvSpPr>
              <p:cNvPr id="16" name="16 CuadroTexto"/>
              <p:cNvSpPr txBox="1"/>
              <p:nvPr/>
            </p:nvSpPr>
            <p:spPr>
              <a:xfrm>
                <a:off x="1546085" y="4401531"/>
                <a:ext cx="1259704" cy="412485"/>
              </a:xfrm>
              <a:prstGeom prst="rect">
                <a:avLst/>
              </a:prstGeom>
              <a:noFill/>
            </p:spPr>
            <p:txBody>
              <a:bodyPr wrap="none" rtlCol="0">
                <a:spAutoFit/>
              </a:bodyPr>
              <a:lstStyle/>
              <a:p>
                <a14:m>
                  <m:oMath xmlns:m="http://schemas.openxmlformats.org/officeDocument/2006/math">
                    <m:sSub>
                      <m:sSubPr>
                        <m:ctrlPr>
                          <a:rPr lang="es-ES" sz="1900" b="1" i="1" smtClean="0">
                            <a:latin typeface="Cambria Math" panose="02040503050406030204" pitchFamily="18" charset="0"/>
                          </a:rPr>
                        </m:ctrlPr>
                      </m:sSubPr>
                      <m:e>
                        <m:r>
                          <a:rPr lang="es-MX" sz="1900" b="1" i="1">
                            <a:latin typeface="Cambria Math" panose="02040503050406030204" pitchFamily="18" charset="0"/>
                          </a:rPr>
                          <m:t>𝑨</m:t>
                        </m:r>
                      </m:e>
                      <m:sub>
                        <m:r>
                          <a:rPr lang="es-MX" sz="1900" b="1" i="1" smtClean="0">
                            <a:latin typeface="Cambria Math" panose="02040503050406030204" pitchFamily="18" charset="0"/>
                          </a:rPr>
                          <m:t>𝒆</m:t>
                        </m:r>
                      </m:sub>
                    </m:sSub>
                  </m:oMath>
                </a14:m>
                <a:r>
                  <a:rPr lang="es-MX" sz="1900" b="1" dirty="0">
                    <a:latin typeface="+mn-lt"/>
                  </a:rPr>
                  <a:t>= </a:t>
                </a:r>
                <a14:m>
                  <m:oMath xmlns:m="http://schemas.openxmlformats.org/officeDocument/2006/math">
                    <m:r>
                      <a:rPr lang="es-MX" sz="1900" b="1" i="0" smtClean="0">
                        <a:latin typeface="Cambria Math" panose="02040503050406030204" pitchFamily="18" charset="0"/>
                      </a:rPr>
                      <m:t>𝐔</m:t>
                    </m:r>
                    <m:sSub>
                      <m:sSubPr>
                        <m:ctrlPr>
                          <a:rPr lang="es-ES" sz="1900" b="1" i="1">
                            <a:latin typeface="Cambria Math" panose="02040503050406030204" pitchFamily="18" charset="0"/>
                          </a:rPr>
                        </m:ctrlPr>
                      </m:sSubPr>
                      <m:e>
                        <m:r>
                          <a:rPr lang="es-MX" sz="1900" b="1" i="1">
                            <a:latin typeface="Cambria Math" panose="02040503050406030204" pitchFamily="18" charset="0"/>
                          </a:rPr>
                          <m:t>𝑨</m:t>
                        </m:r>
                      </m:e>
                      <m:sub>
                        <m:r>
                          <a:rPr lang="es-MX" sz="1900" b="1" i="1" smtClean="0">
                            <a:latin typeface="Cambria Math" panose="02040503050406030204" pitchFamily="18" charset="0"/>
                          </a:rPr>
                          <m:t>𝒈</m:t>
                        </m:r>
                      </m:sub>
                    </m:sSub>
                  </m:oMath>
                </a14:m>
                <a:r>
                  <a:rPr lang="es-MX" b="1" dirty="0">
                    <a:latin typeface="+mn-lt"/>
                  </a:rPr>
                  <a:t> =</a:t>
                </a:r>
              </a:p>
            </p:txBody>
          </p:sp>
        </mc:Choice>
        <mc:Fallback xmlns="">
          <p:sp>
            <p:nvSpPr>
              <p:cNvPr id="16" name="16 CuadroTexto"/>
              <p:cNvSpPr txBox="1">
                <a:spLocks noRot="1" noChangeAspect="1" noMove="1" noResize="1" noEditPoints="1" noAdjustHandles="1" noChangeArrowheads="1" noChangeShapeType="1" noTextEdit="1"/>
              </p:cNvSpPr>
              <p:nvPr/>
            </p:nvSpPr>
            <p:spPr>
              <a:xfrm>
                <a:off x="1546085" y="4401531"/>
                <a:ext cx="1259704" cy="412485"/>
              </a:xfrm>
              <a:prstGeom prst="rect">
                <a:avLst/>
              </a:prstGeom>
              <a:blipFill>
                <a:blip r:embed="rId4"/>
                <a:stretch>
                  <a:fillRect t="-5882" r="-3398" b="-19118"/>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7" name="18 CuadroTexto"/>
              <p:cNvSpPr txBox="1"/>
              <p:nvPr/>
            </p:nvSpPr>
            <p:spPr>
              <a:xfrm>
                <a:off x="2800297" y="4401531"/>
                <a:ext cx="1918026" cy="391389"/>
              </a:xfrm>
              <a:prstGeom prst="rect">
                <a:avLst/>
              </a:prstGeom>
              <a:noFill/>
            </p:spPr>
            <p:txBody>
              <a:bodyPr wrap="none" rtlCol="0">
                <a:spAutoFit/>
              </a:bodyPr>
              <a:lstStyle/>
              <a:p>
                <a:r>
                  <a:rPr lang="es-MX" sz="1900" b="1" dirty="0">
                    <a:latin typeface="+mn-lt"/>
                  </a:rPr>
                  <a:t>0.695(5.75 </a:t>
                </a:r>
                <a14:m>
                  <m:oMath xmlns:m="http://schemas.openxmlformats.org/officeDocument/2006/math">
                    <m:sSup>
                      <m:sSupPr>
                        <m:ctrlPr>
                          <a:rPr lang="es-MX" sz="1900" b="1" i="1" dirty="0">
                            <a:latin typeface="Cambria Math" panose="02040503050406030204" pitchFamily="18" charset="0"/>
                          </a:rPr>
                        </m:ctrlPr>
                      </m:sSupPr>
                      <m:e>
                        <m:r>
                          <a:rPr lang="es-MX" sz="1900" b="1" i="1" dirty="0">
                            <a:latin typeface="Cambria Math" panose="02040503050406030204" pitchFamily="18" charset="0"/>
                          </a:rPr>
                          <m:t>𝒊𝒏</m:t>
                        </m:r>
                      </m:e>
                      <m:sup>
                        <m:r>
                          <a:rPr lang="es-MX" sz="1900" b="1" i="1" dirty="0">
                            <a:latin typeface="Cambria Math" panose="02040503050406030204" pitchFamily="18" charset="0"/>
                          </a:rPr>
                          <m:t>𝟐</m:t>
                        </m:r>
                      </m:sup>
                    </m:sSup>
                  </m:oMath>
                </a14:m>
                <a:r>
                  <a:rPr lang="es-MX" sz="1900" b="1" dirty="0">
                    <a:latin typeface="+mn-lt"/>
                  </a:rPr>
                  <a:t>) </a:t>
                </a:r>
                <a:r>
                  <a:rPr lang="es-MX" b="1" dirty="0">
                    <a:latin typeface="+mn-lt"/>
                  </a:rPr>
                  <a:t>=</a:t>
                </a:r>
              </a:p>
            </p:txBody>
          </p:sp>
        </mc:Choice>
        <mc:Fallback xmlns="">
          <p:sp>
            <p:nvSpPr>
              <p:cNvPr id="17" name="18 CuadroTexto"/>
              <p:cNvSpPr txBox="1">
                <a:spLocks noRot="1" noChangeAspect="1" noMove="1" noResize="1" noEditPoints="1" noAdjustHandles="1" noChangeArrowheads="1" noChangeShapeType="1" noTextEdit="1"/>
              </p:cNvSpPr>
              <p:nvPr/>
            </p:nvSpPr>
            <p:spPr>
              <a:xfrm>
                <a:off x="2800297" y="4401531"/>
                <a:ext cx="1918026" cy="391389"/>
              </a:xfrm>
              <a:prstGeom prst="rect">
                <a:avLst/>
              </a:prstGeom>
              <a:blipFill>
                <a:blip r:embed="rId5"/>
                <a:stretch>
                  <a:fillRect l="-2857" t="-6250" r="-1905" b="-26563"/>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8" name="19 CuadroTexto"/>
              <p:cNvSpPr txBox="1"/>
              <p:nvPr/>
            </p:nvSpPr>
            <p:spPr>
              <a:xfrm>
                <a:off x="4632929" y="4401531"/>
                <a:ext cx="1037976" cy="391389"/>
              </a:xfrm>
              <a:prstGeom prst="rect">
                <a:avLst/>
              </a:prstGeom>
              <a:noFill/>
            </p:spPr>
            <p:txBody>
              <a:bodyPr wrap="none" rtlCol="0">
                <a:spAutoFit/>
              </a:bodyPr>
              <a:lstStyle/>
              <a:p>
                <a:r>
                  <a:rPr lang="es-MX" sz="1900" b="1" dirty="0">
                    <a:solidFill>
                      <a:srgbClr val="FF0000"/>
                    </a:solidFill>
                    <a:latin typeface="+mn-lt"/>
                  </a:rPr>
                  <a:t>4.00 </a:t>
                </a:r>
                <a14:m>
                  <m:oMath xmlns:m="http://schemas.openxmlformats.org/officeDocument/2006/math">
                    <m:sSup>
                      <m:sSupPr>
                        <m:ctrlPr>
                          <a:rPr lang="es-MX" sz="1900" b="1" i="1" dirty="0" smtClean="0">
                            <a:solidFill>
                              <a:srgbClr val="FF0000"/>
                            </a:solidFill>
                            <a:latin typeface="Cambria Math" panose="02040503050406030204" pitchFamily="18" charset="0"/>
                          </a:rPr>
                        </m:ctrlPr>
                      </m:sSupPr>
                      <m:e>
                        <m:r>
                          <a:rPr lang="es-MX" sz="1900" b="1" i="1" dirty="0">
                            <a:solidFill>
                              <a:srgbClr val="FF0000"/>
                            </a:solidFill>
                            <a:latin typeface="Cambria Math" panose="02040503050406030204" pitchFamily="18" charset="0"/>
                          </a:rPr>
                          <m:t>𝒊𝒏</m:t>
                        </m:r>
                      </m:e>
                      <m:sup>
                        <m:r>
                          <a:rPr lang="es-MX" sz="1900" b="1" i="1" dirty="0">
                            <a:solidFill>
                              <a:srgbClr val="FF0000"/>
                            </a:solidFill>
                            <a:latin typeface="Cambria Math" panose="02040503050406030204" pitchFamily="18" charset="0"/>
                          </a:rPr>
                          <m:t>𝟐</m:t>
                        </m:r>
                      </m:sup>
                    </m:sSup>
                  </m:oMath>
                </a14:m>
                <a:endParaRPr lang="es-MX" sz="1900" b="1" dirty="0">
                  <a:solidFill>
                    <a:srgbClr val="FF0000"/>
                  </a:solidFill>
                  <a:latin typeface="+mn-lt"/>
                </a:endParaRPr>
              </a:p>
            </p:txBody>
          </p:sp>
        </mc:Choice>
        <mc:Fallback xmlns="">
          <p:sp>
            <p:nvSpPr>
              <p:cNvPr id="18" name="19 CuadroTexto"/>
              <p:cNvSpPr txBox="1">
                <a:spLocks noRot="1" noChangeAspect="1" noMove="1" noResize="1" noEditPoints="1" noAdjustHandles="1" noChangeArrowheads="1" noChangeShapeType="1" noTextEdit="1"/>
              </p:cNvSpPr>
              <p:nvPr/>
            </p:nvSpPr>
            <p:spPr>
              <a:xfrm>
                <a:off x="4632929" y="4401531"/>
                <a:ext cx="1037976" cy="391389"/>
              </a:xfrm>
              <a:prstGeom prst="rect">
                <a:avLst/>
              </a:prstGeom>
              <a:blipFill>
                <a:blip r:embed="rId6"/>
                <a:stretch>
                  <a:fillRect l="-5882" t="-6250" b="-26563"/>
                </a:stretch>
              </a:blipFill>
            </p:spPr>
            <p:txBody>
              <a:bodyPr/>
              <a:lstStyle/>
              <a:p>
                <a:r>
                  <a:rPr lang="en-US">
                    <a:noFill/>
                  </a:rPr>
                  <a:t> </a:t>
                </a:r>
              </a:p>
            </p:txBody>
          </p:sp>
        </mc:Fallback>
      </mc:AlternateContent>
      <p:sp>
        <p:nvSpPr>
          <p:cNvPr id="19"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2.1 ÁREA NETA EFECTIVA</a:t>
            </a:r>
          </a:p>
        </p:txBody>
      </p:sp>
      <p:sp>
        <p:nvSpPr>
          <p:cNvPr id="2" name="Marcador de pie de página 1">
            <a:extLst>
              <a:ext uri="{FF2B5EF4-FFF2-40B4-BE49-F238E27FC236}">
                <a16:creationId xmlns:a16="http://schemas.microsoft.com/office/drawing/2014/main" id="{59219EF6-D72E-4199-A13A-9615FBA5E7F6}"/>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3CBAF75D-F6FE-4D22-91CD-059A2B0BEF25}"/>
              </a:ext>
            </a:extLst>
          </p:cNvPr>
          <p:cNvSpPr>
            <a:spLocks noGrp="1"/>
          </p:cNvSpPr>
          <p:nvPr>
            <p:ph type="sldNum" sz="quarter" idx="12"/>
          </p:nvPr>
        </p:nvSpPr>
        <p:spPr/>
        <p:txBody>
          <a:bodyPr/>
          <a:lstStyle/>
          <a:p>
            <a:fld id="{A20D5B2E-A39C-4A67-9A03-2664C49F1C64}" type="slidenum">
              <a:rPr lang="es-MX" smtClean="0"/>
              <a:pPr/>
              <a:t>51</a:t>
            </a:fld>
            <a:r>
              <a:rPr lang="es-MX"/>
              <a:t>/150</a:t>
            </a:r>
            <a:endParaRPr lang="es-MX" dirty="0"/>
          </a:p>
        </p:txBody>
      </p:sp>
    </p:spTree>
    <p:extLst>
      <p:ext uri="{BB962C8B-B14F-4D97-AF65-F5344CB8AC3E}">
        <p14:creationId xmlns:p14="http://schemas.microsoft.com/office/powerpoint/2010/main" val="62078429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 3</a:t>
            </a:r>
          </a:p>
        </p:txBody>
      </p:sp>
      <p:sp>
        <p:nvSpPr>
          <p:cNvPr id="3" name="CuadroTexto 2"/>
          <p:cNvSpPr txBox="1"/>
          <p:nvPr/>
        </p:nvSpPr>
        <p:spPr>
          <a:xfrm>
            <a:off x="474561" y="2118824"/>
            <a:ext cx="9354448" cy="677108"/>
          </a:xfrm>
          <a:prstGeom prst="rect">
            <a:avLst/>
          </a:prstGeom>
          <a:noFill/>
        </p:spPr>
        <p:txBody>
          <a:bodyPr wrap="square" rtlCol="0">
            <a:spAutoFit/>
          </a:bodyPr>
          <a:lstStyle/>
          <a:p>
            <a:pPr algn="just"/>
            <a:r>
              <a:rPr lang="es-MX" sz="1900" b="1" dirty="0">
                <a:latin typeface="+mn-lt"/>
              </a:rPr>
              <a:t>Calcule el área neta más pequeña para la placa mostrada en la siguiente figura. Los agujeros son para tornillos de 1 in de diámetro.</a:t>
            </a:r>
          </a:p>
        </p:txBody>
      </p:sp>
      <p:pic>
        <p:nvPicPr>
          <p:cNvPr id="11" name="Picture 2"/>
          <p:cNvPicPr>
            <a:picLocks noChangeAspect="1" noChangeArrowheads="1"/>
          </p:cNvPicPr>
          <p:nvPr/>
        </p:nvPicPr>
        <p:blipFill>
          <a:blip r:embed="rId2" cstate="print"/>
          <a:srcRect/>
          <a:stretch>
            <a:fillRect/>
          </a:stretch>
        </p:blipFill>
        <p:spPr bwMode="auto">
          <a:xfrm>
            <a:off x="2988246" y="3025861"/>
            <a:ext cx="4319866" cy="3100561"/>
          </a:xfrm>
          <a:prstGeom prst="rect">
            <a:avLst/>
          </a:prstGeom>
          <a:noFill/>
          <a:ln w="9525">
            <a:noFill/>
            <a:miter lim="800000"/>
            <a:headEnd/>
            <a:tailEnd/>
          </a:ln>
        </p:spPr>
      </p:pic>
      <p:sp>
        <p:nvSpPr>
          <p:cNvPr id="12"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2.1 ÁREA NETA EFECTIVA</a:t>
            </a:r>
          </a:p>
        </p:txBody>
      </p:sp>
      <p:sp>
        <p:nvSpPr>
          <p:cNvPr id="2" name="Marcador de pie de página 1">
            <a:extLst>
              <a:ext uri="{FF2B5EF4-FFF2-40B4-BE49-F238E27FC236}">
                <a16:creationId xmlns:a16="http://schemas.microsoft.com/office/drawing/2014/main" id="{A6E7CE1D-AC85-47EF-9BC3-AFC31D779457}"/>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E78EF7ED-0D1E-4752-9B3C-20E2E794C796}"/>
              </a:ext>
            </a:extLst>
          </p:cNvPr>
          <p:cNvSpPr>
            <a:spLocks noGrp="1"/>
          </p:cNvSpPr>
          <p:nvPr>
            <p:ph type="sldNum" sz="quarter" idx="12"/>
          </p:nvPr>
        </p:nvSpPr>
        <p:spPr/>
        <p:txBody>
          <a:bodyPr/>
          <a:lstStyle/>
          <a:p>
            <a:fld id="{A20D5B2E-A39C-4A67-9A03-2664C49F1C64}" type="slidenum">
              <a:rPr lang="es-MX" smtClean="0"/>
              <a:pPr/>
              <a:t>52</a:t>
            </a:fld>
            <a:r>
              <a:rPr lang="es-MX"/>
              <a:t>/150</a:t>
            </a:r>
            <a:endParaRPr lang="es-MX" dirty="0"/>
          </a:p>
        </p:txBody>
      </p:sp>
      <p:cxnSp>
        <p:nvCxnSpPr>
          <p:cNvPr id="6" name="Conector recto 5"/>
          <p:cNvCxnSpPr/>
          <p:nvPr/>
        </p:nvCxnSpPr>
        <p:spPr>
          <a:xfrm>
            <a:off x="5940574" y="3284984"/>
            <a:ext cx="0" cy="360040"/>
          </a:xfrm>
          <a:prstGeom prst="line">
            <a:avLst/>
          </a:prstGeom>
          <a:ln/>
          <a:effectLst>
            <a:innerShdw blurRad="63500" dist="50800" dir="13500000">
              <a:prstClr val="black">
                <a:alpha val="50000"/>
              </a:prstClr>
            </a:innerShdw>
          </a:effectLst>
        </p:spPr>
        <p:style>
          <a:lnRef idx="3">
            <a:schemeClr val="accent1"/>
          </a:lnRef>
          <a:fillRef idx="0">
            <a:schemeClr val="accent1"/>
          </a:fillRef>
          <a:effectRef idx="2">
            <a:schemeClr val="accent1"/>
          </a:effectRef>
          <a:fontRef idx="minor">
            <a:schemeClr val="tx1"/>
          </a:fontRef>
        </p:style>
      </p:cxnSp>
      <p:cxnSp>
        <p:nvCxnSpPr>
          <p:cNvPr id="8" name="Conector recto 7"/>
          <p:cNvCxnSpPr/>
          <p:nvPr/>
        </p:nvCxnSpPr>
        <p:spPr>
          <a:xfrm>
            <a:off x="6012582" y="3717032"/>
            <a:ext cx="0" cy="12241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ector recto 12"/>
          <p:cNvCxnSpPr/>
          <p:nvPr/>
        </p:nvCxnSpPr>
        <p:spPr>
          <a:xfrm>
            <a:off x="5940574" y="5013176"/>
            <a:ext cx="0" cy="43204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108062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 3</a:t>
            </a:r>
          </a:p>
        </p:txBody>
      </p:sp>
      <p:sp>
        <p:nvSpPr>
          <p:cNvPr id="8" name="7 CuadroTexto"/>
          <p:cNvSpPr txBox="1"/>
          <p:nvPr/>
        </p:nvSpPr>
        <p:spPr>
          <a:xfrm>
            <a:off x="3851134" y="2104687"/>
            <a:ext cx="1980029" cy="384721"/>
          </a:xfrm>
          <a:prstGeom prst="rect">
            <a:avLst/>
          </a:prstGeom>
          <a:noFill/>
        </p:spPr>
        <p:txBody>
          <a:bodyPr wrap="none" rtlCol="0">
            <a:spAutoFit/>
          </a:bodyPr>
          <a:lstStyle/>
          <a:p>
            <a:r>
              <a:rPr lang="es-MX" sz="1900" b="1" dirty="0">
                <a:latin typeface="+mn-lt"/>
              </a:rPr>
              <a:t>1 + 1/8 = 1.125 in </a:t>
            </a:r>
          </a:p>
        </p:txBody>
      </p:sp>
      <p:sp>
        <p:nvSpPr>
          <p:cNvPr id="11" name="8 CuadroTexto"/>
          <p:cNvSpPr txBox="1"/>
          <p:nvPr/>
        </p:nvSpPr>
        <p:spPr>
          <a:xfrm>
            <a:off x="474561" y="2546078"/>
            <a:ext cx="2669449" cy="384721"/>
          </a:xfrm>
          <a:prstGeom prst="rect">
            <a:avLst/>
          </a:prstGeom>
          <a:noFill/>
        </p:spPr>
        <p:txBody>
          <a:bodyPr wrap="none" rtlCol="0">
            <a:spAutoFit/>
          </a:bodyPr>
          <a:lstStyle/>
          <a:p>
            <a:r>
              <a:rPr lang="es-MX" sz="1900" b="1" dirty="0">
                <a:latin typeface="+mn-lt"/>
              </a:rPr>
              <a:t>- Analizando </a:t>
            </a:r>
            <a:r>
              <a:rPr lang="es-MX" sz="1900" b="1" dirty="0">
                <a:solidFill>
                  <a:srgbClr val="FF0000"/>
                </a:solidFill>
                <a:latin typeface="+mn-lt"/>
              </a:rPr>
              <a:t>línea </a:t>
            </a:r>
            <a:r>
              <a:rPr lang="es-MX" sz="1900" b="1" i="1" dirty="0" err="1">
                <a:solidFill>
                  <a:srgbClr val="FF0000"/>
                </a:solidFill>
                <a:latin typeface="+mn-lt"/>
              </a:rPr>
              <a:t>abde</a:t>
            </a:r>
            <a:r>
              <a:rPr lang="es-MX" sz="1900" b="1" i="1" dirty="0">
                <a:solidFill>
                  <a:srgbClr val="FF0000"/>
                </a:solidFill>
                <a:latin typeface="+mn-lt"/>
              </a:rPr>
              <a:t> </a:t>
            </a:r>
            <a:r>
              <a:rPr lang="es-MX" sz="1900" b="1" dirty="0">
                <a:latin typeface="+mn-lt"/>
              </a:rPr>
              <a:t>:</a:t>
            </a:r>
            <a:endParaRPr lang="es-MX" sz="1900" b="1" i="1" dirty="0">
              <a:latin typeface="+mn-lt"/>
            </a:endParaRPr>
          </a:p>
        </p:txBody>
      </p:sp>
      <mc:AlternateContent xmlns:mc="http://schemas.openxmlformats.org/markup-compatibility/2006" xmlns:a14="http://schemas.microsoft.com/office/drawing/2010/main">
        <mc:Choice Requires="a14">
          <p:sp>
            <p:nvSpPr>
              <p:cNvPr id="12" name="9 CuadroTexto"/>
              <p:cNvSpPr txBox="1"/>
              <p:nvPr/>
            </p:nvSpPr>
            <p:spPr>
              <a:xfrm>
                <a:off x="2954469" y="2906392"/>
                <a:ext cx="2697085" cy="384721"/>
              </a:xfrm>
              <a:prstGeom prst="rect">
                <a:avLst/>
              </a:prstGeom>
              <a:noFill/>
            </p:spPr>
            <p:txBody>
              <a:bodyPr wrap="none" rtlCol="0">
                <a:spAutoFit/>
              </a:bodyPr>
              <a:lstStyle/>
              <a:p>
                <a14:m>
                  <m:oMath xmlns:m="http://schemas.openxmlformats.org/officeDocument/2006/math">
                    <m:sSub>
                      <m:sSubPr>
                        <m:ctrlPr>
                          <a:rPr lang="es-ES" sz="1900" b="1" i="1" smtClean="0">
                            <a:latin typeface="Cambria Math" panose="02040503050406030204" pitchFamily="18" charset="0"/>
                          </a:rPr>
                        </m:ctrlPr>
                      </m:sSubPr>
                      <m:e>
                        <m:r>
                          <a:rPr lang="es-MX" sz="1900" b="1" i="1" smtClean="0">
                            <a:latin typeface="Cambria Math" panose="02040503050406030204" pitchFamily="18" charset="0"/>
                          </a:rPr>
                          <m:t>𝑾</m:t>
                        </m:r>
                      </m:e>
                      <m:sub>
                        <m:r>
                          <a:rPr lang="es-MX" sz="1900" b="1" i="1">
                            <a:latin typeface="Cambria Math" panose="02040503050406030204" pitchFamily="18" charset="0"/>
                          </a:rPr>
                          <m:t>𝒏</m:t>
                        </m:r>
                      </m:sub>
                    </m:sSub>
                  </m:oMath>
                </a14:m>
                <a:r>
                  <a:rPr lang="es-MX" sz="1900" b="1" dirty="0">
                    <a:latin typeface="+mn-lt"/>
                  </a:rPr>
                  <a:t> = 16 in– 2(1.125 in) </a:t>
                </a:r>
                <a:r>
                  <a:rPr lang="es-MX" b="1" dirty="0">
                    <a:latin typeface="+mn-lt"/>
                  </a:rPr>
                  <a:t>=</a:t>
                </a:r>
              </a:p>
            </p:txBody>
          </p:sp>
        </mc:Choice>
        <mc:Fallback xmlns="">
          <p:sp>
            <p:nvSpPr>
              <p:cNvPr id="12" name="9 CuadroTexto"/>
              <p:cNvSpPr txBox="1">
                <a:spLocks noRot="1" noChangeAspect="1" noMove="1" noResize="1" noEditPoints="1" noAdjustHandles="1" noChangeArrowheads="1" noChangeShapeType="1" noTextEdit="1"/>
              </p:cNvSpPr>
              <p:nvPr/>
            </p:nvSpPr>
            <p:spPr>
              <a:xfrm>
                <a:off x="2954469" y="2906392"/>
                <a:ext cx="2697085" cy="384721"/>
              </a:xfrm>
              <a:prstGeom prst="rect">
                <a:avLst/>
              </a:prstGeom>
              <a:blipFill>
                <a:blip r:embed="rId3"/>
                <a:stretch>
                  <a:fillRect t="-7937" r="-905" b="-26984"/>
                </a:stretch>
              </a:blipFill>
            </p:spPr>
            <p:txBody>
              <a:bodyPr/>
              <a:lstStyle/>
              <a:p>
                <a:r>
                  <a:rPr lang="es-MX">
                    <a:noFill/>
                  </a:rPr>
                  <a:t> </a:t>
                </a:r>
              </a:p>
            </p:txBody>
          </p:sp>
        </mc:Fallback>
      </mc:AlternateContent>
      <p:sp>
        <p:nvSpPr>
          <p:cNvPr id="13" name="10 CuadroTexto"/>
          <p:cNvSpPr txBox="1"/>
          <p:nvPr/>
        </p:nvSpPr>
        <p:spPr>
          <a:xfrm>
            <a:off x="5599273" y="2906271"/>
            <a:ext cx="989373" cy="384721"/>
          </a:xfrm>
          <a:prstGeom prst="rect">
            <a:avLst/>
          </a:prstGeom>
          <a:noFill/>
        </p:spPr>
        <p:txBody>
          <a:bodyPr wrap="none" rtlCol="0">
            <a:spAutoFit/>
          </a:bodyPr>
          <a:lstStyle/>
          <a:p>
            <a:r>
              <a:rPr lang="es-MX" sz="1900" b="1" dirty="0">
                <a:solidFill>
                  <a:srgbClr val="FF0000"/>
                </a:solidFill>
                <a:latin typeface="+mn-lt"/>
              </a:rPr>
              <a:t>13.75 in</a:t>
            </a:r>
          </a:p>
        </p:txBody>
      </p:sp>
      <p:sp>
        <p:nvSpPr>
          <p:cNvPr id="14" name="11 CuadroTexto"/>
          <p:cNvSpPr txBox="1"/>
          <p:nvPr/>
        </p:nvSpPr>
        <p:spPr>
          <a:xfrm>
            <a:off x="459187" y="3338166"/>
            <a:ext cx="2448272" cy="369332"/>
          </a:xfrm>
          <a:prstGeom prst="rect">
            <a:avLst/>
          </a:prstGeom>
          <a:noFill/>
        </p:spPr>
        <p:txBody>
          <a:bodyPr wrap="square" rtlCol="0">
            <a:spAutoFit/>
          </a:bodyPr>
          <a:lstStyle/>
          <a:p>
            <a:r>
              <a:rPr lang="es-MX" b="1" dirty="0">
                <a:latin typeface="+mn-lt"/>
              </a:rPr>
              <a:t>- Para la </a:t>
            </a:r>
            <a:r>
              <a:rPr lang="es-MX" b="1" dirty="0">
                <a:solidFill>
                  <a:srgbClr val="FF0000"/>
                </a:solidFill>
                <a:latin typeface="+mn-lt"/>
              </a:rPr>
              <a:t>línea </a:t>
            </a:r>
            <a:r>
              <a:rPr lang="es-MX" b="1" i="1" dirty="0" err="1">
                <a:solidFill>
                  <a:srgbClr val="FF0000"/>
                </a:solidFill>
                <a:latin typeface="+mn-lt"/>
              </a:rPr>
              <a:t>abcde</a:t>
            </a:r>
            <a:r>
              <a:rPr lang="es-MX" b="1" dirty="0">
                <a:solidFill>
                  <a:srgbClr val="FF0000"/>
                </a:solidFill>
                <a:latin typeface="+mn-lt"/>
              </a:rPr>
              <a:t> </a:t>
            </a:r>
            <a:r>
              <a:rPr lang="es-MX" b="1" dirty="0">
                <a:latin typeface="+mn-lt"/>
              </a:rPr>
              <a:t>:</a:t>
            </a:r>
          </a:p>
        </p:txBody>
      </p:sp>
      <mc:AlternateContent xmlns:mc="http://schemas.openxmlformats.org/markup-compatibility/2006" xmlns:a14="http://schemas.microsoft.com/office/drawing/2010/main">
        <mc:Choice Requires="a14">
          <p:sp>
            <p:nvSpPr>
              <p:cNvPr id="15" name="12 CuadroTexto"/>
              <p:cNvSpPr txBox="1"/>
              <p:nvPr/>
            </p:nvSpPr>
            <p:spPr>
              <a:xfrm>
                <a:off x="2726931" y="3851635"/>
                <a:ext cx="646267" cy="369332"/>
              </a:xfrm>
              <a:prstGeom prst="rect">
                <a:avLst/>
              </a:prstGeom>
              <a:noFill/>
            </p:spPr>
            <p:txBody>
              <a:bodyPr wrap="none" rtlCol="0">
                <a:spAutoFit/>
              </a:bodyPr>
              <a:lstStyle/>
              <a:p>
                <a14:m>
                  <m:oMath xmlns:m="http://schemas.openxmlformats.org/officeDocument/2006/math">
                    <m:sSub>
                      <m:sSubPr>
                        <m:ctrlPr>
                          <a:rPr lang="es-ES" b="1" i="1">
                            <a:latin typeface="Cambria Math" panose="02040503050406030204" pitchFamily="18" charset="0"/>
                          </a:rPr>
                        </m:ctrlPr>
                      </m:sSubPr>
                      <m:e>
                        <m:r>
                          <a:rPr lang="es-MX" b="1" i="1">
                            <a:latin typeface="Cambria Math" panose="02040503050406030204" pitchFamily="18" charset="0"/>
                          </a:rPr>
                          <m:t>𝑾</m:t>
                        </m:r>
                      </m:e>
                      <m:sub>
                        <m:r>
                          <a:rPr lang="es-MX" b="1" i="1">
                            <a:latin typeface="Cambria Math" panose="02040503050406030204" pitchFamily="18" charset="0"/>
                          </a:rPr>
                          <m:t>𝒏</m:t>
                        </m:r>
                      </m:sub>
                    </m:sSub>
                  </m:oMath>
                </a14:m>
                <a:r>
                  <a:rPr lang="es-MX" b="1" dirty="0">
                    <a:latin typeface="+mn-lt"/>
                  </a:rPr>
                  <a:t>=</a:t>
                </a:r>
              </a:p>
            </p:txBody>
          </p:sp>
        </mc:Choice>
        <mc:Fallback xmlns="">
          <p:sp>
            <p:nvSpPr>
              <p:cNvPr id="15" name="12 CuadroTexto"/>
              <p:cNvSpPr txBox="1">
                <a:spLocks noRot="1" noChangeAspect="1" noMove="1" noResize="1" noEditPoints="1" noAdjustHandles="1" noChangeArrowheads="1" noChangeShapeType="1" noTextEdit="1"/>
              </p:cNvSpPr>
              <p:nvPr/>
            </p:nvSpPr>
            <p:spPr>
              <a:xfrm>
                <a:off x="2726931" y="3851635"/>
                <a:ext cx="646267" cy="369332"/>
              </a:xfrm>
              <a:prstGeom prst="rect">
                <a:avLst/>
              </a:prstGeom>
              <a:blipFill>
                <a:blip r:embed="rId4"/>
                <a:stretch>
                  <a:fillRect t="-10000" r="-7547" b="-26667"/>
                </a:stretch>
              </a:blipFill>
            </p:spPr>
            <p:txBody>
              <a:bodyPr/>
              <a:lstStyle/>
              <a:p>
                <a:r>
                  <a:rPr lang="es-MX">
                    <a:noFill/>
                  </a:rPr>
                  <a:t> </a:t>
                </a:r>
              </a:p>
            </p:txBody>
          </p:sp>
        </mc:Fallback>
      </mc:AlternateContent>
      <p:sp>
        <p:nvSpPr>
          <p:cNvPr id="16" name="16 CuadroTexto"/>
          <p:cNvSpPr txBox="1"/>
          <p:nvPr/>
        </p:nvSpPr>
        <p:spPr>
          <a:xfrm>
            <a:off x="3302995" y="3851635"/>
            <a:ext cx="936104" cy="369332"/>
          </a:xfrm>
          <a:prstGeom prst="rect">
            <a:avLst/>
          </a:prstGeom>
          <a:noFill/>
        </p:spPr>
        <p:txBody>
          <a:bodyPr wrap="square" rtlCol="0">
            <a:spAutoFit/>
          </a:bodyPr>
          <a:lstStyle/>
          <a:p>
            <a:r>
              <a:rPr lang="es-MX" b="1" dirty="0">
                <a:latin typeface="+mn-lt"/>
              </a:rPr>
              <a:t>16 in -</a:t>
            </a:r>
          </a:p>
        </p:txBody>
      </p:sp>
      <p:sp>
        <p:nvSpPr>
          <p:cNvPr id="17" name="18 CuadroTexto"/>
          <p:cNvSpPr txBox="1"/>
          <p:nvPr/>
        </p:nvSpPr>
        <p:spPr>
          <a:xfrm>
            <a:off x="4000473" y="3851635"/>
            <a:ext cx="1375698" cy="369332"/>
          </a:xfrm>
          <a:prstGeom prst="rect">
            <a:avLst/>
          </a:prstGeom>
          <a:noFill/>
        </p:spPr>
        <p:txBody>
          <a:bodyPr wrap="none" rtlCol="0">
            <a:spAutoFit/>
          </a:bodyPr>
          <a:lstStyle/>
          <a:p>
            <a:r>
              <a:rPr lang="es-MX" b="1" dirty="0">
                <a:latin typeface="+mn-lt"/>
              </a:rPr>
              <a:t>3(1.125 in) +</a:t>
            </a:r>
          </a:p>
        </p:txBody>
      </p:sp>
      <p:sp>
        <p:nvSpPr>
          <p:cNvPr id="18" name="19 CuadroTexto"/>
          <p:cNvSpPr txBox="1"/>
          <p:nvPr/>
        </p:nvSpPr>
        <p:spPr>
          <a:xfrm>
            <a:off x="459187" y="2095395"/>
            <a:ext cx="3260957" cy="384721"/>
          </a:xfrm>
          <a:prstGeom prst="rect">
            <a:avLst/>
          </a:prstGeom>
          <a:noFill/>
        </p:spPr>
        <p:txBody>
          <a:bodyPr wrap="none" rtlCol="0">
            <a:spAutoFit/>
          </a:bodyPr>
          <a:lstStyle/>
          <a:p>
            <a:r>
              <a:rPr lang="es-MX" sz="1900" b="1" dirty="0">
                <a:latin typeface="+mn-lt"/>
              </a:rPr>
              <a:t>Diámetro efectivo del agujero:</a:t>
            </a:r>
          </a:p>
        </p:txBody>
      </p:sp>
      <p:sp>
        <p:nvSpPr>
          <p:cNvPr id="19" name="20 CuadroTexto"/>
          <p:cNvSpPr txBox="1"/>
          <p:nvPr/>
        </p:nvSpPr>
        <p:spPr>
          <a:xfrm>
            <a:off x="5393834" y="3644903"/>
            <a:ext cx="788999" cy="369332"/>
          </a:xfrm>
          <a:prstGeom prst="rect">
            <a:avLst/>
          </a:prstGeom>
          <a:noFill/>
        </p:spPr>
        <p:txBody>
          <a:bodyPr wrap="none" rtlCol="0">
            <a:spAutoFit/>
          </a:bodyPr>
          <a:lstStyle/>
          <a:p>
            <a:r>
              <a:rPr lang="es-MX" b="1" dirty="0">
                <a:latin typeface="+mn-lt"/>
              </a:rPr>
              <a:t>2(3)^2</a:t>
            </a:r>
          </a:p>
        </p:txBody>
      </p:sp>
      <p:sp>
        <p:nvSpPr>
          <p:cNvPr id="20" name="21 CuadroTexto"/>
          <p:cNvSpPr txBox="1"/>
          <p:nvPr/>
        </p:nvSpPr>
        <p:spPr>
          <a:xfrm>
            <a:off x="5465842" y="4004943"/>
            <a:ext cx="562975" cy="369332"/>
          </a:xfrm>
          <a:prstGeom prst="rect">
            <a:avLst/>
          </a:prstGeom>
          <a:noFill/>
        </p:spPr>
        <p:txBody>
          <a:bodyPr wrap="none" rtlCol="0">
            <a:spAutoFit/>
          </a:bodyPr>
          <a:lstStyle/>
          <a:p>
            <a:r>
              <a:rPr lang="es-MX" b="1" dirty="0">
                <a:latin typeface="+mn-lt"/>
              </a:rPr>
              <a:t>4(5)</a:t>
            </a:r>
          </a:p>
        </p:txBody>
      </p:sp>
      <p:sp>
        <p:nvSpPr>
          <p:cNvPr id="21" name="22 CuadroTexto"/>
          <p:cNvSpPr txBox="1"/>
          <p:nvPr/>
        </p:nvSpPr>
        <p:spPr>
          <a:xfrm>
            <a:off x="5393834" y="3716911"/>
            <a:ext cx="814647" cy="369332"/>
          </a:xfrm>
          <a:prstGeom prst="rect">
            <a:avLst/>
          </a:prstGeom>
          <a:noFill/>
        </p:spPr>
        <p:txBody>
          <a:bodyPr wrap="none" rtlCol="0">
            <a:spAutoFit/>
          </a:bodyPr>
          <a:lstStyle/>
          <a:p>
            <a:r>
              <a:rPr lang="es-MX" b="1" dirty="0">
                <a:latin typeface="+mn-lt"/>
              </a:rPr>
              <a:t>_____ </a:t>
            </a:r>
          </a:p>
        </p:txBody>
      </p:sp>
      <p:sp>
        <p:nvSpPr>
          <p:cNvPr id="22" name="23 CuadroTexto"/>
          <p:cNvSpPr txBox="1"/>
          <p:nvPr/>
        </p:nvSpPr>
        <p:spPr>
          <a:xfrm>
            <a:off x="6113914" y="3851635"/>
            <a:ext cx="300082" cy="369332"/>
          </a:xfrm>
          <a:prstGeom prst="rect">
            <a:avLst/>
          </a:prstGeom>
          <a:noFill/>
        </p:spPr>
        <p:txBody>
          <a:bodyPr wrap="none" rtlCol="0">
            <a:spAutoFit/>
          </a:bodyPr>
          <a:lstStyle/>
          <a:p>
            <a:r>
              <a:rPr lang="es-MX" b="1" dirty="0">
                <a:latin typeface="+mn-lt"/>
              </a:rPr>
              <a:t>=</a:t>
            </a:r>
          </a:p>
        </p:txBody>
      </p:sp>
      <p:sp>
        <p:nvSpPr>
          <p:cNvPr id="23" name="26 CuadroTexto"/>
          <p:cNvSpPr txBox="1"/>
          <p:nvPr/>
        </p:nvSpPr>
        <p:spPr>
          <a:xfrm>
            <a:off x="6329938" y="3851635"/>
            <a:ext cx="946093" cy="369332"/>
          </a:xfrm>
          <a:prstGeom prst="rect">
            <a:avLst/>
          </a:prstGeom>
          <a:noFill/>
        </p:spPr>
        <p:txBody>
          <a:bodyPr wrap="none" rtlCol="0">
            <a:spAutoFit/>
          </a:bodyPr>
          <a:lstStyle/>
          <a:p>
            <a:r>
              <a:rPr lang="es-MX" b="1" dirty="0">
                <a:solidFill>
                  <a:srgbClr val="FF0000"/>
                </a:solidFill>
                <a:latin typeface="+mn-lt"/>
              </a:rPr>
              <a:t>13.52 in</a:t>
            </a:r>
          </a:p>
        </p:txBody>
      </p:sp>
      <p:sp>
        <p:nvSpPr>
          <p:cNvPr id="24" name="27 Flecha derecha"/>
          <p:cNvSpPr/>
          <p:nvPr/>
        </p:nvSpPr>
        <p:spPr>
          <a:xfrm rot="10800000">
            <a:off x="7410059" y="3788919"/>
            <a:ext cx="432048" cy="484632"/>
          </a:xfrm>
          <a:prstGeom prs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s-MX" b="1">
              <a:effectLst>
                <a:outerShdw blurRad="38100" dist="38100" dir="2700000" algn="tl">
                  <a:srgbClr val="000000">
                    <a:alpha val="43137"/>
                  </a:srgbClr>
                </a:outerShdw>
              </a:effectLst>
              <a:latin typeface="+mj-lt"/>
            </a:endParaRPr>
          </a:p>
        </p:txBody>
      </p:sp>
      <p:sp>
        <p:nvSpPr>
          <p:cNvPr id="25" name="28 CuadroTexto"/>
          <p:cNvSpPr txBox="1"/>
          <p:nvPr/>
        </p:nvSpPr>
        <p:spPr>
          <a:xfrm>
            <a:off x="474561" y="4562302"/>
            <a:ext cx="5802101" cy="384721"/>
          </a:xfrm>
          <a:prstGeom prst="rect">
            <a:avLst/>
          </a:prstGeom>
          <a:noFill/>
        </p:spPr>
        <p:txBody>
          <a:bodyPr wrap="none" rtlCol="0">
            <a:spAutoFit/>
          </a:bodyPr>
          <a:lstStyle/>
          <a:p>
            <a:r>
              <a:rPr lang="es-MX" sz="1900" b="1" dirty="0">
                <a:latin typeface="+mn-lt"/>
              </a:rPr>
              <a:t>- Como la segunda condición gobierna, obtenemos que</a:t>
            </a:r>
            <a:r>
              <a:rPr lang="es-MX" b="1" dirty="0">
                <a:latin typeface="+mn-lt"/>
              </a:rPr>
              <a:t>:</a:t>
            </a:r>
          </a:p>
        </p:txBody>
      </p:sp>
      <mc:AlternateContent xmlns:mc="http://schemas.openxmlformats.org/markup-compatibility/2006" xmlns:a14="http://schemas.microsoft.com/office/drawing/2010/main">
        <mc:Choice Requires="a14">
          <p:sp>
            <p:nvSpPr>
              <p:cNvPr id="26" name="29 CuadroTexto"/>
              <p:cNvSpPr txBox="1"/>
              <p:nvPr/>
            </p:nvSpPr>
            <p:spPr>
              <a:xfrm>
                <a:off x="2690419" y="5147900"/>
                <a:ext cx="1494192" cy="369332"/>
              </a:xfrm>
              <a:prstGeom prst="rect">
                <a:avLst/>
              </a:prstGeom>
              <a:noFill/>
            </p:spPr>
            <p:txBody>
              <a:bodyPr wrap="none" rtlCol="0">
                <a:spAutoFit/>
              </a:bodyPr>
              <a:lstStyle/>
              <a:p>
                <a14:m>
                  <m:oMath xmlns:m="http://schemas.openxmlformats.org/officeDocument/2006/math">
                    <m:sSub>
                      <m:sSubPr>
                        <m:ctrlPr>
                          <a:rPr lang="es-ES" b="1" i="1" smtClean="0">
                            <a:latin typeface="Cambria Math" panose="02040503050406030204" pitchFamily="18" charset="0"/>
                          </a:rPr>
                        </m:ctrlPr>
                      </m:sSubPr>
                      <m:e>
                        <m:r>
                          <a:rPr lang="es-MX" b="1" i="1" smtClean="0">
                            <a:latin typeface="Cambria Math" panose="02040503050406030204" pitchFamily="18" charset="0"/>
                          </a:rPr>
                          <m:t>𝑨</m:t>
                        </m:r>
                      </m:e>
                      <m:sub>
                        <m:r>
                          <a:rPr lang="es-MX" b="1" i="1">
                            <a:latin typeface="Cambria Math" panose="02040503050406030204" pitchFamily="18" charset="0"/>
                          </a:rPr>
                          <m:t>𝒏</m:t>
                        </m:r>
                      </m:sub>
                    </m:sSub>
                  </m:oMath>
                </a14:m>
                <a:r>
                  <a:rPr lang="es-MX" b="1" dirty="0">
                    <a:latin typeface="+mn-lt"/>
                  </a:rPr>
                  <a:t> = </a:t>
                </a:r>
                <a14:m>
                  <m:oMath xmlns:m="http://schemas.openxmlformats.org/officeDocument/2006/math">
                    <m:r>
                      <a:rPr lang="es-MX" b="1" i="0" smtClean="0">
                        <a:latin typeface="Cambria Math" panose="02040503050406030204" pitchFamily="18" charset="0"/>
                      </a:rPr>
                      <m:t>𝐭</m:t>
                    </m:r>
                    <m:r>
                      <a:rPr lang="es-MX" b="1" i="0" smtClean="0">
                        <a:latin typeface="Cambria Math" panose="02040503050406030204" pitchFamily="18" charset="0"/>
                      </a:rPr>
                      <m:t>∗</m:t>
                    </m:r>
                    <m:sSub>
                      <m:sSubPr>
                        <m:ctrlPr>
                          <a:rPr lang="es-ES" b="1" i="1">
                            <a:latin typeface="Cambria Math" panose="02040503050406030204" pitchFamily="18" charset="0"/>
                          </a:rPr>
                        </m:ctrlPr>
                      </m:sSubPr>
                      <m:e>
                        <m:r>
                          <a:rPr lang="es-MX" b="1" i="1">
                            <a:latin typeface="Cambria Math" panose="02040503050406030204" pitchFamily="18" charset="0"/>
                          </a:rPr>
                          <m:t>𝑾</m:t>
                        </m:r>
                      </m:e>
                      <m:sub>
                        <m:r>
                          <a:rPr lang="es-MX" b="1" i="1">
                            <a:latin typeface="Cambria Math" panose="02040503050406030204" pitchFamily="18" charset="0"/>
                          </a:rPr>
                          <m:t>𝒏</m:t>
                        </m:r>
                      </m:sub>
                    </m:sSub>
                  </m:oMath>
                </a14:m>
                <a:r>
                  <a:rPr lang="es-MX" b="1" dirty="0">
                    <a:latin typeface="+mn-lt"/>
                  </a:rPr>
                  <a:t> =</a:t>
                </a:r>
              </a:p>
            </p:txBody>
          </p:sp>
        </mc:Choice>
        <mc:Fallback xmlns="">
          <p:sp>
            <p:nvSpPr>
              <p:cNvPr id="26" name="29 CuadroTexto"/>
              <p:cNvSpPr txBox="1">
                <a:spLocks noRot="1" noChangeAspect="1" noMove="1" noResize="1" noEditPoints="1" noAdjustHandles="1" noChangeArrowheads="1" noChangeShapeType="1" noTextEdit="1"/>
              </p:cNvSpPr>
              <p:nvPr/>
            </p:nvSpPr>
            <p:spPr>
              <a:xfrm>
                <a:off x="2690419" y="5147900"/>
                <a:ext cx="1494192" cy="369332"/>
              </a:xfrm>
              <a:prstGeom prst="rect">
                <a:avLst/>
              </a:prstGeom>
              <a:blipFill rotWithShape="1">
                <a:blip r:embed="rId8"/>
                <a:stretch>
                  <a:fillRect t="-8197" r="-2857" b="-24590"/>
                </a:stretch>
              </a:blipFill>
            </p:spPr>
            <p:txBody>
              <a:bodyPr/>
              <a:lstStyle/>
              <a:p>
                <a:r>
                  <a:rPr lang="es-MX">
                    <a:noFill/>
                  </a:rPr>
                  <a:t> </a:t>
                </a:r>
              </a:p>
            </p:txBody>
          </p:sp>
        </mc:Fallback>
      </mc:AlternateContent>
      <p:sp>
        <p:nvSpPr>
          <p:cNvPr id="27" name="30 CuadroTexto"/>
          <p:cNvSpPr txBox="1"/>
          <p:nvPr/>
        </p:nvSpPr>
        <p:spPr>
          <a:xfrm>
            <a:off x="4007491" y="5147900"/>
            <a:ext cx="1994457" cy="369332"/>
          </a:xfrm>
          <a:prstGeom prst="rect">
            <a:avLst/>
          </a:prstGeom>
          <a:noFill/>
        </p:spPr>
        <p:txBody>
          <a:bodyPr wrap="none" rtlCol="0">
            <a:spAutoFit/>
          </a:bodyPr>
          <a:lstStyle/>
          <a:p>
            <a:r>
              <a:rPr lang="es-MX" b="1" dirty="0" smtClean="0">
                <a:latin typeface="+mn-lt"/>
              </a:rPr>
              <a:t>(0.75in)(13.52 </a:t>
            </a:r>
            <a:r>
              <a:rPr lang="es-MX" b="1" dirty="0">
                <a:latin typeface="+mn-lt"/>
              </a:rPr>
              <a:t>in) =</a:t>
            </a:r>
          </a:p>
        </p:txBody>
      </p:sp>
      <p:sp>
        <p:nvSpPr>
          <p:cNvPr id="28" name="31 CuadroTexto"/>
          <p:cNvSpPr txBox="1"/>
          <p:nvPr/>
        </p:nvSpPr>
        <p:spPr>
          <a:xfrm>
            <a:off x="5885574" y="5147900"/>
            <a:ext cx="1063112" cy="369332"/>
          </a:xfrm>
          <a:prstGeom prst="rect">
            <a:avLst/>
          </a:prstGeom>
          <a:noFill/>
        </p:spPr>
        <p:txBody>
          <a:bodyPr wrap="none" rtlCol="0">
            <a:spAutoFit/>
          </a:bodyPr>
          <a:lstStyle/>
          <a:p>
            <a:r>
              <a:rPr lang="es-MX" b="1" dirty="0">
                <a:solidFill>
                  <a:srgbClr val="FF0000"/>
                </a:solidFill>
                <a:latin typeface="+mn-lt"/>
              </a:rPr>
              <a:t>10.14 in2</a:t>
            </a:r>
          </a:p>
        </p:txBody>
      </p:sp>
      <p:sp>
        <p:nvSpPr>
          <p:cNvPr id="29"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2.1 ÁREA NETA EFECTIVA</a:t>
            </a:r>
          </a:p>
        </p:txBody>
      </p:sp>
      <p:sp>
        <p:nvSpPr>
          <p:cNvPr id="30" name="Rectángulo redondeado 29">
            <a:hlinkClick r:id="rId9" action="ppaction://hlinkpres?slideindex=1&amp;slidetitle="/>
          </p:cNvPr>
          <p:cNvSpPr/>
          <p:nvPr/>
        </p:nvSpPr>
        <p:spPr>
          <a:xfrm>
            <a:off x="474561" y="6392993"/>
            <a:ext cx="1577552" cy="365125"/>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b="1" dirty="0">
                <a:solidFill>
                  <a:schemeClr val="tx1"/>
                </a:solidFill>
              </a:rPr>
              <a:t>INDICE</a:t>
            </a:r>
          </a:p>
        </p:txBody>
      </p:sp>
      <p:sp>
        <p:nvSpPr>
          <p:cNvPr id="2" name="Marcador de pie de página 1">
            <a:extLst>
              <a:ext uri="{FF2B5EF4-FFF2-40B4-BE49-F238E27FC236}">
                <a16:creationId xmlns:a16="http://schemas.microsoft.com/office/drawing/2014/main" id="{5807A923-D64B-4947-8025-CD5FEF8A04E4}"/>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8DFC37C2-B5CF-423C-BAFC-BBB0FB413FE9}"/>
              </a:ext>
            </a:extLst>
          </p:cNvPr>
          <p:cNvSpPr>
            <a:spLocks noGrp="1"/>
          </p:cNvSpPr>
          <p:nvPr>
            <p:ph type="sldNum" sz="quarter" idx="12"/>
          </p:nvPr>
        </p:nvSpPr>
        <p:spPr/>
        <p:txBody>
          <a:bodyPr/>
          <a:lstStyle/>
          <a:p>
            <a:fld id="{A20D5B2E-A39C-4A67-9A03-2664C49F1C64}" type="slidenum">
              <a:rPr lang="es-MX" smtClean="0"/>
              <a:pPr/>
              <a:t>53</a:t>
            </a:fld>
            <a:r>
              <a:rPr lang="es-MX"/>
              <a:t>/150</a:t>
            </a:r>
            <a:endParaRPr lang="es-MX" dirty="0"/>
          </a:p>
        </p:txBody>
      </p:sp>
    </p:spTree>
    <p:extLst>
      <p:ext uri="{BB962C8B-B14F-4D97-AF65-F5344CB8AC3E}">
        <p14:creationId xmlns:p14="http://schemas.microsoft.com/office/powerpoint/2010/main" val="17429232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179935" y="2902917"/>
            <a:ext cx="10081120" cy="707886"/>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defPPr>
              <a:defRPr lang="es-MX"/>
            </a:defPPr>
            <a:lvl1pPr algn="ctr">
              <a:defRPr sz="4000" b="1">
                <a:ln w="11430"/>
                <a:solidFill>
                  <a:prstClr val="white"/>
                </a:solidFill>
                <a:effectLst>
                  <a:outerShdw blurRad="80000" dist="40000" dir="5040000" algn="tl">
                    <a:srgbClr val="000000">
                      <a:alpha val="30000"/>
                    </a:srgbClr>
                  </a:outerShdw>
                </a:effectLst>
              </a:defRPr>
            </a:lvl1pPr>
          </a:lstStyle>
          <a:p>
            <a:r>
              <a:rPr lang="es-MX" dirty="0">
                <a:effectLst/>
              </a:rPr>
              <a:t>DISEÑO DE ELEMENTOS A TENSIÓN</a:t>
            </a:r>
          </a:p>
        </p:txBody>
      </p:sp>
      <p:sp>
        <p:nvSpPr>
          <p:cNvPr id="9"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endParaRPr lang="es-MX" sz="1200" b="1" dirty="0">
              <a:solidFill>
                <a:schemeClr val="accent1"/>
              </a:solidFill>
              <a:effectLst>
                <a:outerShdw blurRad="38100" dist="38100" dir="2700000" algn="tl">
                  <a:srgbClr val="000000">
                    <a:alpha val="43137"/>
                  </a:srgbClr>
                </a:outerShdw>
              </a:effectLst>
              <a:latin typeface="Century Gothic" pitchFamily="34" charset="0"/>
            </a:endParaRPr>
          </a:p>
        </p:txBody>
      </p:sp>
      <p:sp>
        <p:nvSpPr>
          <p:cNvPr id="13"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2.2 DISEÑO DE ELEMENTOS A TENSIÓN</a:t>
            </a:r>
          </a:p>
        </p:txBody>
      </p:sp>
      <p:sp>
        <p:nvSpPr>
          <p:cNvPr id="7" name="Rectángulo redondeado 16">
            <a:hlinkClick r:id="rId3" action="ppaction://hlinksldjump"/>
            <a:extLst>
              <a:ext uri="{FF2B5EF4-FFF2-40B4-BE49-F238E27FC236}">
                <a16:creationId xmlns:a16="http://schemas.microsoft.com/office/drawing/2014/main" id="{2A111582-9AB0-477D-A9FD-5830249084E6}"/>
              </a:ext>
            </a:extLst>
          </p:cNvPr>
          <p:cNvSpPr/>
          <p:nvPr/>
        </p:nvSpPr>
        <p:spPr>
          <a:xfrm>
            <a:off x="474561" y="6356352"/>
            <a:ext cx="1577552" cy="365125"/>
          </a:xfrm>
          <a:prstGeom prst="roundRect">
            <a:avLst/>
          </a:prstGeom>
          <a:solidFill>
            <a:schemeClr val="accent6">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defPPr>
              <a:defRPr lang="es-MX"/>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MX" b="1" dirty="0">
                <a:solidFill>
                  <a:schemeClr val="tx1"/>
                </a:solidFill>
              </a:rPr>
              <a:t>ÍNDICE</a:t>
            </a:r>
          </a:p>
        </p:txBody>
      </p:sp>
      <p:sp>
        <p:nvSpPr>
          <p:cNvPr id="3" name="Marcador de pie de página 2">
            <a:extLst>
              <a:ext uri="{FF2B5EF4-FFF2-40B4-BE49-F238E27FC236}">
                <a16:creationId xmlns:a16="http://schemas.microsoft.com/office/drawing/2014/main" id="{DF500FFA-444E-403C-93D2-E2CC51F040EB}"/>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45EFFBDF-8D7A-4C36-8E35-C16C0FD76224}"/>
              </a:ext>
            </a:extLst>
          </p:cNvPr>
          <p:cNvSpPr>
            <a:spLocks noGrp="1"/>
          </p:cNvSpPr>
          <p:nvPr>
            <p:ph type="sldNum" sz="quarter" idx="12"/>
          </p:nvPr>
        </p:nvSpPr>
        <p:spPr/>
        <p:txBody>
          <a:bodyPr/>
          <a:lstStyle/>
          <a:p>
            <a:fld id="{A20D5B2E-A39C-4A67-9A03-2664C49F1C64}" type="slidenum">
              <a:rPr lang="es-MX" smtClean="0"/>
              <a:pPr/>
              <a:t>54</a:t>
            </a:fld>
            <a:r>
              <a:rPr lang="es-MX"/>
              <a:t>/150</a:t>
            </a:r>
            <a:endParaRPr lang="es-MX" dirty="0"/>
          </a:p>
        </p:txBody>
      </p:sp>
    </p:spTree>
    <p:extLst>
      <p:ext uri="{BB962C8B-B14F-4D97-AF65-F5344CB8AC3E}">
        <p14:creationId xmlns:p14="http://schemas.microsoft.com/office/powerpoint/2010/main" val="26545414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INTRODUCCIÓN </a:t>
            </a:r>
          </a:p>
        </p:txBody>
      </p:sp>
      <p:sp>
        <p:nvSpPr>
          <p:cNvPr id="15" name="Text Box 18"/>
          <p:cNvSpPr txBox="1">
            <a:spLocks noChangeArrowheads="1"/>
          </p:cNvSpPr>
          <p:nvPr/>
        </p:nvSpPr>
        <p:spPr bwMode="auto">
          <a:xfrm>
            <a:off x="474561" y="1954853"/>
            <a:ext cx="9354448" cy="3600986"/>
          </a:xfrm>
          <a:prstGeom prst="rect">
            <a:avLst/>
          </a:prstGeom>
          <a:noFill/>
          <a:ln w="9525">
            <a:noFill/>
            <a:miter lim="800000"/>
            <a:headEnd/>
            <a:tailEnd/>
          </a:ln>
          <a:effectLst/>
        </p:spPr>
        <p:txBody>
          <a:bodyPr wrap="square">
            <a:spAutoFit/>
          </a:bodyPr>
          <a:lstStyle/>
          <a:p>
            <a:pPr algn="just">
              <a:defRPr/>
            </a:pPr>
            <a:r>
              <a:rPr lang="es-MX" sz="1900" b="1" dirty="0">
                <a:latin typeface="+mn-lt"/>
              </a:rPr>
              <a:t>Es común encontrar miembros sujetos a tensión en armaduras de puentes y techos, torres, sistemas de </a:t>
            </a:r>
            <a:r>
              <a:rPr lang="es-MX" sz="1900" b="1" dirty="0" err="1">
                <a:latin typeface="+mn-lt"/>
              </a:rPr>
              <a:t>arriostramiento</a:t>
            </a:r>
            <a:r>
              <a:rPr lang="es-MX" sz="1900" b="1" dirty="0">
                <a:latin typeface="+mn-lt"/>
              </a:rPr>
              <a:t> y en situaciones donde se usan como tirantes. La selección de un perfil para usarse como miembro a tensión es uno de los problemas más sencillos que se encuentran en el diseño de estructuras. Como no hay peligro de que el miembro se pandee, el proyectista solamente necesita determinar la carga que va a sustentarse.</a:t>
            </a:r>
          </a:p>
          <a:p>
            <a:pPr algn="just">
              <a:defRPr/>
            </a:pPr>
            <a:endParaRPr lang="es-MX" sz="1900" b="1" dirty="0">
              <a:latin typeface="+mn-lt"/>
            </a:endParaRPr>
          </a:p>
          <a:p>
            <a:pPr algn="just">
              <a:defRPr/>
            </a:pPr>
            <a:r>
              <a:rPr lang="es-MX" sz="1900" b="1" dirty="0">
                <a:latin typeface="+mn-lt"/>
              </a:rPr>
              <a:t>A veces la elección del tipo de miembro se ve afectada por la clase de conexiones usadas para la estructura. Algunas secciones de acero no son muy adecuadas para atornillarse a las placas usadas como nudo, en tanto que las mismas secciones pueden conectarse por medio de soldadura con poca dificultad. Los miembros a tensión formados por ángulos, canales o perfil es W o bien S probablemente se usarán cuando las conexiones sean atornilladas, en tanto que placas, canales y tés estructurales se usarán en estructuras soldadas.</a:t>
            </a:r>
            <a:endParaRPr lang="es-ES" sz="1900" b="1" dirty="0">
              <a:latin typeface="+mn-lt"/>
            </a:endParaRPr>
          </a:p>
        </p:txBody>
      </p:sp>
      <p:sp>
        <p:nvSpPr>
          <p:cNvPr id="13"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2.2 DISEÑO DE ELEMENTOS A TENSIÓN</a:t>
            </a:r>
          </a:p>
        </p:txBody>
      </p:sp>
      <p:sp>
        <p:nvSpPr>
          <p:cNvPr id="2" name="Marcador de pie de página 1">
            <a:extLst>
              <a:ext uri="{FF2B5EF4-FFF2-40B4-BE49-F238E27FC236}">
                <a16:creationId xmlns:a16="http://schemas.microsoft.com/office/drawing/2014/main" id="{AC7D214B-EBE6-4631-9C29-27F95E54B920}"/>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CD232C17-31CD-44DD-9B7F-A993BDB96CB9}"/>
              </a:ext>
            </a:extLst>
          </p:cNvPr>
          <p:cNvSpPr>
            <a:spLocks noGrp="1"/>
          </p:cNvSpPr>
          <p:nvPr>
            <p:ph type="sldNum" sz="quarter" idx="12"/>
          </p:nvPr>
        </p:nvSpPr>
        <p:spPr/>
        <p:txBody>
          <a:bodyPr/>
          <a:lstStyle/>
          <a:p>
            <a:fld id="{A20D5B2E-A39C-4A67-9A03-2664C49F1C64}" type="slidenum">
              <a:rPr lang="es-MX" smtClean="0"/>
              <a:pPr/>
              <a:t>55</a:t>
            </a:fld>
            <a:r>
              <a:rPr lang="es-MX"/>
              <a:t>/150</a:t>
            </a:r>
            <a:endParaRPr lang="es-MX" dirty="0"/>
          </a:p>
        </p:txBody>
      </p:sp>
    </p:spTree>
    <p:extLst>
      <p:ext uri="{BB962C8B-B14F-4D97-AF65-F5344CB8AC3E}">
        <p14:creationId xmlns:p14="http://schemas.microsoft.com/office/powerpoint/2010/main" val="392510710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INTRODUCCIÓN </a:t>
            </a:r>
          </a:p>
        </p:txBody>
      </p:sp>
      <mc:AlternateContent xmlns:mc="http://schemas.openxmlformats.org/markup-compatibility/2006" xmlns:a14="http://schemas.microsoft.com/office/drawing/2010/main">
        <mc:Choice Requires="a14">
          <p:sp>
            <p:nvSpPr>
              <p:cNvPr id="6" name="Rectángulo 5"/>
              <p:cNvSpPr/>
              <p:nvPr/>
            </p:nvSpPr>
            <p:spPr>
              <a:xfrm>
                <a:off x="474561" y="1956896"/>
                <a:ext cx="9354448" cy="3600986"/>
              </a:xfrm>
              <a:prstGeom prst="rect">
                <a:avLst/>
              </a:prstGeom>
            </p:spPr>
            <p:txBody>
              <a:bodyPr wrap="square">
                <a:spAutoFit/>
              </a:bodyPr>
              <a:lstStyle/>
              <a:p>
                <a:pPr algn="just"/>
                <a:r>
                  <a:rPr lang="es-MX" sz="1900" b="1" dirty="0">
                    <a:latin typeface="+mn-lt"/>
                  </a:rPr>
                  <a:t>El estudiante debe saber, sin embargo, que con frecuencia los miembros soldados pueden tener agujeros para tornillos de montaje provisionales mientras se colocan las soldaduras de campo permanentes. Es necesario considerar esos agujeros en el diseño. También debe recordarse que en la </a:t>
                </a:r>
                <a:r>
                  <a:rPr lang="es-MX" sz="1900" b="1" u="sng" dirty="0">
                    <a:latin typeface="+mn-lt"/>
                  </a:rPr>
                  <a:t>Ecuación D2-2 del AISC </a:t>
                </a:r>
                <a:r>
                  <a:rPr lang="es-MX" sz="1900" b="1" dirty="0">
                    <a:solidFill>
                      <a:srgbClr val="FF0000"/>
                    </a:solidFill>
                    <a:latin typeface="+mn-lt"/>
                  </a:rPr>
                  <a:t>(</a:t>
                </a:r>
                <a14:m>
                  <m:oMath xmlns:m="http://schemas.openxmlformats.org/officeDocument/2006/math">
                    <m:sSub>
                      <m:sSubPr>
                        <m:ctrlPr>
                          <a:rPr lang="es-MX" sz="1900" b="1" i="1" dirty="0" smtClean="0">
                            <a:solidFill>
                              <a:srgbClr val="FF0000"/>
                            </a:solidFill>
                            <a:latin typeface="Cambria Math" panose="02040503050406030204" pitchFamily="18" charset="0"/>
                          </a:rPr>
                        </m:ctrlPr>
                      </m:sSubPr>
                      <m:e>
                        <m:r>
                          <a:rPr lang="es-MX" sz="1900" b="1" i="1" dirty="0" smtClean="0">
                            <a:solidFill>
                              <a:srgbClr val="FF0000"/>
                            </a:solidFill>
                            <a:latin typeface="Cambria Math" panose="02040503050406030204" pitchFamily="18" charset="0"/>
                          </a:rPr>
                          <m:t>𝑷</m:t>
                        </m:r>
                      </m:e>
                      <m:sub>
                        <m:r>
                          <a:rPr lang="es-MX" sz="1900" b="1" i="1" dirty="0" smtClean="0">
                            <a:solidFill>
                              <a:srgbClr val="FF0000"/>
                            </a:solidFill>
                            <a:latin typeface="Cambria Math" panose="02040503050406030204" pitchFamily="18" charset="0"/>
                          </a:rPr>
                          <m:t>𝒏</m:t>
                        </m:r>
                      </m:sub>
                    </m:sSub>
                  </m:oMath>
                </a14:m>
                <a:r>
                  <a:rPr lang="es-MX" sz="1900" b="1" dirty="0">
                    <a:solidFill>
                      <a:srgbClr val="FF0000"/>
                    </a:solidFill>
                    <a:latin typeface="+mn-lt"/>
                  </a:rPr>
                  <a:t>=</a:t>
                </a:r>
                <a14:m>
                  <m:oMath xmlns:m="http://schemas.openxmlformats.org/officeDocument/2006/math">
                    <m:sSub>
                      <m:sSubPr>
                        <m:ctrlPr>
                          <a:rPr lang="es-MX" sz="1900" b="1" i="1" dirty="0">
                            <a:solidFill>
                              <a:srgbClr val="FF0000"/>
                            </a:solidFill>
                            <a:latin typeface="Cambria Math" panose="02040503050406030204" pitchFamily="18" charset="0"/>
                          </a:rPr>
                        </m:ctrlPr>
                      </m:sSubPr>
                      <m:e>
                        <m:r>
                          <a:rPr lang="es-MX" sz="1900" b="1" i="1" dirty="0" smtClean="0">
                            <a:solidFill>
                              <a:srgbClr val="FF0000"/>
                            </a:solidFill>
                            <a:latin typeface="Cambria Math" panose="02040503050406030204" pitchFamily="18" charset="0"/>
                          </a:rPr>
                          <m:t>𝑭</m:t>
                        </m:r>
                      </m:e>
                      <m:sub>
                        <m:r>
                          <a:rPr lang="es-MX" sz="1900" b="1" i="1" dirty="0" smtClean="0">
                            <a:solidFill>
                              <a:srgbClr val="FF0000"/>
                            </a:solidFill>
                            <a:latin typeface="Cambria Math" panose="02040503050406030204" pitchFamily="18" charset="0"/>
                          </a:rPr>
                          <m:t>𝒖</m:t>
                        </m:r>
                      </m:sub>
                    </m:sSub>
                    <m:sSub>
                      <m:sSubPr>
                        <m:ctrlPr>
                          <a:rPr lang="es-MX" sz="1900" b="1" i="1" dirty="0">
                            <a:solidFill>
                              <a:srgbClr val="FF0000"/>
                            </a:solidFill>
                            <a:latin typeface="Cambria Math" panose="02040503050406030204" pitchFamily="18" charset="0"/>
                          </a:rPr>
                        </m:ctrlPr>
                      </m:sSubPr>
                      <m:e>
                        <m:r>
                          <a:rPr lang="es-MX" sz="1900" b="1" i="1" dirty="0" smtClean="0">
                            <a:solidFill>
                              <a:srgbClr val="FF0000"/>
                            </a:solidFill>
                            <a:latin typeface="Cambria Math" panose="02040503050406030204" pitchFamily="18" charset="0"/>
                          </a:rPr>
                          <m:t>𝑨</m:t>
                        </m:r>
                      </m:e>
                      <m:sub>
                        <m:r>
                          <a:rPr lang="es-MX" sz="1900" b="1" i="1" dirty="0" smtClean="0">
                            <a:solidFill>
                              <a:srgbClr val="FF0000"/>
                            </a:solidFill>
                            <a:latin typeface="Cambria Math" panose="02040503050406030204" pitchFamily="18" charset="0"/>
                          </a:rPr>
                          <m:t>𝒆</m:t>
                        </m:r>
                      </m:sub>
                    </m:sSub>
                  </m:oMath>
                </a14:m>
                <a:r>
                  <a:rPr lang="es-MX" sz="1900" b="1" dirty="0">
                    <a:solidFill>
                      <a:srgbClr val="FF0000"/>
                    </a:solidFill>
                    <a:latin typeface="+mn-lt"/>
                  </a:rPr>
                  <a:t>) </a:t>
                </a:r>
                <a:r>
                  <a:rPr lang="es-MX" sz="1900" b="1" dirty="0">
                    <a:latin typeface="+mn-lt"/>
                  </a:rPr>
                  <a:t>el valor de </a:t>
                </a:r>
                <a14:m>
                  <m:oMath xmlns:m="http://schemas.openxmlformats.org/officeDocument/2006/math">
                    <m:sSub>
                      <m:sSubPr>
                        <m:ctrlPr>
                          <a:rPr lang="es-MX" sz="1900" b="1" i="1" dirty="0">
                            <a:solidFill>
                              <a:srgbClr val="FF0000"/>
                            </a:solidFill>
                            <a:latin typeface="Cambria Math" panose="02040503050406030204" pitchFamily="18" charset="0"/>
                          </a:rPr>
                        </m:ctrlPr>
                      </m:sSubPr>
                      <m:e>
                        <m:r>
                          <a:rPr lang="es-MX" sz="1900" b="1" i="1" dirty="0">
                            <a:solidFill>
                              <a:srgbClr val="FF0000"/>
                            </a:solidFill>
                            <a:latin typeface="Cambria Math" panose="02040503050406030204" pitchFamily="18" charset="0"/>
                          </a:rPr>
                          <m:t>𝑨</m:t>
                        </m:r>
                      </m:e>
                      <m:sub>
                        <m:r>
                          <a:rPr lang="es-MX" sz="1900" b="1" i="1" dirty="0">
                            <a:solidFill>
                              <a:srgbClr val="FF0000"/>
                            </a:solidFill>
                            <a:latin typeface="Cambria Math" panose="02040503050406030204" pitchFamily="18" charset="0"/>
                          </a:rPr>
                          <m:t>𝒆</m:t>
                        </m:r>
                      </m:sub>
                    </m:sSub>
                  </m:oMath>
                </a14:m>
                <a:r>
                  <a:rPr lang="es-MX" sz="1900" b="1" dirty="0">
                    <a:latin typeface="+mn-lt"/>
                  </a:rPr>
                  <a:t> puede ser menor que el de Ag, aun cuando no existan agujeros, dependiendo del arreglo de las soldaduras y de si todas las partes de los miembros están conectadas.</a:t>
                </a:r>
              </a:p>
              <a:p>
                <a:pPr algn="just"/>
                <a:endParaRPr lang="es-MX" sz="1900" b="1" dirty="0">
                  <a:latin typeface="+mn-lt"/>
                </a:endParaRPr>
              </a:p>
              <a:p>
                <a:pPr algn="just"/>
                <a:r>
                  <a:rPr lang="es-MX" sz="1900" b="1" dirty="0">
                    <a:latin typeface="+mn-lt"/>
                  </a:rPr>
                  <a:t>La relación de esbeltez de un miembro es el cociente de longitud no soportada y su radio de giro mínimo. Las especificaciones de acero presentan generalmente valores máximos de esta relación para miembros a tensión y a compresión. El propósito de estas limitaciones para los miembros a tensión es garantizar que posean suficiente rigidez para prevenir deflexiones laterales o vibraciones indeseables.</a:t>
                </a:r>
              </a:p>
            </p:txBody>
          </p:sp>
        </mc:Choice>
        <mc:Fallback xmlns="">
          <p:sp>
            <p:nvSpPr>
              <p:cNvPr id="6" name="Rectángulo 5"/>
              <p:cNvSpPr>
                <a:spLocks noRot="1" noChangeAspect="1" noMove="1" noResize="1" noEditPoints="1" noAdjustHandles="1" noChangeArrowheads="1" noChangeShapeType="1" noTextEdit="1"/>
              </p:cNvSpPr>
              <p:nvPr/>
            </p:nvSpPr>
            <p:spPr>
              <a:xfrm>
                <a:off x="474561" y="1956896"/>
                <a:ext cx="9354448" cy="3600986"/>
              </a:xfrm>
              <a:prstGeom prst="rect">
                <a:avLst/>
              </a:prstGeom>
              <a:blipFill>
                <a:blip r:embed="rId2"/>
                <a:stretch>
                  <a:fillRect l="-652" t="-846" r="-587" b="-2030"/>
                </a:stretch>
              </a:blipFill>
            </p:spPr>
            <p:txBody>
              <a:bodyPr/>
              <a:lstStyle/>
              <a:p>
                <a:r>
                  <a:rPr lang="es-MX">
                    <a:noFill/>
                  </a:rPr>
                  <a:t> </a:t>
                </a:r>
              </a:p>
            </p:txBody>
          </p:sp>
        </mc:Fallback>
      </mc:AlternateContent>
      <p:sp>
        <p:nvSpPr>
          <p:cNvPr id="18"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2.2 DISEÑO DE ELEMENTOS A TENSIÓN</a:t>
            </a:r>
          </a:p>
        </p:txBody>
      </p:sp>
      <p:sp>
        <p:nvSpPr>
          <p:cNvPr id="3" name="Marcador de pie de página 2">
            <a:extLst>
              <a:ext uri="{FF2B5EF4-FFF2-40B4-BE49-F238E27FC236}">
                <a16:creationId xmlns:a16="http://schemas.microsoft.com/office/drawing/2014/main" id="{736B044B-E2B5-4F49-89F1-D1C37FA4B883}"/>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69913731-BC40-497E-B2E4-5F19D616F778}"/>
              </a:ext>
            </a:extLst>
          </p:cNvPr>
          <p:cNvSpPr>
            <a:spLocks noGrp="1"/>
          </p:cNvSpPr>
          <p:nvPr>
            <p:ph type="sldNum" sz="quarter" idx="12"/>
          </p:nvPr>
        </p:nvSpPr>
        <p:spPr/>
        <p:txBody>
          <a:bodyPr/>
          <a:lstStyle/>
          <a:p>
            <a:fld id="{A20D5B2E-A39C-4A67-9A03-2664C49F1C64}" type="slidenum">
              <a:rPr lang="es-MX" smtClean="0"/>
              <a:pPr/>
              <a:t>56</a:t>
            </a:fld>
            <a:r>
              <a:rPr lang="es-MX"/>
              <a:t>/150</a:t>
            </a:r>
            <a:endParaRPr lang="es-MX" dirty="0"/>
          </a:p>
        </p:txBody>
      </p:sp>
    </p:spTree>
    <p:extLst>
      <p:ext uri="{BB962C8B-B14F-4D97-AF65-F5344CB8AC3E}">
        <p14:creationId xmlns:p14="http://schemas.microsoft.com/office/powerpoint/2010/main" val="323408022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DISEÑO A TENSIÓN</a:t>
            </a:r>
          </a:p>
        </p:txBody>
      </p:sp>
      <p:sp>
        <p:nvSpPr>
          <p:cNvPr id="14"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2.2 DISEÑO DE ELEMENTOS A TENSIÓN</a:t>
            </a:r>
          </a:p>
        </p:txBody>
      </p:sp>
      <mc:AlternateContent xmlns:mc="http://schemas.openxmlformats.org/markup-compatibility/2006" xmlns:a14="http://schemas.microsoft.com/office/drawing/2010/main">
        <mc:Choice Requires="a14">
          <p:sp>
            <p:nvSpPr>
              <p:cNvPr id="2" name="Rectángulo 1"/>
              <p:cNvSpPr/>
              <p:nvPr/>
            </p:nvSpPr>
            <p:spPr>
              <a:xfrm>
                <a:off x="474561" y="1962171"/>
                <a:ext cx="9354448" cy="1859035"/>
              </a:xfrm>
              <a:prstGeom prst="rect">
                <a:avLst/>
              </a:prstGeom>
            </p:spPr>
            <p:txBody>
              <a:bodyPr wrap="square">
                <a:spAutoFit/>
              </a:bodyPr>
              <a:lstStyle/>
              <a:p>
                <a:r>
                  <a:rPr lang="es-MX" sz="1900" b="1" dirty="0">
                    <a:latin typeface="+mn-lt"/>
                  </a:rPr>
                  <a:t>Si se usan las ecuaciones de LRFD, la resistencia de diseño de un miembro a tensión es el menor de  </a:t>
                </a:r>
                <a14:m>
                  <m:oMath xmlns:m="http://schemas.openxmlformats.org/officeDocument/2006/math">
                    <m:sSub>
                      <m:sSubPr>
                        <m:ctrlPr>
                          <a:rPr lang="es-MX" sz="1900" b="1" i="1" smtClean="0">
                            <a:solidFill>
                              <a:srgbClr val="FF0000"/>
                            </a:solidFill>
                            <a:latin typeface="Cambria Math" panose="02040503050406030204" pitchFamily="18" charset="0"/>
                          </a:rPr>
                        </m:ctrlPr>
                      </m:sSubPr>
                      <m:e>
                        <m:r>
                          <a:rPr lang="es-MX" sz="1900" b="1" i="1" smtClean="0">
                            <a:solidFill>
                              <a:srgbClr val="FF0000"/>
                            </a:solidFill>
                            <a:latin typeface="Cambria Math" panose="02040503050406030204" pitchFamily="18" charset="0"/>
                            <a:ea typeface="Cambria Math" panose="02040503050406030204" pitchFamily="18" charset="0"/>
                          </a:rPr>
                          <m:t>𝝋</m:t>
                        </m:r>
                      </m:e>
                      <m:sub>
                        <m:r>
                          <a:rPr lang="es-MX" sz="1900" b="1" i="1" smtClean="0">
                            <a:solidFill>
                              <a:srgbClr val="FF0000"/>
                            </a:solidFill>
                            <a:latin typeface="Cambria Math" panose="02040503050406030204" pitchFamily="18" charset="0"/>
                          </a:rPr>
                          <m:t>𝒕</m:t>
                        </m:r>
                      </m:sub>
                    </m:sSub>
                    <m:sSub>
                      <m:sSubPr>
                        <m:ctrlPr>
                          <a:rPr lang="es-MX" sz="1900" b="1" i="1" smtClean="0">
                            <a:solidFill>
                              <a:srgbClr val="FF0000"/>
                            </a:solidFill>
                            <a:latin typeface="Cambria Math" panose="02040503050406030204" pitchFamily="18" charset="0"/>
                          </a:rPr>
                        </m:ctrlPr>
                      </m:sSubPr>
                      <m:e>
                        <m:r>
                          <a:rPr lang="es-MX" sz="1900" b="1" i="1" smtClean="0">
                            <a:solidFill>
                              <a:srgbClr val="FF0000"/>
                            </a:solidFill>
                            <a:latin typeface="Cambria Math" panose="02040503050406030204" pitchFamily="18" charset="0"/>
                          </a:rPr>
                          <m:t>𝑭</m:t>
                        </m:r>
                      </m:e>
                      <m:sub>
                        <m:r>
                          <a:rPr lang="es-MX" sz="1900" b="1" i="1" smtClean="0">
                            <a:solidFill>
                              <a:srgbClr val="FF0000"/>
                            </a:solidFill>
                            <a:latin typeface="Cambria Math" panose="02040503050406030204" pitchFamily="18" charset="0"/>
                          </a:rPr>
                          <m:t>𝒚</m:t>
                        </m:r>
                      </m:sub>
                    </m:sSub>
                    <m:sSub>
                      <m:sSubPr>
                        <m:ctrlPr>
                          <a:rPr lang="es-MX" sz="1900" b="1" i="1">
                            <a:solidFill>
                              <a:srgbClr val="FF0000"/>
                            </a:solidFill>
                            <a:latin typeface="Cambria Math" panose="02040503050406030204" pitchFamily="18" charset="0"/>
                          </a:rPr>
                        </m:ctrlPr>
                      </m:sSubPr>
                      <m:e>
                        <m:r>
                          <a:rPr lang="es-MX" sz="1900" b="1" i="1" smtClean="0">
                            <a:solidFill>
                              <a:srgbClr val="FF0000"/>
                            </a:solidFill>
                            <a:latin typeface="Cambria Math" panose="02040503050406030204" pitchFamily="18" charset="0"/>
                          </a:rPr>
                          <m:t>𝑨</m:t>
                        </m:r>
                      </m:e>
                      <m:sub>
                        <m:r>
                          <a:rPr lang="es-MX" sz="1900" b="1" i="1" smtClean="0">
                            <a:solidFill>
                              <a:srgbClr val="FF0000"/>
                            </a:solidFill>
                            <a:latin typeface="Cambria Math" panose="02040503050406030204" pitchFamily="18" charset="0"/>
                          </a:rPr>
                          <m:t>𝒈</m:t>
                        </m:r>
                      </m:sub>
                    </m:sSub>
                  </m:oMath>
                </a14:m>
                <a:r>
                  <a:rPr lang="es-MX" sz="1900" b="1" dirty="0">
                    <a:solidFill>
                      <a:srgbClr val="FF0000"/>
                    </a:solidFill>
                    <a:latin typeface="+mn-lt"/>
                  </a:rPr>
                  <a:t>, </a:t>
                </a:r>
                <a14:m>
                  <m:oMath xmlns:m="http://schemas.openxmlformats.org/officeDocument/2006/math">
                    <m:sSub>
                      <m:sSubPr>
                        <m:ctrlPr>
                          <a:rPr lang="es-MX" sz="1900" b="1" i="1">
                            <a:solidFill>
                              <a:srgbClr val="FF0000"/>
                            </a:solidFill>
                            <a:latin typeface="Cambria Math" panose="02040503050406030204" pitchFamily="18" charset="0"/>
                          </a:rPr>
                        </m:ctrlPr>
                      </m:sSubPr>
                      <m:e>
                        <m:r>
                          <a:rPr lang="es-MX" sz="1900" b="1" i="1">
                            <a:solidFill>
                              <a:srgbClr val="FF0000"/>
                            </a:solidFill>
                            <a:latin typeface="Cambria Math" panose="02040503050406030204" pitchFamily="18" charset="0"/>
                            <a:ea typeface="Cambria Math" panose="02040503050406030204" pitchFamily="18" charset="0"/>
                          </a:rPr>
                          <m:t>𝝋</m:t>
                        </m:r>
                      </m:e>
                      <m:sub>
                        <m:r>
                          <a:rPr lang="es-MX" sz="1900" b="1" i="1">
                            <a:solidFill>
                              <a:srgbClr val="FF0000"/>
                            </a:solidFill>
                            <a:latin typeface="Cambria Math" panose="02040503050406030204" pitchFamily="18" charset="0"/>
                          </a:rPr>
                          <m:t>𝒕</m:t>
                        </m:r>
                      </m:sub>
                    </m:sSub>
                    <m:sSub>
                      <m:sSubPr>
                        <m:ctrlPr>
                          <a:rPr lang="es-MX" sz="1900" b="1" i="1">
                            <a:solidFill>
                              <a:srgbClr val="FF0000"/>
                            </a:solidFill>
                            <a:latin typeface="Cambria Math" panose="02040503050406030204" pitchFamily="18" charset="0"/>
                          </a:rPr>
                        </m:ctrlPr>
                      </m:sSubPr>
                      <m:e>
                        <m:r>
                          <a:rPr lang="es-MX" sz="1900" b="1" i="1">
                            <a:solidFill>
                              <a:srgbClr val="FF0000"/>
                            </a:solidFill>
                            <a:latin typeface="Cambria Math" panose="02040503050406030204" pitchFamily="18" charset="0"/>
                          </a:rPr>
                          <m:t>𝑭</m:t>
                        </m:r>
                      </m:e>
                      <m:sub>
                        <m:r>
                          <a:rPr lang="es-MX" sz="1900" b="1" i="1" smtClean="0">
                            <a:solidFill>
                              <a:srgbClr val="FF0000"/>
                            </a:solidFill>
                            <a:latin typeface="Cambria Math" panose="02040503050406030204" pitchFamily="18" charset="0"/>
                          </a:rPr>
                          <m:t>𝒖</m:t>
                        </m:r>
                      </m:sub>
                    </m:sSub>
                    <m:sSub>
                      <m:sSubPr>
                        <m:ctrlPr>
                          <a:rPr lang="es-MX" sz="1900" b="1" i="1">
                            <a:solidFill>
                              <a:srgbClr val="FF0000"/>
                            </a:solidFill>
                            <a:latin typeface="Cambria Math" panose="02040503050406030204" pitchFamily="18" charset="0"/>
                          </a:rPr>
                        </m:ctrlPr>
                      </m:sSubPr>
                      <m:e>
                        <m:r>
                          <a:rPr lang="es-MX" sz="1900" b="1" i="1">
                            <a:solidFill>
                              <a:srgbClr val="FF0000"/>
                            </a:solidFill>
                            <a:latin typeface="Cambria Math" panose="02040503050406030204" pitchFamily="18" charset="0"/>
                          </a:rPr>
                          <m:t>𝑨</m:t>
                        </m:r>
                      </m:e>
                      <m:sub>
                        <m:r>
                          <a:rPr lang="es-MX" sz="1900" b="1" i="1" smtClean="0">
                            <a:solidFill>
                              <a:srgbClr val="FF0000"/>
                            </a:solidFill>
                            <a:latin typeface="Cambria Math" panose="02040503050406030204" pitchFamily="18" charset="0"/>
                          </a:rPr>
                          <m:t>𝒆</m:t>
                        </m:r>
                      </m:sub>
                    </m:sSub>
                  </m:oMath>
                </a14:m>
                <a:r>
                  <a:rPr lang="es-MX" sz="1900" b="1" dirty="0">
                    <a:latin typeface="+mn-lt"/>
                  </a:rPr>
                  <a:t> o de su resistencia por bloque de cortante. Además, la relación de esbeltez no deberá, de preferencia, exceder de 300</a:t>
                </a:r>
              </a:p>
              <a:p>
                <a:pPr marL="285750" indent="-285750">
                  <a:buFont typeface="Arial" panose="020B0604020202020204" pitchFamily="34" charset="0"/>
                  <a:buChar char="•"/>
                </a:pPr>
                <a:r>
                  <a:rPr lang="es-MX" sz="1900" b="1" dirty="0">
                    <a:latin typeface="+mn-lt"/>
                  </a:rPr>
                  <a:t>Para satisfacer la primera de estas expresiones, el área total mínima debe ser por lo menos igual a:</a:t>
                </a:r>
              </a:p>
              <a:p>
                <a:endParaRPr lang="es-MX" b="1" dirty="0">
                  <a:latin typeface="+mn-lt"/>
                </a:endParaRPr>
              </a:p>
            </p:txBody>
          </p:sp>
        </mc:Choice>
        <mc:Fallback xmlns="">
          <p:sp>
            <p:nvSpPr>
              <p:cNvPr id="2" name="Rectángulo 1"/>
              <p:cNvSpPr>
                <a:spLocks noRot="1" noChangeAspect="1" noMove="1" noResize="1" noEditPoints="1" noAdjustHandles="1" noChangeArrowheads="1" noChangeShapeType="1" noTextEdit="1"/>
              </p:cNvSpPr>
              <p:nvPr/>
            </p:nvSpPr>
            <p:spPr>
              <a:xfrm>
                <a:off x="474561" y="1962171"/>
                <a:ext cx="9354448" cy="1859035"/>
              </a:xfrm>
              <a:prstGeom prst="rect">
                <a:avLst/>
              </a:prstGeom>
              <a:blipFill>
                <a:blip r:embed="rId2"/>
                <a:stretch>
                  <a:fillRect l="-652" t="-1639"/>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6" name="CuadroTexto 5"/>
              <p:cNvSpPr txBox="1"/>
              <p:nvPr/>
            </p:nvSpPr>
            <p:spPr>
              <a:xfrm>
                <a:off x="4332746" y="3494899"/>
                <a:ext cx="1642181" cy="6332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sz="1900" b="1" i="1" smtClean="0">
                              <a:latin typeface="Cambria Math" panose="02040503050406030204" pitchFamily="18" charset="0"/>
                            </a:rPr>
                          </m:ctrlPr>
                        </m:sSubPr>
                        <m:e>
                          <m:r>
                            <a:rPr lang="es-MX" sz="1900" b="1" i="1" smtClean="0">
                              <a:latin typeface="Cambria Math" panose="02040503050406030204" pitchFamily="18" charset="0"/>
                            </a:rPr>
                            <m:t>𝑨</m:t>
                          </m:r>
                        </m:e>
                        <m:sub>
                          <m:r>
                            <a:rPr lang="es-MX" sz="1900" b="1" i="1" smtClean="0">
                              <a:latin typeface="Cambria Math" panose="02040503050406030204" pitchFamily="18" charset="0"/>
                            </a:rPr>
                            <m:t>𝒈</m:t>
                          </m:r>
                          <m:r>
                            <a:rPr lang="es-MX" sz="1900" b="1" i="1" smtClean="0">
                              <a:latin typeface="Cambria Math" panose="02040503050406030204" pitchFamily="18" charset="0"/>
                            </a:rPr>
                            <m:t> </m:t>
                          </m:r>
                          <m:r>
                            <a:rPr lang="es-MX" sz="1900" b="1" i="1" smtClean="0">
                              <a:latin typeface="Cambria Math" panose="02040503050406030204" pitchFamily="18" charset="0"/>
                            </a:rPr>
                            <m:t>𝒎𝒊𝒏</m:t>
                          </m:r>
                        </m:sub>
                      </m:sSub>
                      <m:r>
                        <a:rPr lang="es-MX" sz="1900" b="1" i="1" smtClean="0">
                          <a:latin typeface="Cambria Math" panose="02040503050406030204" pitchFamily="18" charset="0"/>
                        </a:rPr>
                        <m:t>=</m:t>
                      </m:r>
                      <m:f>
                        <m:fPr>
                          <m:ctrlPr>
                            <a:rPr lang="es-MX" sz="1900" b="1" i="1" smtClean="0">
                              <a:latin typeface="Cambria Math" panose="02040503050406030204" pitchFamily="18" charset="0"/>
                            </a:rPr>
                          </m:ctrlPr>
                        </m:fPr>
                        <m:num>
                          <m:sSub>
                            <m:sSubPr>
                              <m:ctrlPr>
                                <a:rPr lang="es-MX" sz="1900" b="1" i="1" smtClean="0">
                                  <a:latin typeface="Cambria Math" panose="02040503050406030204" pitchFamily="18" charset="0"/>
                                </a:rPr>
                              </m:ctrlPr>
                            </m:sSubPr>
                            <m:e>
                              <m:r>
                                <a:rPr lang="es-MX" sz="1900" b="1" i="1" smtClean="0">
                                  <a:latin typeface="Cambria Math" panose="02040503050406030204" pitchFamily="18" charset="0"/>
                                </a:rPr>
                                <m:t>𝑷</m:t>
                              </m:r>
                            </m:e>
                            <m:sub>
                              <m:r>
                                <a:rPr lang="es-MX" sz="1900" b="1" i="1" smtClean="0">
                                  <a:latin typeface="Cambria Math" panose="02040503050406030204" pitchFamily="18" charset="0"/>
                                </a:rPr>
                                <m:t>𝒖</m:t>
                              </m:r>
                            </m:sub>
                          </m:sSub>
                        </m:num>
                        <m:den>
                          <m:sSub>
                            <m:sSubPr>
                              <m:ctrlPr>
                                <a:rPr lang="es-MX" sz="1900" b="1" i="1">
                                  <a:latin typeface="Cambria Math" panose="02040503050406030204" pitchFamily="18" charset="0"/>
                                </a:rPr>
                              </m:ctrlPr>
                            </m:sSubPr>
                            <m:e>
                              <m:r>
                                <a:rPr lang="es-MX" sz="1900" b="1" i="1">
                                  <a:latin typeface="Cambria Math" panose="02040503050406030204" pitchFamily="18" charset="0"/>
                                  <a:ea typeface="Cambria Math" panose="02040503050406030204" pitchFamily="18" charset="0"/>
                                </a:rPr>
                                <m:t>𝝋</m:t>
                              </m:r>
                            </m:e>
                            <m:sub>
                              <m:r>
                                <a:rPr lang="es-MX" sz="1900" b="1" i="1">
                                  <a:latin typeface="Cambria Math" panose="02040503050406030204" pitchFamily="18" charset="0"/>
                                </a:rPr>
                                <m:t>𝒕</m:t>
                              </m:r>
                            </m:sub>
                          </m:sSub>
                          <m:sSub>
                            <m:sSubPr>
                              <m:ctrlPr>
                                <a:rPr lang="es-MX" sz="1900" b="1" i="1">
                                  <a:latin typeface="Cambria Math" panose="02040503050406030204" pitchFamily="18" charset="0"/>
                                </a:rPr>
                              </m:ctrlPr>
                            </m:sSubPr>
                            <m:e>
                              <m:r>
                                <a:rPr lang="es-MX" sz="1900" b="1" i="1">
                                  <a:latin typeface="Cambria Math" panose="02040503050406030204" pitchFamily="18" charset="0"/>
                                </a:rPr>
                                <m:t>𝑭</m:t>
                              </m:r>
                            </m:e>
                            <m:sub>
                              <m:r>
                                <a:rPr lang="es-MX" sz="1900" b="1" i="1">
                                  <a:latin typeface="Cambria Math" panose="02040503050406030204" pitchFamily="18" charset="0"/>
                                </a:rPr>
                                <m:t>𝒚</m:t>
                              </m:r>
                            </m:sub>
                          </m:sSub>
                        </m:den>
                      </m:f>
                    </m:oMath>
                  </m:oMathPara>
                </a14:m>
                <a:endParaRPr lang="es-MX" sz="1900" b="1" dirty="0"/>
              </a:p>
            </p:txBody>
          </p:sp>
        </mc:Choice>
        <mc:Fallback xmlns="">
          <p:sp>
            <p:nvSpPr>
              <p:cNvPr id="6" name="CuadroTexto 5"/>
              <p:cNvSpPr txBox="1">
                <a:spLocks noRot="1" noChangeAspect="1" noMove="1" noResize="1" noEditPoints="1" noAdjustHandles="1" noChangeArrowheads="1" noChangeShapeType="1" noTextEdit="1"/>
              </p:cNvSpPr>
              <p:nvPr/>
            </p:nvSpPr>
            <p:spPr>
              <a:xfrm>
                <a:off x="4332746" y="3494899"/>
                <a:ext cx="1642181" cy="633250"/>
              </a:xfrm>
              <a:prstGeom prst="rect">
                <a:avLst/>
              </a:prstGeom>
              <a:blipFill>
                <a:blip r:embed="rId3"/>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474561" y="4262032"/>
                <a:ext cx="9354448" cy="677108"/>
              </a:xfrm>
              <a:prstGeom prst="rect">
                <a:avLst/>
              </a:prstGeom>
            </p:spPr>
            <p:txBody>
              <a:bodyPr wrap="square">
                <a:spAutoFit/>
              </a:bodyPr>
              <a:lstStyle/>
              <a:p>
                <a:pPr marL="285750" indent="-285750">
                  <a:buFont typeface="Arial" panose="020B0604020202020204" pitchFamily="34" charset="0"/>
                  <a:buChar char="•"/>
                </a:pPr>
                <a:r>
                  <a:rPr lang="es-MX" b="1" dirty="0">
                    <a:latin typeface="+mn-lt"/>
                  </a:rPr>
                  <a:t> </a:t>
                </a:r>
                <a:r>
                  <a:rPr lang="es-MX" sz="1900" b="1" dirty="0">
                    <a:latin typeface="+mn-lt"/>
                  </a:rPr>
                  <a:t>Para satisfacer la segunda expresión, el valor mínimo de </a:t>
                </a:r>
                <a14:m>
                  <m:oMath xmlns:m="http://schemas.openxmlformats.org/officeDocument/2006/math">
                    <m:sSub>
                      <m:sSubPr>
                        <m:ctrlPr>
                          <a:rPr lang="es-MX" sz="1900" b="1" i="1" dirty="0">
                            <a:solidFill>
                              <a:srgbClr val="FF0000"/>
                            </a:solidFill>
                            <a:latin typeface="Cambria Math" panose="02040503050406030204" pitchFamily="18" charset="0"/>
                          </a:rPr>
                        </m:ctrlPr>
                      </m:sSubPr>
                      <m:e>
                        <m:r>
                          <a:rPr lang="es-MX" sz="1900" b="1" i="1" dirty="0">
                            <a:solidFill>
                              <a:srgbClr val="FF0000"/>
                            </a:solidFill>
                            <a:latin typeface="Cambria Math" panose="02040503050406030204" pitchFamily="18" charset="0"/>
                          </a:rPr>
                          <m:t>𝑨</m:t>
                        </m:r>
                      </m:e>
                      <m:sub>
                        <m:r>
                          <a:rPr lang="es-MX" sz="1900" b="1" i="1" dirty="0">
                            <a:solidFill>
                              <a:srgbClr val="FF0000"/>
                            </a:solidFill>
                            <a:latin typeface="Cambria Math" panose="02040503050406030204" pitchFamily="18" charset="0"/>
                          </a:rPr>
                          <m:t>𝒆</m:t>
                        </m:r>
                      </m:sub>
                    </m:sSub>
                  </m:oMath>
                </a14:m>
                <a:r>
                  <a:rPr lang="es-MX" sz="1900" b="1" dirty="0">
                    <a:latin typeface="+mn-lt"/>
                  </a:rPr>
                  <a:t> debe ser por lo menos igual a</a:t>
                </a:r>
                <a:r>
                  <a:rPr lang="es-MX" b="1" dirty="0">
                    <a:latin typeface="+mn-lt"/>
                  </a:rPr>
                  <a:t>:</a:t>
                </a:r>
              </a:p>
            </p:txBody>
          </p:sp>
        </mc:Choice>
        <mc:Fallback xmlns="">
          <p:sp>
            <p:nvSpPr>
              <p:cNvPr id="7" name="Rectángulo 6"/>
              <p:cNvSpPr>
                <a:spLocks noRot="1" noChangeAspect="1" noMove="1" noResize="1" noEditPoints="1" noAdjustHandles="1" noChangeArrowheads="1" noChangeShapeType="1" noTextEdit="1"/>
              </p:cNvSpPr>
              <p:nvPr/>
            </p:nvSpPr>
            <p:spPr>
              <a:xfrm>
                <a:off x="474561" y="4262032"/>
                <a:ext cx="9354448" cy="677108"/>
              </a:xfrm>
              <a:prstGeom prst="rect">
                <a:avLst/>
              </a:prstGeom>
              <a:blipFill>
                <a:blip r:embed="rId4"/>
                <a:stretch>
                  <a:fillRect l="-456" t="-4505" r="-261" b="-15315"/>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9" name="CuadroTexto 18"/>
              <p:cNvSpPr txBox="1"/>
              <p:nvPr/>
            </p:nvSpPr>
            <p:spPr>
              <a:xfrm>
                <a:off x="4401456" y="4823536"/>
                <a:ext cx="1629357" cy="5969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sz="1900" b="1" i="1" smtClean="0">
                              <a:latin typeface="Cambria Math" panose="02040503050406030204" pitchFamily="18" charset="0"/>
                            </a:rPr>
                          </m:ctrlPr>
                        </m:sSubPr>
                        <m:e>
                          <m:r>
                            <a:rPr lang="es-MX" sz="1900" b="1" i="1" smtClean="0">
                              <a:latin typeface="Cambria Math" panose="02040503050406030204" pitchFamily="18" charset="0"/>
                            </a:rPr>
                            <m:t>𝑨</m:t>
                          </m:r>
                        </m:e>
                        <m:sub>
                          <m:r>
                            <a:rPr lang="es-MX" sz="1900" b="1" i="1" smtClean="0">
                              <a:latin typeface="Cambria Math" panose="02040503050406030204" pitchFamily="18" charset="0"/>
                            </a:rPr>
                            <m:t>𝒆</m:t>
                          </m:r>
                          <m:r>
                            <a:rPr lang="es-MX" sz="1900" b="1" i="1" smtClean="0">
                              <a:latin typeface="Cambria Math" panose="02040503050406030204" pitchFamily="18" charset="0"/>
                            </a:rPr>
                            <m:t> </m:t>
                          </m:r>
                          <m:r>
                            <a:rPr lang="es-MX" sz="1900" b="1" i="1" smtClean="0">
                              <a:latin typeface="Cambria Math" panose="02040503050406030204" pitchFamily="18" charset="0"/>
                            </a:rPr>
                            <m:t>𝒎𝒊𝒏</m:t>
                          </m:r>
                        </m:sub>
                      </m:sSub>
                      <m:r>
                        <a:rPr lang="es-MX" sz="1900" b="1" i="1" smtClean="0">
                          <a:latin typeface="Cambria Math" panose="02040503050406030204" pitchFamily="18" charset="0"/>
                        </a:rPr>
                        <m:t>=</m:t>
                      </m:r>
                      <m:f>
                        <m:fPr>
                          <m:ctrlPr>
                            <a:rPr lang="es-MX" sz="1900" b="1" i="1" smtClean="0">
                              <a:latin typeface="Cambria Math" panose="02040503050406030204" pitchFamily="18" charset="0"/>
                            </a:rPr>
                          </m:ctrlPr>
                        </m:fPr>
                        <m:num>
                          <m:sSub>
                            <m:sSubPr>
                              <m:ctrlPr>
                                <a:rPr lang="es-MX" sz="1900" b="1" i="1">
                                  <a:latin typeface="Cambria Math" panose="02040503050406030204" pitchFamily="18" charset="0"/>
                                </a:rPr>
                              </m:ctrlPr>
                            </m:sSubPr>
                            <m:e>
                              <m:r>
                                <a:rPr lang="es-MX" sz="1900" b="1" i="1">
                                  <a:latin typeface="Cambria Math" panose="02040503050406030204" pitchFamily="18" charset="0"/>
                                </a:rPr>
                                <m:t>𝑷</m:t>
                              </m:r>
                            </m:e>
                            <m:sub>
                              <m:r>
                                <a:rPr lang="es-MX" sz="1900" b="1" i="1">
                                  <a:latin typeface="Cambria Math" panose="02040503050406030204" pitchFamily="18" charset="0"/>
                                </a:rPr>
                                <m:t>𝒖</m:t>
                              </m:r>
                            </m:sub>
                          </m:sSub>
                        </m:num>
                        <m:den>
                          <m:sSub>
                            <m:sSubPr>
                              <m:ctrlPr>
                                <a:rPr lang="es-MX" sz="1900" b="1" i="1">
                                  <a:latin typeface="Cambria Math" panose="02040503050406030204" pitchFamily="18" charset="0"/>
                                </a:rPr>
                              </m:ctrlPr>
                            </m:sSubPr>
                            <m:e>
                              <m:r>
                                <a:rPr lang="es-MX" sz="1900" b="1" i="1">
                                  <a:latin typeface="Cambria Math" panose="02040503050406030204" pitchFamily="18" charset="0"/>
                                  <a:ea typeface="Cambria Math" panose="02040503050406030204" pitchFamily="18" charset="0"/>
                                </a:rPr>
                                <m:t>𝝋</m:t>
                              </m:r>
                            </m:e>
                            <m:sub>
                              <m:r>
                                <a:rPr lang="es-MX" sz="1900" b="1" i="1">
                                  <a:latin typeface="Cambria Math" panose="02040503050406030204" pitchFamily="18" charset="0"/>
                                </a:rPr>
                                <m:t>𝒕</m:t>
                              </m:r>
                            </m:sub>
                          </m:sSub>
                          <m:sSub>
                            <m:sSubPr>
                              <m:ctrlPr>
                                <a:rPr lang="es-MX" sz="1900" b="1" i="1">
                                  <a:latin typeface="Cambria Math" panose="02040503050406030204" pitchFamily="18" charset="0"/>
                                </a:rPr>
                              </m:ctrlPr>
                            </m:sSubPr>
                            <m:e>
                              <m:r>
                                <a:rPr lang="es-MX" sz="1900" b="1" i="1">
                                  <a:latin typeface="Cambria Math" panose="02040503050406030204" pitchFamily="18" charset="0"/>
                                </a:rPr>
                                <m:t>𝑭</m:t>
                              </m:r>
                            </m:e>
                            <m:sub>
                              <m:r>
                                <a:rPr lang="es-MX" sz="1900" b="1" i="1" smtClean="0">
                                  <a:latin typeface="Cambria Math" panose="02040503050406030204" pitchFamily="18" charset="0"/>
                                </a:rPr>
                                <m:t>𝒖</m:t>
                              </m:r>
                            </m:sub>
                          </m:sSub>
                        </m:den>
                      </m:f>
                    </m:oMath>
                  </m:oMathPara>
                </a14:m>
                <a:endParaRPr lang="es-MX" sz="1900" b="1" dirty="0"/>
              </a:p>
            </p:txBody>
          </p:sp>
        </mc:Choice>
        <mc:Fallback xmlns="">
          <p:sp>
            <p:nvSpPr>
              <p:cNvPr id="19" name="CuadroTexto 18"/>
              <p:cNvSpPr txBox="1">
                <a:spLocks noRot="1" noChangeAspect="1" noMove="1" noResize="1" noEditPoints="1" noAdjustHandles="1" noChangeArrowheads="1" noChangeShapeType="1" noTextEdit="1"/>
              </p:cNvSpPr>
              <p:nvPr/>
            </p:nvSpPr>
            <p:spPr>
              <a:xfrm>
                <a:off x="4401456" y="4823536"/>
                <a:ext cx="1629357" cy="596958"/>
              </a:xfrm>
              <a:prstGeom prst="rect">
                <a:avLst/>
              </a:prstGeom>
              <a:blipFill>
                <a:blip r:embed="rId5"/>
                <a:stretch>
                  <a:fillRect/>
                </a:stretch>
              </a:blipFill>
            </p:spPr>
            <p:txBody>
              <a:bodyPr/>
              <a:lstStyle/>
              <a:p>
                <a:r>
                  <a:rPr lang="es-MX">
                    <a:noFill/>
                  </a:rPr>
                  <a:t> </a:t>
                </a:r>
              </a:p>
            </p:txBody>
          </p:sp>
        </mc:Fallback>
      </mc:AlternateContent>
      <p:sp>
        <p:nvSpPr>
          <p:cNvPr id="20" name="CuadroTexto 19"/>
          <p:cNvSpPr txBox="1"/>
          <p:nvPr/>
        </p:nvSpPr>
        <p:spPr>
          <a:xfrm>
            <a:off x="6804670" y="3607667"/>
            <a:ext cx="900098" cy="384721"/>
          </a:xfrm>
          <a:prstGeom prst="rect">
            <a:avLst/>
          </a:prstGeom>
          <a:noFill/>
        </p:spPr>
        <p:txBody>
          <a:bodyPr wrap="square" rtlCol="0">
            <a:spAutoFit/>
          </a:bodyPr>
          <a:lstStyle/>
          <a:p>
            <a:r>
              <a:rPr lang="es-MX" dirty="0"/>
              <a:t>(</a:t>
            </a:r>
            <a:r>
              <a:rPr lang="es-MX" sz="1900" dirty="0"/>
              <a:t>4.1</a:t>
            </a:r>
            <a:r>
              <a:rPr lang="es-MX" dirty="0"/>
              <a:t>)</a:t>
            </a:r>
          </a:p>
        </p:txBody>
      </p:sp>
      <p:sp>
        <p:nvSpPr>
          <p:cNvPr id="4" name="Marcador de pie de página 3">
            <a:extLst>
              <a:ext uri="{FF2B5EF4-FFF2-40B4-BE49-F238E27FC236}">
                <a16:creationId xmlns:a16="http://schemas.microsoft.com/office/drawing/2014/main" id="{CE41ACCE-B8A0-47C9-B93E-6AEC201DA155}"/>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8" name="Marcador de número de diapositiva 7">
            <a:extLst>
              <a:ext uri="{FF2B5EF4-FFF2-40B4-BE49-F238E27FC236}">
                <a16:creationId xmlns:a16="http://schemas.microsoft.com/office/drawing/2014/main" id="{B32CF208-32EB-460E-80D6-C267D277C954}"/>
              </a:ext>
            </a:extLst>
          </p:cNvPr>
          <p:cNvSpPr>
            <a:spLocks noGrp="1"/>
          </p:cNvSpPr>
          <p:nvPr>
            <p:ph type="sldNum" sz="quarter" idx="12"/>
          </p:nvPr>
        </p:nvSpPr>
        <p:spPr/>
        <p:txBody>
          <a:bodyPr/>
          <a:lstStyle/>
          <a:p>
            <a:fld id="{A20D5B2E-A39C-4A67-9A03-2664C49F1C64}" type="slidenum">
              <a:rPr lang="es-MX" smtClean="0"/>
              <a:pPr/>
              <a:t>57</a:t>
            </a:fld>
            <a:r>
              <a:rPr lang="es-MX"/>
              <a:t>/150</a:t>
            </a:r>
            <a:endParaRPr lang="es-MX" dirty="0"/>
          </a:p>
        </p:txBody>
      </p:sp>
    </p:spTree>
    <p:extLst>
      <p:ext uri="{BB962C8B-B14F-4D97-AF65-F5344CB8AC3E}">
        <p14:creationId xmlns:p14="http://schemas.microsoft.com/office/powerpoint/2010/main" val="137787989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DISEÑO A TENSIÓN</a:t>
            </a:r>
          </a:p>
        </p:txBody>
      </p:sp>
      <p:sp>
        <p:nvSpPr>
          <p:cNvPr id="14"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2.2 DISEÑO DE ELEMENTOS A TENSIÓN</a:t>
            </a:r>
          </a:p>
        </p:txBody>
      </p:sp>
      <mc:AlternateContent xmlns:mc="http://schemas.openxmlformats.org/markup-compatibility/2006" xmlns:a14="http://schemas.microsoft.com/office/drawing/2010/main">
        <mc:Choice Requires="a14">
          <p:sp>
            <p:nvSpPr>
              <p:cNvPr id="2" name="Rectángulo 1"/>
              <p:cNvSpPr/>
              <p:nvPr/>
            </p:nvSpPr>
            <p:spPr>
              <a:xfrm>
                <a:off x="474561" y="1954600"/>
                <a:ext cx="9354448" cy="384721"/>
              </a:xfrm>
              <a:prstGeom prst="rect">
                <a:avLst/>
              </a:prstGeom>
            </p:spPr>
            <p:txBody>
              <a:bodyPr wrap="square">
                <a:spAutoFit/>
              </a:bodyPr>
              <a:lstStyle/>
              <a:p>
                <a:r>
                  <a:rPr lang="es-MX" sz="1900" b="1" dirty="0">
                    <a:latin typeface="+mn-lt"/>
                  </a:rPr>
                  <a:t>Y puesto que </a:t>
                </a:r>
                <a14:m>
                  <m:oMath xmlns:m="http://schemas.openxmlformats.org/officeDocument/2006/math">
                    <m:sSub>
                      <m:sSubPr>
                        <m:ctrlPr>
                          <a:rPr lang="es-MX" sz="1900" b="1" i="1" dirty="0">
                            <a:solidFill>
                              <a:srgbClr val="FF0000"/>
                            </a:solidFill>
                            <a:latin typeface="Cambria Math" panose="02040503050406030204" pitchFamily="18" charset="0"/>
                          </a:rPr>
                        </m:ctrlPr>
                      </m:sSubPr>
                      <m:e>
                        <m:r>
                          <a:rPr lang="es-MX" sz="1900" b="1" i="1" dirty="0">
                            <a:solidFill>
                              <a:srgbClr val="FF0000"/>
                            </a:solidFill>
                            <a:latin typeface="Cambria Math" panose="02040503050406030204" pitchFamily="18" charset="0"/>
                          </a:rPr>
                          <m:t>𝑨</m:t>
                        </m:r>
                      </m:e>
                      <m:sub>
                        <m:r>
                          <a:rPr lang="es-MX" sz="1900" b="1" i="1" dirty="0">
                            <a:solidFill>
                              <a:srgbClr val="FF0000"/>
                            </a:solidFill>
                            <a:latin typeface="Cambria Math" panose="02040503050406030204" pitchFamily="18" charset="0"/>
                          </a:rPr>
                          <m:t>𝒆</m:t>
                        </m:r>
                      </m:sub>
                    </m:sSub>
                  </m:oMath>
                </a14:m>
                <a:r>
                  <a:rPr lang="es-MX" sz="1900" b="1" dirty="0">
                    <a:latin typeface="+mn-lt"/>
                  </a:rPr>
                  <a:t> = </a:t>
                </a:r>
                <a14:m>
                  <m:oMath xmlns:m="http://schemas.openxmlformats.org/officeDocument/2006/math">
                    <m:sSub>
                      <m:sSubPr>
                        <m:ctrlPr>
                          <a:rPr lang="es-MX" sz="1900" b="1" i="1" dirty="0">
                            <a:solidFill>
                              <a:srgbClr val="FF0000"/>
                            </a:solidFill>
                            <a:latin typeface="Cambria Math" panose="02040503050406030204" pitchFamily="18" charset="0"/>
                          </a:rPr>
                        </m:ctrlPr>
                      </m:sSubPr>
                      <m:e>
                        <m:r>
                          <a:rPr lang="es-MX" sz="1900" b="1" i="1" dirty="0" smtClean="0">
                            <a:solidFill>
                              <a:srgbClr val="FF0000"/>
                            </a:solidFill>
                            <a:latin typeface="Cambria Math" panose="02040503050406030204" pitchFamily="18" charset="0"/>
                          </a:rPr>
                          <m:t>𝑼</m:t>
                        </m:r>
                        <m:r>
                          <a:rPr lang="es-MX" sz="1900" b="1" i="1" dirty="0">
                            <a:solidFill>
                              <a:srgbClr val="FF0000"/>
                            </a:solidFill>
                            <a:latin typeface="Cambria Math" panose="02040503050406030204" pitchFamily="18" charset="0"/>
                          </a:rPr>
                          <m:t>𝑨</m:t>
                        </m:r>
                      </m:e>
                      <m:sub>
                        <m:r>
                          <a:rPr lang="es-MX" sz="1900" b="1" i="1" dirty="0" smtClean="0">
                            <a:solidFill>
                              <a:srgbClr val="FF0000"/>
                            </a:solidFill>
                            <a:latin typeface="Cambria Math" panose="02040503050406030204" pitchFamily="18" charset="0"/>
                          </a:rPr>
                          <m:t>𝒏</m:t>
                        </m:r>
                      </m:sub>
                    </m:sSub>
                  </m:oMath>
                </a14:m>
                <a:r>
                  <a:rPr lang="es-MX" sz="1900" b="1" dirty="0">
                    <a:latin typeface="+mn-lt"/>
                  </a:rPr>
                  <a:t> para un miembro atornillado, el valor mínimo de </a:t>
                </a:r>
                <a14:m>
                  <m:oMath xmlns:m="http://schemas.openxmlformats.org/officeDocument/2006/math">
                    <m:sSub>
                      <m:sSubPr>
                        <m:ctrlPr>
                          <a:rPr lang="es-MX" sz="1900" b="1" i="1" dirty="0">
                            <a:solidFill>
                              <a:srgbClr val="FF0000"/>
                            </a:solidFill>
                            <a:latin typeface="Cambria Math" panose="02040503050406030204" pitchFamily="18" charset="0"/>
                          </a:rPr>
                        </m:ctrlPr>
                      </m:sSubPr>
                      <m:e>
                        <m:r>
                          <a:rPr lang="es-MX" sz="1900" b="1" i="1" dirty="0">
                            <a:solidFill>
                              <a:srgbClr val="FF0000"/>
                            </a:solidFill>
                            <a:latin typeface="Cambria Math" panose="02040503050406030204" pitchFamily="18" charset="0"/>
                          </a:rPr>
                          <m:t>𝑨</m:t>
                        </m:r>
                      </m:e>
                      <m:sub>
                        <m:r>
                          <a:rPr lang="es-MX" sz="1900" b="1" i="1" dirty="0">
                            <a:solidFill>
                              <a:srgbClr val="FF0000"/>
                            </a:solidFill>
                            <a:latin typeface="Cambria Math" panose="02040503050406030204" pitchFamily="18" charset="0"/>
                          </a:rPr>
                          <m:t>𝒏</m:t>
                        </m:r>
                      </m:sub>
                    </m:sSub>
                  </m:oMath>
                </a14:m>
                <a:r>
                  <a:rPr lang="es-MX" sz="1900" b="1" dirty="0">
                    <a:latin typeface="+mn-lt"/>
                  </a:rPr>
                  <a:t> es:</a:t>
                </a:r>
              </a:p>
            </p:txBody>
          </p:sp>
        </mc:Choice>
        <mc:Fallback xmlns="">
          <p:sp>
            <p:nvSpPr>
              <p:cNvPr id="2" name="Rectángulo 1"/>
              <p:cNvSpPr>
                <a:spLocks noRot="1" noChangeAspect="1" noMove="1" noResize="1" noEditPoints="1" noAdjustHandles="1" noChangeArrowheads="1" noChangeShapeType="1" noTextEdit="1"/>
              </p:cNvSpPr>
              <p:nvPr/>
            </p:nvSpPr>
            <p:spPr>
              <a:xfrm>
                <a:off x="474561" y="1954600"/>
                <a:ext cx="9354448" cy="384721"/>
              </a:xfrm>
              <a:prstGeom prst="rect">
                <a:avLst/>
              </a:prstGeom>
              <a:blipFill>
                <a:blip r:embed="rId2"/>
                <a:stretch>
                  <a:fillRect l="-652" t="-7937" b="-26984"/>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7" name="CuadroTexto 16"/>
              <p:cNvSpPr txBox="1"/>
              <p:nvPr/>
            </p:nvSpPr>
            <p:spPr>
              <a:xfrm>
                <a:off x="3813186" y="2449626"/>
                <a:ext cx="2796022" cy="5977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sz="1900" b="1" i="1" smtClean="0">
                              <a:latin typeface="Cambria Math" panose="02040503050406030204" pitchFamily="18" charset="0"/>
                            </a:rPr>
                          </m:ctrlPr>
                        </m:sSubPr>
                        <m:e>
                          <m:r>
                            <a:rPr lang="es-MX" sz="1900" b="1" i="1" smtClean="0">
                              <a:latin typeface="Cambria Math" panose="02040503050406030204" pitchFamily="18" charset="0"/>
                            </a:rPr>
                            <m:t>𝑨</m:t>
                          </m:r>
                        </m:e>
                        <m:sub>
                          <m:r>
                            <a:rPr lang="es-MX" sz="1900" b="1" i="1" smtClean="0">
                              <a:latin typeface="Cambria Math" panose="02040503050406030204" pitchFamily="18" charset="0"/>
                            </a:rPr>
                            <m:t>𝒏</m:t>
                          </m:r>
                          <m:r>
                            <a:rPr lang="es-MX" sz="1900" b="1" i="1" smtClean="0">
                              <a:latin typeface="Cambria Math" panose="02040503050406030204" pitchFamily="18" charset="0"/>
                            </a:rPr>
                            <m:t> </m:t>
                          </m:r>
                          <m:r>
                            <a:rPr lang="es-MX" sz="1900" b="1" i="1" smtClean="0">
                              <a:latin typeface="Cambria Math" panose="02040503050406030204" pitchFamily="18" charset="0"/>
                            </a:rPr>
                            <m:t>𝒎𝒊𝒏</m:t>
                          </m:r>
                        </m:sub>
                      </m:sSub>
                      <m:r>
                        <a:rPr lang="es-MX" sz="1900" b="1" i="1" smtClean="0">
                          <a:latin typeface="Cambria Math" panose="02040503050406030204" pitchFamily="18" charset="0"/>
                        </a:rPr>
                        <m:t>=</m:t>
                      </m:r>
                      <m:f>
                        <m:fPr>
                          <m:ctrlPr>
                            <a:rPr lang="es-MX" sz="1900" b="1" i="1">
                              <a:latin typeface="Cambria Math" panose="02040503050406030204" pitchFamily="18" charset="0"/>
                            </a:rPr>
                          </m:ctrlPr>
                        </m:fPr>
                        <m:num>
                          <m:sSub>
                            <m:sSubPr>
                              <m:ctrlPr>
                                <a:rPr lang="es-MX" sz="1900" b="1" i="1" smtClean="0">
                                  <a:latin typeface="Cambria Math" panose="02040503050406030204" pitchFamily="18" charset="0"/>
                                </a:rPr>
                              </m:ctrlPr>
                            </m:sSubPr>
                            <m:e>
                              <m:r>
                                <a:rPr lang="es-MX" sz="1900" b="1" i="1" smtClean="0">
                                  <a:latin typeface="Cambria Math" panose="02040503050406030204" pitchFamily="18" charset="0"/>
                                </a:rPr>
                                <m:t>𝑨</m:t>
                              </m:r>
                            </m:e>
                            <m:sub>
                              <m:r>
                                <a:rPr lang="es-MX" sz="1900" b="1" i="1" smtClean="0">
                                  <a:latin typeface="Cambria Math" panose="02040503050406030204" pitchFamily="18" charset="0"/>
                                </a:rPr>
                                <m:t>𝒆</m:t>
                              </m:r>
                              <m:r>
                                <a:rPr lang="es-MX" sz="1900" b="1" i="1" smtClean="0">
                                  <a:latin typeface="Cambria Math" panose="02040503050406030204" pitchFamily="18" charset="0"/>
                                </a:rPr>
                                <m:t> </m:t>
                              </m:r>
                              <m:r>
                                <a:rPr lang="es-MX" sz="1900" b="1" i="1" smtClean="0">
                                  <a:latin typeface="Cambria Math" panose="02040503050406030204" pitchFamily="18" charset="0"/>
                                </a:rPr>
                                <m:t>𝒎𝒊𝒏</m:t>
                              </m:r>
                            </m:sub>
                          </m:sSub>
                        </m:num>
                        <m:den>
                          <m:r>
                            <a:rPr lang="es-MX" sz="1900" b="1" i="1" smtClean="0">
                              <a:latin typeface="Cambria Math" panose="02040503050406030204" pitchFamily="18" charset="0"/>
                            </a:rPr>
                            <m:t>𝒖</m:t>
                          </m:r>
                        </m:den>
                      </m:f>
                      <m:r>
                        <a:rPr lang="es-MX" sz="1900" b="1" i="1" smtClean="0">
                          <a:latin typeface="Cambria Math" panose="02040503050406030204" pitchFamily="18" charset="0"/>
                        </a:rPr>
                        <m:t>=</m:t>
                      </m:r>
                      <m:f>
                        <m:fPr>
                          <m:ctrlPr>
                            <a:rPr lang="es-MX" sz="1900" b="1" i="1" smtClean="0">
                              <a:latin typeface="Cambria Math" panose="02040503050406030204" pitchFamily="18" charset="0"/>
                            </a:rPr>
                          </m:ctrlPr>
                        </m:fPr>
                        <m:num>
                          <m:sSub>
                            <m:sSubPr>
                              <m:ctrlPr>
                                <a:rPr lang="es-MX" sz="1900" b="1" i="1" dirty="0" smtClean="0">
                                  <a:solidFill>
                                    <a:schemeClr val="tx1"/>
                                  </a:solidFill>
                                  <a:latin typeface="Cambria Math" panose="02040503050406030204" pitchFamily="18" charset="0"/>
                                </a:rPr>
                              </m:ctrlPr>
                            </m:sSubPr>
                            <m:e>
                              <m:r>
                                <a:rPr lang="es-MX" sz="1900" b="1" i="1" dirty="0" smtClean="0">
                                  <a:solidFill>
                                    <a:schemeClr val="tx1"/>
                                  </a:solidFill>
                                  <a:latin typeface="Cambria Math" panose="02040503050406030204" pitchFamily="18" charset="0"/>
                                </a:rPr>
                                <m:t>𝑷</m:t>
                              </m:r>
                            </m:e>
                            <m:sub>
                              <m:r>
                                <a:rPr lang="es-MX" sz="1900" b="1" i="1" dirty="0" smtClean="0">
                                  <a:solidFill>
                                    <a:schemeClr val="tx1"/>
                                  </a:solidFill>
                                  <a:latin typeface="Cambria Math" panose="02040503050406030204" pitchFamily="18" charset="0"/>
                                </a:rPr>
                                <m:t>𝒖</m:t>
                              </m:r>
                            </m:sub>
                          </m:sSub>
                        </m:num>
                        <m:den>
                          <m:sSub>
                            <m:sSubPr>
                              <m:ctrlPr>
                                <a:rPr lang="es-MX" sz="1900" b="1" i="1">
                                  <a:latin typeface="Cambria Math" panose="02040503050406030204" pitchFamily="18" charset="0"/>
                                </a:rPr>
                              </m:ctrlPr>
                            </m:sSubPr>
                            <m:e>
                              <m:r>
                                <a:rPr lang="es-MX" sz="1900" b="1" i="1">
                                  <a:latin typeface="Cambria Math" panose="02040503050406030204" pitchFamily="18" charset="0"/>
                                  <a:ea typeface="Cambria Math" panose="02040503050406030204" pitchFamily="18" charset="0"/>
                                </a:rPr>
                                <m:t>𝝋</m:t>
                              </m:r>
                            </m:e>
                            <m:sub>
                              <m:r>
                                <a:rPr lang="es-MX" sz="1900" b="1" i="1">
                                  <a:latin typeface="Cambria Math" panose="02040503050406030204" pitchFamily="18" charset="0"/>
                                </a:rPr>
                                <m:t>𝒕</m:t>
                              </m:r>
                            </m:sub>
                          </m:sSub>
                          <m:sSub>
                            <m:sSubPr>
                              <m:ctrlPr>
                                <a:rPr lang="es-MX" sz="1900" b="1" i="1">
                                  <a:latin typeface="Cambria Math" panose="02040503050406030204" pitchFamily="18" charset="0"/>
                                </a:rPr>
                              </m:ctrlPr>
                            </m:sSubPr>
                            <m:e>
                              <m:r>
                                <a:rPr lang="es-MX" sz="1900" b="1" i="1">
                                  <a:latin typeface="Cambria Math" panose="02040503050406030204" pitchFamily="18" charset="0"/>
                                </a:rPr>
                                <m:t>𝑭</m:t>
                              </m:r>
                            </m:e>
                            <m:sub>
                              <m:r>
                                <a:rPr lang="es-MX" sz="1900" b="1" i="1" smtClean="0">
                                  <a:latin typeface="Cambria Math" panose="02040503050406030204" pitchFamily="18" charset="0"/>
                                </a:rPr>
                                <m:t>𝒖</m:t>
                              </m:r>
                            </m:sub>
                          </m:sSub>
                          <m:r>
                            <a:rPr lang="es-MX" sz="1900" b="1" i="1" smtClean="0">
                              <a:latin typeface="Cambria Math" panose="02040503050406030204" pitchFamily="18" charset="0"/>
                            </a:rPr>
                            <m:t>𝑼</m:t>
                          </m:r>
                        </m:den>
                      </m:f>
                    </m:oMath>
                  </m:oMathPara>
                </a14:m>
                <a:endParaRPr lang="es-MX" sz="1900" b="1" dirty="0"/>
              </a:p>
            </p:txBody>
          </p:sp>
        </mc:Choice>
        <mc:Fallback xmlns="">
          <p:sp>
            <p:nvSpPr>
              <p:cNvPr id="17" name="CuadroTexto 16"/>
              <p:cNvSpPr txBox="1">
                <a:spLocks noRot="1" noChangeAspect="1" noMove="1" noResize="1" noEditPoints="1" noAdjustHandles="1" noChangeArrowheads="1" noChangeShapeType="1" noTextEdit="1"/>
              </p:cNvSpPr>
              <p:nvPr/>
            </p:nvSpPr>
            <p:spPr>
              <a:xfrm>
                <a:off x="3813186" y="2449626"/>
                <a:ext cx="2796022" cy="597792"/>
              </a:xfrm>
              <a:prstGeom prst="rect">
                <a:avLst/>
              </a:prstGeom>
              <a:blipFill>
                <a:blip r:embed="rId3"/>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480248" y="3259970"/>
                <a:ext cx="2915285" cy="412485"/>
              </a:xfrm>
              <a:prstGeom prst="rect">
                <a:avLst/>
              </a:prstGeom>
            </p:spPr>
            <p:txBody>
              <a:bodyPr wrap="none">
                <a:spAutoFit/>
              </a:bodyPr>
              <a:lstStyle/>
              <a:p>
                <a:r>
                  <a:rPr lang="es-MX" b="1" dirty="0">
                    <a:latin typeface="+mn-lt"/>
                  </a:rPr>
                  <a:t> </a:t>
                </a:r>
                <a:r>
                  <a:rPr lang="es-MX" sz="1900" b="1" dirty="0">
                    <a:latin typeface="+mn-lt"/>
                  </a:rPr>
                  <a:t>Entonces el </a:t>
                </a:r>
                <a14:m>
                  <m:oMath xmlns:m="http://schemas.openxmlformats.org/officeDocument/2006/math">
                    <m:sSub>
                      <m:sSubPr>
                        <m:ctrlPr>
                          <a:rPr lang="es-MX" sz="1900" b="1" i="1" dirty="0">
                            <a:solidFill>
                              <a:srgbClr val="FF0000"/>
                            </a:solidFill>
                            <a:latin typeface="Cambria Math" panose="02040503050406030204" pitchFamily="18" charset="0"/>
                          </a:rPr>
                        </m:ctrlPr>
                      </m:sSubPr>
                      <m:e>
                        <m:r>
                          <a:rPr lang="es-MX" sz="1900" b="1" i="1" dirty="0">
                            <a:solidFill>
                              <a:srgbClr val="FF0000"/>
                            </a:solidFill>
                            <a:latin typeface="Cambria Math" panose="02040503050406030204" pitchFamily="18" charset="0"/>
                          </a:rPr>
                          <m:t>𝑨</m:t>
                        </m:r>
                      </m:e>
                      <m:sub>
                        <m:r>
                          <a:rPr lang="es-MX" sz="1900" b="1" i="1" dirty="0" smtClean="0">
                            <a:solidFill>
                              <a:srgbClr val="FF0000"/>
                            </a:solidFill>
                            <a:latin typeface="Cambria Math" panose="02040503050406030204" pitchFamily="18" charset="0"/>
                          </a:rPr>
                          <m:t>𝒈</m:t>
                        </m:r>
                      </m:sub>
                    </m:sSub>
                  </m:oMath>
                </a14:m>
                <a:r>
                  <a:rPr lang="es-MX" sz="1900" b="1" dirty="0">
                    <a:latin typeface="+mn-lt"/>
                  </a:rPr>
                  <a:t> mínimo es:</a:t>
                </a:r>
              </a:p>
            </p:txBody>
          </p:sp>
        </mc:Choice>
        <mc:Fallback xmlns="">
          <p:sp>
            <p:nvSpPr>
              <p:cNvPr id="7" name="Rectángulo 6"/>
              <p:cNvSpPr>
                <a:spLocks noRot="1" noChangeAspect="1" noMove="1" noResize="1" noEditPoints="1" noAdjustHandles="1" noChangeArrowheads="1" noChangeShapeType="1" noTextEdit="1"/>
              </p:cNvSpPr>
              <p:nvPr/>
            </p:nvSpPr>
            <p:spPr>
              <a:xfrm>
                <a:off x="480248" y="3259970"/>
                <a:ext cx="2915285" cy="412485"/>
              </a:xfrm>
              <a:prstGeom prst="rect">
                <a:avLst/>
              </a:prstGeom>
              <a:blipFill>
                <a:blip r:embed="rId4"/>
                <a:stretch>
                  <a:fillRect l="-209" t="-5970" r="-837" b="-20896"/>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8" name="CuadroTexto 7"/>
              <p:cNvSpPr txBox="1"/>
              <p:nvPr/>
            </p:nvSpPr>
            <p:spPr>
              <a:xfrm>
                <a:off x="3048457" y="3830188"/>
                <a:ext cx="4494948" cy="2923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sz="1900" b="0" i="1" smtClean="0">
                          <a:latin typeface="Cambria Math" panose="02040503050406030204" pitchFamily="18" charset="0"/>
                        </a:rPr>
                        <m:t>=</m:t>
                      </m:r>
                      <m:sSub>
                        <m:sSubPr>
                          <m:ctrlPr>
                            <a:rPr lang="es-MX" sz="1900" b="1" i="1">
                              <a:latin typeface="Cambria Math" panose="02040503050406030204" pitchFamily="18" charset="0"/>
                            </a:rPr>
                          </m:ctrlPr>
                        </m:sSubPr>
                        <m:e>
                          <m:r>
                            <a:rPr lang="es-MX" sz="1900" b="1" i="1">
                              <a:latin typeface="Cambria Math" panose="02040503050406030204" pitchFamily="18" charset="0"/>
                            </a:rPr>
                            <m:t>𝑨</m:t>
                          </m:r>
                        </m:e>
                        <m:sub>
                          <m:r>
                            <a:rPr lang="es-MX" sz="1900" b="1" i="1">
                              <a:latin typeface="Cambria Math" panose="02040503050406030204" pitchFamily="18" charset="0"/>
                            </a:rPr>
                            <m:t>𝒏</m:t>
                          </m:r>
                          <m:r>
                            <a:rPr lang="es-MX" sz="1900" b="1" i="1" smtClean="0">
                              <a:latin typeface="Cambria Math" panose="02040503050406030204" pitchFamily="18" charset="0"/>
                            </a:rPr>
                            <m:t> </m:t>
                          </m:r>
                          <m:r>
                            <a:rPr lang="es-MX" sz="1900" b="1" i="1" smtClean="0">
                              <a:latin typeface="Cambria Math" panose="02040503050406030204" pitchFamily="18" charset="0"/>
                            </a:rPr>
                            <m:t>𝒎𝒊𝒏</m:t>
                          </m:r>
                        </m:sub>
                      </m:sSub>
                      <m:r>
                        <a:rPr lang="es-MX" sz="1900" b="1" i="1" smtClean="0">
                          <a:latin typeface="Cambria Math" panose="02040503050406030204" pitchFamily="18" charset="0"/>
                        </a:rPr>
                        <m:t>+á</m:t>
                      </m:r>
                      <m:r>
                        <a:rPr lang="es-MX" sz="1900" b="1" i="1" smtClean="0">
                          <a:latin typeface="Cambria Math" panose="02040503050406030204" pitchFamily="18" charset="0"/>
                        </a:rPr>
                        <m:t>𝒓𝒆𝒂</m:t>
                      </m:r>
                      <m:r>
                        <a:rPr lang="es-MX" sz="1900" b="1" i="1" smtClean="0">
                          <a:latin typeface="Cambria Math" panose="02040503050406030204" pitchFamily="18" charset="0"/>
                        </a:rPr>
                        <m:t> </m:t>
                      </m:r>
                      <m:r>
                        <a:rPr lang="es-MX" sz="1900" b="1" i="1" smtClean="0">
                          <a:latin typeface="Cambria Math" panose="02040503050406030204" pitchFamily="18" charset="0"/>
                        </a:rPr>
                        <m:t>𝒆𝒔𝒕𝒊𝒎𝒂𝒅𝒂</m:t>
                      </m:r>
                      <m:r>
                        <a:rPr lang="es-MX" sz="1900" b="1" i="1" smtClean="0">
                          <a:latin typeface="Cambria Math" panose="02040503050406030204" pitchFamily="18" charset="0"/>
                        </a:rPr>
                        <m:t> </m:t>
                      </m:r>
                      <m:r>
                        <a:rPr lang="es-MX" sz="1900" b="1" i="1" smtClean="0">
                          <a:latin typeface="Cambria Math" panose="02040503050406030204" pitchFamily="18" charset="0"/>
                        </a:rPr>
                        <m:t>𝒅𝒆</m:t>
                      </m:r>
                      <m:r>
                        <a:rPr lang="es-MX" sz="1900" b="1" i="1" smtClean="0">
                          <a:latin typeface="Cambria Math" panose="02040503050406030204" pitchFamily="18" charset="0"/>
                        </a:rPr>
                        <m:t> </m:t>
                      </m:r>
                      <m:r>
                        <a:rPr lang="es-MX" sz="1900" b="1" i="1" smtClean="0">
                          <a:latin typeface="Cambria Math" panose="02040503050406030204" pitchFamily="18" charset="0"/>
                        </a:rPr>
                        <m:t>𝒂𝒈𝒖𝒋𝒆𝒓𝒐𝒔</m:t>
                      </m:r>
                    </m:oMath>
                  </m:oMathPara>
                </a14:m>
                <a:endParaRPr lang="es-MX" sz="1900" dirty="0"/>
              </a:p>
            </p:txBody>
          </p:sp>
        </mc:Choice>
        <mc:Fallback xmlns="">
          <p:sp>
            <p:nvSpPr>
              <p:cNvPr id="8" name="CuadroTexto 7"/>
              <p:cNvSpPr txBox="1">
                <a:spLocks noRot="1" noChangeAspect="1" noMove="1" noResize="1" noEditPoints="1" noAdjustHandles="1" noChangeArrowheads="1" noChangeShapeType="1" noTextEdit="1"/>
              </p:cNvSpPr>
              <p:nvPr/>
            </p:nvSpPr>
            <p:spPr>
              <a:xfrm>
                <a:off x="3048457" y="3830188"/>
                <a:ext cx="4494948" cy="292388"/>
              </a:xfrm>
              <a:prstGeom prst="rect">
                <a:avLst/>
              </a:prstGeom>
              <a:blipFill>
                <a:blip r:embed="rId5"/>
                <a:stretch>
                  <a:fillRect r="-1357" b="-33333"/>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2956156" y="4311718"/>
                <a:ext cx="4768293" cy="6892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MX" sz="1900" b="1" i="1" smtClean="0">
                          <a:latin typeface="Cambria Math" panose="02040503050406030204" pitchFamily="18" charset="0"/>
                        </a:rPr>
                        <m:t>=</m:t>
                      </m:r>
                      <m:f>
                        <m:fPr>
                          <m:ctrlPr>
                            <a:rPr lang="es-MX" sz="1900" b="1" i="1">
                              <a:latin typeface="Cambria Math" panose="02040503050406030204" pitchFamily="18" charset="0"/>
                            </a:rPr>
                          </m:ctrlPr>
                        </m:fPr>
                        <m:num>
                          <m:sSub>
                            <m:sSubPr>
                              <m:ctrlPr>
                                <a:rPr lang="es-MX" sz="1900" b="1" i="1" dirty="0">
                                  <a:latin typeface="Cambria Math" panose="02040503050406030204" pitchFamily="18" charset="0"/>
                                </a:rPr>
                              </m:ctrlPr>
                            </m:sSubPr>
                            <m:e>
                              <m:r>
                                <a:rPr lang="es-MX" sz="1900" b="1" i="1" dirty="0">
                                  <a:latin typeface="Cambria Math" panose="02040503050406030204" pitchFamily="18" charset="0"/>
                                </a:rPr>
                                <m:t>𝑷</m:t>
                              </m:r>
                            </m:e>
                            <m:sub>
                              <m:r>
                                <a:rPr lang="es-MX" sz="1900" b="1" i="1" dirty="0">
                                  <a:latin typeface="Cambria Math" panose="02040503050406030204" pitchFamily="18" charset="0"/>
                                </a:rPr>
                                <m:t>𝒖</m:t>
                              </m:r>
                            </m:sub>
                          </m:sSub>
                        </m:num>
                        <m:den>
                          <m:sSub>
                            <m:sSubPr>
                              <m:ctrlPr>
                                <a:rPr lang="es-MX" sz="1900" b="1" i="1">
                                  <a:latin typeface="Cambria Math" panose="02040503050406030204" pitchFamily="18" charset="0"/>
                                </a:rPr>
                              </m:ctrlPr>
                            </m:sSubPr>
                            <m:e>
                              <m:r>
                                <a:rPr lang="es-MX" sz="1900" b="1" i="1">
                                  <a:latin typeface="Cambria Math" panose="02040503050406030204" pitchFamily="18" charset="0"/>
                                  <a:ea typeface="Cambria Math" panose="02040503050406030204" pitchFamily="18" charset="0"/>
                                </a:rPr>
                                <m:t>𝝋</m:t>
                              </m:r>
                            </m:e>
                            <m:sub>
                              <m:r>
                                <a:rPr lang="es-MX" sz="1900" b="1" i="1">
                                  <a:latin typeface="Cambria Math" panose="02040503050406030204" pitchFamily="18" charset="0"/>
                                </a:rPr>
                                <m:t>𝒕</m:t>
                              </m:r>
                            </m:sub>
                          </m:sSub>
                          <m:sSub>
                            <m:sSubPr>
                              <m:ctrlPr>
                                <a:rPr lang="es-MX" sz="1900" b="1" i="1">
                                  <a:latin typeface="Cambria Math" panose="02040503050406030204" pitchFamily="18" charset="0"/>
                                </a:rPr>
                              </m:ctrlPr>
                            </m:sSubPr>
                            <m:e>
                              <m:r>
                                <a:rPr lang="es-MX" sz="1900" b="1" i="1">
                                  <a:latin typeface="Cambria Math" panose="02040503050406030204" pitchFamily="18" charset="0"/>
                                </a:rPr>
                                <m:t>𝑭</m:t>
                              </m:r>
                            </m:e>
                            <m:sub>
                              <m:r>
                                <a:rPr lang="es-MX" sz="1900" b="1" i="1">
                                  <a:latin typeface="Cambria Math" panose="02040503050406030204" pitchFamily="18" charset="0"/>
                                </a:rPr>
                                <m:t>𝒖</m:t>
                              </m:r>
                            </m:sub>
                          </m:sSub>
                          <m:r>
                            <a:rPr lang="es-MX" sz="1900" b="1" i="1">
                              <a:latin typeface="Cambria Math" panose="02040503050406030204" pitchFamily="18" charset="0"/>
                            </a:rPr>
                            <m:t>𝑼</m:t>
                          </m:r>
                        </m:den>
                      </m:f>
                      <m:r>
                        <a:rPr lang="es-MX" sz="1900" b="1" i="1" smtClean="0">
                          <a:latin typeface="Cambria Math" panose="02040503050406030204" pitchFamily="18" charset="0"/>
                        </a:rPr>
                        <m:t>+á</m:t>
                      </m:r>
                      <m:r>
                        <a:rPr lang="es-MX" sz="1900" b="1" i="1" smtClean="0">
                          <a:latin typeface="Cambria Math" panose="02040503050406030204" pitchFamily="18" charset="0"/>
                        </a:rPr>
                        <m:t>𝒓𝒆𝒂</m:t>
                      </m:r>
                      <m:r>
                        <a:rPr lang="es-MX" sz="1900" b="1" i="1" smtClean="0">
                          <a:latin typeface="Cambria Math" panose="02040503050406030204" pitchFamily="18" charset="0"/>
                        </a:rPr>
                        <m:t> </m:t>
                      </m:r>
                      <m:r>
                        <a:rPr lang="es-MX" sz="1900" b="1" i="1" smtClean="0">
                          <a:latin typeface="Cambria Math" panose="02040503050406030204" pitchFamily="18" charset="0"/>
                        </a:rPr>
                        <m:t>𝒆𝒔𝒕𝒊𝒎𝒂𝒅𝒂</m:t>
                      </m:r>
                      <m:r>
                        <a:rPr lang="es-MX" sz="1900" b="1" i="1" smtClean="0">
                          <a:latin typeface="Cambria Math" panose="02040503050406030204" pitchFamily="18" charset="0"/>
                        </a:rPr>
                        <m:t> </m:t>
                      </m:r>
                      <m:r>
                        <a:rPr lang="es-MX" sz="1900" b="1" i="1" smtClean="0">
                          <a:latin typeface="Cambria Math" panose="02040503050406030204" pitchFamily="18" charset="0"/>
                        </a:rPr>
                        <m:t>𝒅𝒆</m:t>
                      </m:r>
                      <m:r>
                        <a:rPr lang="es-MX" sz="1900" b="1" i="1" smtClean="0">
                          <a:latin typeface="Cambria Math" panose="02040503050406030204" pitchFamily="18" charset="0"/>
                        </a:rPr>
                        <m:t> </m:t>
                      </m:r>
                      <m:r>
                        <a:rPr lang="es-MX" sz="1900" b="1" i="1" smtClean="0">
                          <a:latin typeface="Cambria Math" panose="02040503050406030204" pitchFamily="18" charset="0"/>
                        </a:rPr>
                        <m:t>𝒂𝒈𝒖𝒋𝒆𝒓𝒐𝒔</m:t>
                      </m:r>
                    </m:oMath>
                  </m:oMathPara>
                </a14:m>
                <a:endParaRPr lang="es-MX" sz="1900" b="1" dirty="0"/>
              </a:p>
            </p:txBody>
          </p:sp>
        </mc:Choice>
        <mc:Fallback xmlns="">
          <p:sp>
            <p:nvSpPr>
              <p:cNvPr id="9" name="Rectángulo 8"/>
              <p:cNvSpPr>
                <a:spLocks noRot="1" noChangeAspect="1" noMove="1" noResize="1" noEditPoints="1" noAdjustHandles="1" noChangeArrowheads="1" noChangeShapeType="1" noTextEdit="1"/>
              </p:cNvSpPr>
              <p:nvPr/>
            </p:nvSpPr>
            <p:spPr>
              <a:xfrm>
                <a:off x="2956156" y="4311718"/>
                <a:ext cx="4768293" cy="689291"/>
              </a:xfrm>
              <a:prstGeom prst="rect">
                <a:avLst/>
              </a:prstGeom>
              <a:blipFill>
                <a:blip r:embed="rId6"/>
                <a:stretch>
                  <a:fillRect/>
                </a:stretch>
              </a:blipFill>
            </p:spPr>
            <p:txBody>
              <a:bodyPr/>
              <a:lstStyle/>
              <a:p>
                <a:r>
                  <a:rPr lang="es-MX">
                    <a:noFill/>
                  </a:rPr>
                  <a:t> </a:t>
                </a:r>
              </a:p>
            </p:txBody>
          </p:sp>
        </mc:Fallback>
      </mc:AlternateContent>
      <p:sp>
        <p:nvSpPr>
          <p:cNvPr id="15" name="CuadroTexto 14"/>
          <p:cNvSpPr txBox="1"/>
          <p:nvPr/>
        </p:nvSpPr>
        <p:spPr>
          <a:xfrm>
            <a:off x="8154824" y="4481127"/>
            <a:ext cx="900098" cy="384721"/>
          </a:xfrm>
          <a:prstGeom prst="rect">
            <a:avLst/>
          </a:prstGeom>
          <a:noFill/>
        </p:spPr>
        <p:txBody>
          <a:bodyPr wrap="square" rtlCol="0">
            <a:spAutoFit/>
          </a:bodyPr>
          <a:lstStyle/>
          <a:p>
            <a:r>
              <a:rPr lang="es-MX" sz="1900" dirty="0"/>
              <a:t>(4.2)</a:t>
            </a:r>
          </a:p>
        </p:txBody>
      </p:sp>
      <p:sp>
        <p:nvSpPr>
          <p:cNvPr id="4" name="Marcador de pie de página 3">
            <a:extLst>
              <a:ext uri="{FF2B5EF4-FFF2-40B4-BE49-F238E27FC236}">
                <a16:creationId xmlns:a16="http://schemas.microsoft.com/office/drawing/2014/main" id="{9DF402B5-6E0E-42A0-958F-9B93C7F72536}"/>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6" name="Marcador de número de diapositiva 5">
            <a:extLst>
              <a:ext uri="{FF2B5EF4-FFF2-40B4-BE49-F238E27FC236}">
                <a16:creationId xmlns:a16="http://schemas.microsoft.com/office/drawing/2014/main" id="{AC2F91E5-E279-40B9-A9DC-9F9872989811}"/>
              </a:ext>
            </a:extLst>
          </p:cNvPr>
          <p:cNvSpPr>
            <a:spLocks noGrp="1"/>
          </p:cNvSpPr>
          <p:nvPr>
            <p:ph type="sldNum" sz="quarter" idx="12"/>
          </p:nvPr>
        </p:nvSpPr>
        <p:spPr/>
        <p:txBody>
          <a:bodyPr/>
          <a:lstStyle/>
          <a:p>
            <a:fld id="{A20D5B2E-A39C-4A67-9A03-2664C49F1C64}" type="slidenum">
              <a:rPr lang="es-MX" smtClean="0"/>
              <a:pPr/>
              <a:t>58</a:t>
            </a:fld>
            <a:r>
              <a:rPr lang="es-MX"/>
              <a:t>/150</a:t>
            </a:r>
            <a:endParaRPr lang="es-MX" dirty="0"/>
          </a:p>
        </p:txBody>
      </p:sp>
    </p:spTree>
    <p:extLst>
      <p:ext uri="{BB962C8B-B14F-4D97-AF65-F5344CB8AC3E}">
        <p14:creationId xmlns:p14="http://schemas.microsoft.com/office/powerpoint/2010/main" val="327256457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DISEÑO A TENSIÓN</a:t>
            </a:r>
          </a:p>
        </p:txBody>
      </p:sp>
      <p:sp>
        <p:nvSpPr>
          <p:cNvPr id="2" name="Rectángulo 1"/>
          <p:cNvSpPr/>
          <p:nvPr/>
        </p:nvSpPr>
        <p:spPr>
          <a:xfrm>
            <a:off x="474561" y="1948995"/>
            <a:ext cx="9354448" cy="969496"/>
          </a:xfrm>
          <a:prstGeom prst="rect">
            <a:avLst/>
          </a:prstGeom>
        </p:spPr>
        <p:txBody>
          <a:bodyPr wrap="square">
            <a:spAutoFit/>
          </a:bodyPr>
          <a:lstStyle/>
          <a:p>
            <a:pPr marL="285750" indent="-285750">
              <a:buFont typeface="Arial" panose="020B0604020202020204" pitchFamily="34" charset="0"/>
              <a:buChar char="•"/>
            </a:pPr>
            <a:r>
              <a:rPr lang="es-MX" sz="1900" b="1" dirty="0">
                <a:latin typeface="+mn-lt"/>
              </a:rPr>
              <a:t>La tercera expresión puede evaluarse una vez que se haya seleccionado un perfil de prueba y se conocen los otros parámetros relacionados con la resistencia por bloque de cortante.</a:t>
            </a:r>
          </a:p>
        </p:txBody>
      </p:sp>
      <p:sp>
        <p:nvSpPr>
          <p:cNvPr id="13"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2.2 DISEÑO DE ELEMENTOS A TENSIÓN</a:t>
            </a:r>
          </a:p>
        </p:txBody>
      </p:sp>
      <p:sp>
        <p:nvSpPr>
          <p:cNvPr id="6" name="Rectángulo 5"/>
          <p:cNvSpPr/>
          <p:nvPr/>
        </p:nvSpPr>
        <p:spPr>
          <a:xfrm>
            <a:off x="466666" y="2952596"/>
            <a:ext cx="9354448" cy="2708434"/>
          </a:xfrm>
          <a:prstGeom prst="rect">
            <a:avLst/>
          </a:prstGeom>
        </p:spPr>
        <p:txBody>
          <a:bodyPr wrap="square">
            <a:spAutoFit/>
          </a:bodyPr>
          <a:lstStyle/>
          <a:p>
            <a:pPr algn="just"/>
            <a:r>
              <a:rPr lang="es-MX" sz="1900" b="1" dirty="0">
                <a:latin typeface="+mn-lt"/>
              </a:rPr>
              <a:t>El proyectista puede sustituir valores en las Ecuaciones 4.1 y 4.2, tomando el mayor valor de Ag así obtenido como una estimación inicial de las dimensiones. Sin embargo, conviene notar que la </a:t>
            </a:r>
            <a:r>
              <a:rPr lang="es-MX" sz="1900" b="1" dirty="0">
                <a:solidFill>
                  <a:srgbClr val="FF0000"/>
                </a:solidFill>
                <a:latin typeface="+mn-lt"/>
              </a:rPr>
              <a:t>relación L/r de esbeltez máxima preferible es de 300</a:t>
            </a:r>
            <a:r>
              <a:rPr lang="es-MX" sz="1900" b="1" dirty="0">
                <a:latin typeface="+mn-lt"/>
              </a:rPr>
              <a:t>. Con este valor es fácil calcular el mínimo valor preferible de r con respecto a cada eje principal de la sección transversal para un diseño particular, o sea, el valor de r para el cual la relación de esbeltez sea exactamente igual a 300. No conviene considerar una sección cuyo radio de giro mínimo r sea menor que este valor, porque entonces su relación de esbeltez excederá el valor máximo preferible de 300:</a:t>
            </a:r>
          </a:p>
          <a:p>
            <a:pPr algn="just"/>
            <a:endParaRPr lang="es-MX" b="1" dirty="0">
              <a:latin typeface="+mn-lt"/>
            </a:endParaRPr>
          </a:p>
        </p:txBody>
      </p:sp>
      <mc:AlternateContent xmlns:mc="http://schemas.openxmlformats.org/markup-compatibility/2006" xmlns:a14="http://schemas.microsoft.com/office/drawing/2010/main">
        <mc:Choice Requires="a14">
          <p:sp>
            <p:nvSpPr>
              <p:cNvPr id="7" name="CuadroTexto 6"/>
              <p:cNvSpPr txBox="1"/>
              <p:nvPr/>
            </p:nvSpPr>
            <p:spPr>
              <a:xfrm>
                <a:off x="4430049" y="5345213"/>
                <a:ext cx="1443472" cy="5474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sz="1900" b="1" i="1" smtClean="0">
                          <a:solidFill>
                            <a:schemeClr val="tx1"/>
                          </a:solidFill>
                          <a:latin typeface="Cambria Math" panose="02040503050406030204" pitchFamily="18" charset="0"/>
                        </a:rPr>
                        <m:t>𝒓𝒎</m:t>
                      </m:r>
                      <m:r>
                        <a:rPr lang="es-MX" sz="1900" b="1" i="1" smtClean="0">
                          <a:solidFill>
                            <a:schemeClr val="tx1"/>
                          </a:solidFill>
                          <a:latin typeface="Cambria Math" panose="02040503050406030204" pitchFamily="18" charset="0"/>
                        </a:rPr>
                        <m:t>í</m:t>
                      </m:r>
                      <m:r>
                        <a:rPr lang="es-MX" sz="1900" b="1" i="1" smtClean="0">
                          <a:solidFill>
                            <a:schemeClr val="tx1"/>
                          </a:solidFill>
                          <a:latin typeface="Cambria Math" panose="02040503050406030204" pitchFamily="18" charset="0"/>
                        </a:rPr>
                        <m:t>𝒏</m:t>
                      </m:r>
                      <m:r>
                        <a:rPr lang="es-MX" sz="1900" b="1" i="1" smtClean="0">
                          <a:solidFill>
                            <a:schemeClr val="tx1"/>
                          </a:solidFill>
                          <a:latin typeface="Cambria Math" panose="02040503050406030204" pitchFamily="18" charset="0"/>
                        </a:rPr>
                        <m:t>=</m:t>
                      </m:r>
                      <m:f>
                        <m:fPr>
                          <m:ctrlPr>
                            <a:rPr lang="es-MX" sz="1900" b="1" i="1" smtClean="0">
                              <a:solidFill>
                                <a:schemeClr val="tx1"/>
                              </a:solidFill>
                              <a:latin typeface="Cambria Math" panose="02040503050406030204" pitchFamily="18" charset="0"/>
                            </a:rPr>
                          </m:ctrlPr>
                        </m:fPr>
                        <m:num>
                          <m:r>
                            <a:rPr lang="es-MX" sz="1900" b="1" i="1" smtClean="0">
                              <a:solidFill>
                                <a:schemeClr val="tx1"/>
                              </a:solidFill>
                              <a:latin typeface="Cambria Math" panose="02040503050406030204" pitchFamily="18" charset="0"/>
                            </a:rPr>
                            <m:t>𝑳</m:t>
                          </m:r>
                        </m:num>
                        <m:den>
                          <m:r>
                            <a:rPr lang="es-MX" sz="1900" b="1" i="1" smtClean="0">
                              <a:solidFill>
                                <a:schemeClr val="tx1"/>
                              </a:solidFill>
                              <a:latin typeface="Cambria Math" panose="02040503050406030204" pitchFamily="18" charset="0"/>
                            </a:rPr>
                            <m:t>𝟑𝟎𝟎</m:t>
                          </m:r>
                        </m:den>
                      </m:f>
                    </m:oMath>
                  </m:oMathPara>
                </a14:m>
                <a:endParaRPr lang="es-MX" sz="1900" b="1" dirty="0">
                  <a:solidFill>
                    <a:schemeClr val="tx1"/>
                  </a:solidFill>
                </a:endParaRPr>
              </a:p>
            </p:txBody>
          </p:sp>
        </mc:Choice>
        <mc:Fallback xmlns="">
          <p:sp>
            <p:nvSpPr>
              <p:cNvPr id="7" name="CuadroTexto 6"/>
              <p:cNvSpPr txBox="1">
                <a:spLocks noRot="1" noChangeAspect="1" noMove="1" noResize="1" noEditPoints="1" noAdjustHandles="1" noChangeArrowheads="1" noChangeShapeType="1" noTextEdit="1"/>
              </p:cNvSpPr>
              <p:nvPr/>
            </p:nvSpPr>
            <p:spPr>
              <a:xfrm>
                <a:off x="4430049" y="5345213"/>
                <a:ext cx="1443472" cy="547458"/>
              </a:xfrm>
              <a:prstGeom prst="rect">
                <a:avLst/>
              </a:prstGeom>
              <a:blipFill>
                <a:blip r:embed="rId3"/>
                <a:stretch>
                  <a:fillRect/>
                </a:stretch>
              </a:blipFill>
            </p:spPr>
            <p:txBody>
              <a:bodyPr/>
              <a:lstStyle/>
              <a:p>
                <a:r>
                  <a:rPr lang="es-MX">
                    <a:noFill/>
                  </a:rPr>
                  <a:t> </a:t>
                </a:r>
              </a:p>
            </p:txBody>
          </p:sp>
        </mc:Fallback>
      </mc:AlternateContent>
      <p:sp>
        <p:nvSpPr>
          <p:cNvPr id="4" name="Marcador de pie de página 3">
            <a:extLst>
              <a:ext uri="{FF2B5EF4-FFF2-40B4-BE49-F238E27FC236}">
                <a16:creationId xmlns:a16="http://schemas.microsoft.com/office/drawing/2014/main" id="{7C6EF3FC-A8C3-4416-885E-4244B9819E67}"/>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8" name="Marcador de número de diapositiva 7">
            <a:extLst>
              <a:ext uri="{FF2B5EF4-FFF2-40B4-BE49-F238E27FC236}">
                <a16:creationId xmlns:a16="http://schemas.microsoft.com/office/drawing/2014/main" id="{50E6C42C-33DA-420B-9E8B-F4AB87AFA730}"/>
              </a:ext>
            </a:extLst>
          </p:cNvPr>
          <p:cNvSpPr>
            <a:spLocks noGrp="1"/>
          </p:cNvSpPr>
          <p:nvPr>
            <p:ph type="sldNum" sz="quarter" idx="12"/>
          </p:nvPr>
        </p:nvSpPr>
        <p:spPr/>
        <p:txBody>
          <a:bodyPr/>
          <a:lstStyle/>
          <a:p>
            <a:fld id="{A20D5B2E-A39C-4A67-9A03-2664C49F1C64}" type="slidenum">
              <a:rPr lang="es-MX" smtClean="0"/>
              <a:pPr/>
              <a:t>59</a:t>
            </a:fld>
            <a:r>
              <a:rPr lang="es-MX"/>
              <a:t>/150</a:t>
            </a:r>
            <a:endParaRPr lang="es-MX" dirty="0"/>
          </a:p>
        </p:txBody>
      </p:sp>
    </p:spTree>
    <p:extLst>
      <p:ext uri="{BB962C8B-B14F-4D97-AF65-F5344CB8AC3E}">
        <p14:creationId xmlns:p14="http://schemas.microsoft.com/office/powerpoint/2010/main" val="22685372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INTRODUCCIÓN </a:t>
            </a:r>
          </a:p>
        </p:txBody>
      </p:sp>
      <p:sp>
        <p:nvSpPr>
          <p:cNvPr id="12"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mn-lt"/>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mn-lt"/>
              </a:rPr>
              <a:t>2.1 ÁREA NETA EFECTIVA</a:t>
            </a:r>
          </a:p>
        </p:txBody>
      </p:sp>
      <p:sp>
        <p:nvSpPr>
          <p:cNvPr id="8" name="Text Box 5"/>
          <p:cNvSpPr txBox="1">
            <a:spLocks noChangeArrowheads="1"/>
          </p:cNvSpPr>
          <p:nvPr/>
        </p:nvSpPr>
        <p:spPr bwMode="auto">
          <a:xfrm>
            <a:off x="474561" y="3725410"/>
            <a:ext cx="3488376" cy="384721"/>
          </a:xfrm>
          <a:prstGeom prst="rect">
            <a:avLst/>
          </a:prstGeom>
          <a:noFill/>
          <a:ln w="9525">
            <a:noFill/>
            <a:miter lim="800000"/>
            <a:headEnd/>
            <a:tailEnd/>
          </a:ln>
        </p:spPr>
        <p:txBody>
          <a:bodyPr wrap="square">
            <a:spAutoFit/>
          </a:bodyPr>
          <a:lstStyle/>
          <a:p>
            <a:pPr algn="just">
              <a:defRPr/>
            </a:pPr>
            <a:r>
              <a:rPr lang="es-ES_tradnl" sz="1900" b="1" dirty="0">
                <a:solidFill>
                  <a:schemeClr val="accent1">
                    <a:lumMod val="50000"/>
                  </a:schemeClr>
                </a:solidFill>
                <a:latin typeface="+mn-lt"/>
              </a:rPr>
              <a:t>¿Cuál es el Objetivo?</a:t>
            </a:r>
            <a:endParaRPr lang="es-ES" sz="1900" b="1" dirty="0">
              <a:solidFill>
                <a:schemeClr val="accent1">
                  <a:lumMod val="50000"/>
                </a:schemeClr>
              </a:solidFill>
              <a:latin typeface="+mn-lt"/>
            </a:endParaRPr>
          </a:p>
        </p:txBody>
      </p:sp>
      <p:sp>
        <p:nvSpPr>
          <p:cNvPr id="9" name="Text Box 18"/>
          <p:cNvSpPr txBox="1">
            <a:spLocks noChangeArrowheads="1"/>
          </p:cNvSpPr>
          <p:nvPr/>
        </p:nvSpPr>
        <p:spPr bwMode="auto">
          <a:xfrm>
            <a:off x="474561" y="4156322"/>
            <a:ext cx="5220000" cy="1261884"/>
          </a:xfrm>
          <a:prstGeom prst="rect">
            <a:avLst/>
          </a:prstGeom>
          <a:noFill/>
          <a:ln w="9525">
            <a:noFill/>
            <a:miter lim="800000"/>
            <a:headEnd/>
            <a:tailEnd/>
          </a:ln>
          <a:effectLst/>
        </p:spPr>
        <p:txBody>
          <a:bodyPr wrap="square">
            <a:spAutoFit/>
          </a:bodyPr>
          <a:lstStyle/>
          <a:p>
            <a:pPr algn="just"/>
            <a:r>
              <a:rPr lang="es-MX" sz="1900" b="1" dirty="0">
                <a:latin typeface="+mn-lt"/>
              </a:rPr>
              <a:t>En edificios urbanos se emplean también contra-venteo verticales (Figura 3), para evitar posibles problemas de pandeo entrepiso o de la estructura completa, y para resistir fuerzas horizontales.</a:t>
            </a:r>
          </a:p>
        </p:txBody>
      </p:sp>
      <p:sp>
        <p:nvSpPr>
          <p:cNvPr id="11" name="Text Box 5"/>
          <p:cNvSpPr txBox="1">
            <a:spLocks noChangeArrowheads="1"/>
          </p:cNvSpPr>
          <p:nvPr/>
        </p:nvSpPr>
        <p:spPr bwMode="auto">
          <a:xfrm>
            <a:off x="463032" y="1994008"/>
            <a:ext cx="4536182" cy="384721"/>
          </a:xfrm>
          <a:prstGeom prst="rect">
            <a:avLst/>
          </a:prstGeom>
          <a:noFill/>
          <a:ln w="9525">
            <a:noFill/>
            <a:miter lim="800000"/>
            <a:headEnd/>
            <a:tailEnd/>
          </a:ln>
        </p:spPr>
        <p:txBody>
          <a:bodyPr wrap="square">
            <a:spAutoFit/>
          </a:bodyPr>
          <a:lstStyle/>
          <a:p>
            <a:pPr algn="just">
              <a:defRPr/>
            </a:pPr>
            <a:r>
              <a:rPr lang="es-ES_tradnl" sz="1900" b="1" dirty="0">
                <a:solidFill>
                  <a:schemeClr val="accent1">
                    <a:lumMod val="50000"/>
                  </a:schemeClr>
                </a:solidFill>
                <a:latin typeface="+mn-lt"/>
              </a:rPr>
              <a:t>¿Dónde se utilizan?</a:t>
            </a:r>
            <a:endParaRPr lang="es-ES" sz="1900" b="1" dirty="0">
              <a:solidFill>
                <a:schemeClr val="accent1">
                  <a:lumMod val="50000"/>
                </a:schemeClr>
              </a:solidFill>
              <a:latin typeface="+mn-lt"/>
            </a:endParaRPr>
          </a:p>
        </p:txBody>
      </p:sp>
      <p:pic>
        <p:nvPicPr>
          <p:cNvPr id="1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731" t="44775" r="48957" b="27353"/>
          <a:stretch/>
        </p:blipFill>
        <p:spPr bwMode="auto">
          <a:xfrm>
            <a:off x="7236719" y="1844825"/>
            <a:ext cx="2486452" cy="18836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descr="http://www.construaprende.com/Apuntes/01/Marco.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262"/>
          <a:stretch/>
        </p:blipFill>
        <p:spPr bwMode="auto">
          <a:xfrm>
            <a:off x="5860135" y="4209706"/>
            <a:ext cx="3968874" cy="187822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1 Rectángulo"/>
          <p:cNvSpPr/>
          <p:nvPr/>
        </p:nvSpPr>
        <p:spPr>
          <a:xfrm>
            <a:off x="474561" y="2363340"/>
            <a:ext cx="4889949" cy="1261884"/>
          </a:xfrm>
          <a:prstGeom prst="rect">
            <a:avLst/>
          </a:prstGeom>
        </p:spPr>
        <p:txBody>
          <a:bodyPr wrap="square">
            <a:spAutoFit/>
          </a:bodyPr>
          <a:lstStyle/>
          <a:p>
            <a:pPr marL="342900" lvl="0" indent="-342900" algn="just" eaLnBrk="0" hangingPunct="0">
              <a:spcBef>
                <a:spcPct val="20000"/>
              </a:spcBef>
              <a:buClr>
                <a:schemeClr val="hlink"/>
              </a:buClr>
              <a:buSzPct val="60000"/>
              <a:defRPr/>
            </a:pPr>
            <a:r>
              <a:rPr lang="es-MX" sz="1900" b="1" dirty="0">
                <a:latin typeface="+mn-lt"/>
              </a:rPr>
              <a:t>Los elementos de tensión se utilizan en bodegas y estructuras industriales (Figura 2) como parte de </a:t>
            </a:r>
            <a:r>
              <a:rPr lang="es-MX" sz="1900" b="1" dirty="0" err="1" smtClean="0">
                <a:latin typeface="+mn-lt"/>
              </a:rPr>
              <a:t>contraventeo</a:t>
            </a:r>
            <a:r>
              <a:rPr lang="es-MX" sz="1900" b="1" dirty="0" smtClean="0">
                <a:latin typeface="+mn-lt"/>
              </a:rPr>
              <a:t> </a:t>
            </a:r>
            <a:r>
              <a:rPr lang="es-MX" sz="1900" b="1" dirty="0">
                <a:latin typeface="+mn-lt"/>
              </a:rPr>
              <a:t>de las vigas y columnas de cubierta y las paredes.</a:t>
            </a:r>
          </a:p>
        </p:txBody>
      </p:sp>
      <p:sp>
        <p:nvSpPr>
          <p:cNvPr id="7" name="6 Rectángulo"/>
          <p:cNvSpPr/>
          <p:nvPr/>
        </p:nvSpPr>
        <p:spPr>
          <a:xfrm>
            <a:off x="4999214" y="3789040"/>
            <a:ext cx="4829796" cy="384721"/>
          </a:xfrm>
          <a:prstGeom prst="rect">
            <a:avLst/>
          </a:prstGeom>
        </p:spPr>
        <p:txBody>
          <a:bodyPr wrap="square">
            <a:spAutoFit/>
          </a:bodyPr>
          <a:lstStyle/>
          <a:p>
            <a:pPr algn="r"/>
            <a:r>
              <a:rPr lang="es-MX" sz="1900" b="1" dirty="0">
                <a:latin typeface="+mn-lt"/>
              </a:rPr>
              <a:t>(Figura 2).- Elementos de tensión en bodegas</a:t>
            </a:r>
          </a:p>
        </p:txBody>
      </p:sp>
      <p:sp>
        <p:nvSpPr>
          <p:cNvPr id="17" name="16 Rectángulo"/>
          <p:cNvSpPr/>
          <p:nvPr/>
        </p:nvSpPr>
        <p:spPr>
          <a:xfrm>
            <a:off x="5694558" y="6093296"/>
            <a:ext cx="4134448" cy="384721"/>
          </a:xfrm>
          <a:prstGeom prst="rect">
            <a:avLst/>
          </a:prstGeom>
        </p:spPr>
        <p:txBody>
          <a:bodyPr wrap="square">
            <a:spAutoFit/>
          </a:bodyPr>
          <a:lstStyle/>
          <a:p>
            <a:pPr algn="r"/>
            <a:r>
              <a:rPr lang="es-MX" sz="1900" b="1" dirty="0">
                <a:latin typeface="+mn-lt"/>
              </a:rPr>
              <a:t>(Figura 3).- Contra-venteos</a:t>
            </a:r>
          </a:p>
        </p:txBody>
      </p:sp>
      <p:sp>
        <p:nvSpPr>
          <p:cNvPr id="4" name="Marcador de pie de página 3">
            <a:extLst>
              <a:ext uri="{FF2B5EF4-FFF2-40B4-BE49-F238E27FC236}">
                <a16:creationId xmlns:a16="http://schemas.microsoft.com/office/drawing/2014/main" id="{C3AEEE36-5F7E-4BC3-B746-FCC73A2312D3}"/>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6" name="Marcador de número de diapositiva 5">
            <a:extLst>
              <a:ext uri="{FF2B5EF4-FFF2-40B4-BE49-F238E27FC236}">
                <a16:creationId xmlns:a16="http://schemas.microsoft.com/office/drawing/2014/main" id="{983AB3EA-86CE-46AD-BDBC-610FFA2495B6}"/>
              </a:ext>
            </a:extLst>
          </p:cNvPr>
          <p:cNvSpPr>
            <a:spLocks noGrp="1"/>
          </p:cNvSpPr>
          <p:nvPr>
            <p:ph type="sldNum" sz="quarter" idx="12"/>
          </p:nvPr>
        </p:nvSpPr>
        <p:spPr/>
        <p:txBody>
          <a:bodyPr/>
          <a:lstStyle/>
          <a:p>
            <a:fld id="{A20D5B2E-A39C-4A67-9A03-2664C49F1C64}" type="slidenum">
              <a:rPr lang="es-MX" smtClean="0"/>
              <a:pPr/>
              <a:t>6</a:t>
            </a:fld>
            <a:r>
              <a:rPr lang="es-MX"/>
              <a:t>/150</a:t>
            </a:r>
            <a:endParaRPr lang="es-MX" dirty="0"/>
          </a:p>
        </p:txBody>
      </p:sp>
    </p:spTree>
    <p:extLst>
      <p:ext uri="{BB962C8B-B14F-4D97-AF65-F5344CB8AC3E}">
        <p14:creationId xmlns:p14="http://schemas.microsoft.com/office/powerpoint/2010/main" val="241881337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DISEÑO A TENSIÓN</a:t>
            </a:r>
          </a:p>
        </p:txBody>
      </p:sp>
      <p:sp>
        <p:nvSpPr>
          <p:cNvPr id="16"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2.2 DISEÑO DE ELEMENTOS A TENSIÓN</a:t>
            </a:r>
          </a:p>
        </p:txBody>
      </p:sp>
      <mc:AlternateContent xmlns:mc="http://schemas.openxmlformats.org/markup-compatibility/2006" xmlns:a14="http://schemas.microsoft.com/office/drawing/2010/main">
        <mc:Choice Requires="a14">
          <p:sp>
            <p:nvSpPr>
              <p:cNvPr id="2" name="Rectángulo 1"/>
              <p:cNvSpPr/>
              <p:nvPr/>
            </p:nvSpPr>
            <p:spPr>
              <a:xfrm>
                <a:off x="474561" y="1972479"/>
                <a:ext cx="9354448" cy="1153329"/>
              </a:xfrm>
              <a:prstGeom prst="rect">
                <a:avLst/>
              </a:prstGeom>
            </p:spPr>
            <p:txBody>
              <a:bodyPr wrap="square">
                <a:spAutoFit/>
              </a:bodyPr>
              <a:lstStyle/>
              <a:p>
                <a:pPr algn="just"/>
                <a:r>
                  <a:rPr lang="es-MX" sz="1900" b="1" dirty="0">
                    <a:latin typeface="+mn-lt"/>
                  </a:rPr>
                  <a:t>Si se usan las ecuaciones ASD para el diseño de miembros a tensión, la resistencia permisible es el menor de </a:t>
                </a:r>
                <a14:m>
                  <m:oMath xmlns:m="http://schemas.openxmlformats.org/officeDocument/2006/math">
                    <m:f>
                      <m:fPr>
                        <m:ctrlPr>
                          <a:rPr lang="es-MX" sz="1900" b="1" i="1" smtClean="0">
                            <a:solidFill>
                              <a:srgbClr val="FF0000"/>
                            </a:solidFill>
                            <a:latin typeface="Cambria Math" panose="02040503050406030204" pitchFamily="18" charset="0"/>
                          </a:rPr>
                        </m:ctrlPr>
                      </m:fPr>
                      <m:num>
                        <m:sSub>
                          <m:sSubPr>
                            <m:ctrlPr>
                              <a:rPr lang="es-MX" sz="1900" b="1" i="1" smtClean="0">
                                <a:solidFill>
                                  <a:srgbClr val="FF0000"/>
                                </a:solidFill>
                                <a:latin typeface="Cambria Math" panose="02040503050406030204" pitchFamily="18" charset="0"/>
                              </a:rPr>
                            </m:ctrlPr>
                          </m:sSubPr>
                          <m:e>
                            <m:r>
                              <a:rPr lang="es-MX" sz="1900" b="1" i="1" smtClean="0">
                                <a:solidFill>
                                  <a:srgbClr val="FF0000"/>
                                </a:solidFill>
                                <a:latin typeface="Cambria Math" panose="02040503050406030204" pitchFamily="18" charset="0"/>
                              </a:rPr>
                              <m:t>𝑭</m:t>
                            </m:r>
                          </m:e>
                          <m:sub>
                            <m:r>
                              <a:rPr lang="es-MX" sz="1900" b="1" i="1" smtClean="0">
                                <a:solidFill>
                                  <a:srgbClr val="FF0000"/>
                                </a:solidFill>
                                <a:latin typeface="Cambria Math" panose="02040503050406030204" pitchFamily="18" charset="0"/>
                              </a:rPr>
                              <m:t>𝒚</m:t>
                            </m:r>
                          </m:sub>
                        </m:sSub>
                        <m:sSub>
                          <m:sSubPr>
                            <m:ctrlPr>
                              <a:rPr lang="es-MX" sz="1900" b="1" i="1" smtClean="0">
                                <a:solidFill>
                                  <a:srgbClr val="FF0000"/>
                                </a:solidFill>
                                <a:latin typeface="Cambria Math" panose="02040503050406030204" pitchFamily="18" charset="0"/>
                              </a:rPr>
                            </m:ctrlPr>
                          </m:sSubPr>
                          <m:e>
                            <m:r>
                              <a:rPr lang="es-MX" sz="1900" b="1" i="1" smtClean="0">
                                <a:solidFill>
                                  <a:srgbClr val="FF0000"/>
                                </a:solidFill>
                                <a:latin typeface="Cambria Math" panose="02040503050406030204" pitchFamily="18" charset="0"/>
                              </a:rPr>
                              <m:t>𝑨</m:t>
                            </m:r>
                          </m:e>
                          <m:sub>
                            <m:r>
                              <a:rPr lang="es-MX" sz="1900" b="1" i="1" smtClean="0">
                                <a:solidFill>
                                  <a:srgbClr val="FF0000"/>
                                </a:solidFill>
                                <a:latin typeface="Cambria Math" panose="02040503050406030204" pitchFamily="18" charset="0"/>
                              </a:rPr>
                              <m:t>𝒈</m:t>
                            </m:r>
                          </m:sub>
                        </m:sSub>
                      </m:num>
                      <m:den>
                        <m:sSub>
                          <m:sSubPr>
                            <m:ctrlPr>
                              <a:rPr lang="es-MX" sz="1900" b="1" i="1" smtClean="0">
                                <a:solidFill>
                                  <a:srgbClr val="FF0000"/>
                                </a:solidFill>
                                <a:latin typeface="Cambria Math" panose="02040503050406030204" pitchFamily="18" charset="0"/>
                              </a:rPr>
                            </m:ctrlPr>
                          </m:sSubPr>
                          <m:e>
                            <m:r>
                              <a:rPr lang="es-MX" sz="1900" b="1" i="1">
                                <a:solidFill>
                                  <a:srgbClr val="FF0000"/>
                                </a:solidFill>
                                <a:latin typeface="Cambria Math" panose="02040503050406030204" pitchFamily="18" charset="0"/>
                                <a:ea typeface="Cambria Math" panose="02040503050406030204" pitchFamily="18" charset="0"/>
                              </a:rPr>
                              <m:t>𝛀</m:t>
                            </m:r>
                          </m:e>
                          <m:sub>
                            <m:r>
                              <a:rPr lang="es-MX" sz="1900" b="1" i="1" smtClean="0">
                                <a:solidFill>
                                  <a:srgbClr val="FF0000"/>
                                </a:solidFill>
                                <a:latin typeface="Cambria Math" panose="02040503050406030204" pitchFamily="18" charset="0"/>
                              </a:rPr>
                              <m:t>𝒕</m:t>
                            </m:r>
                          </m:sub>
                        </m:sSub>
                      </m:den>
                    </m:f>
                  </m:oMath>
                </a14:m>
                <a:r>
                  <a:rPr lang="es-MX" sz="1900" b="1" dirty="0">
                    <a:latin typeface="+mn-lt"/>
                  </a:rPr>
                  <a:t> y </a:t>
                </a:r>
                <a14:m>
                  <m:oMath xmlns:m="http://schemas.openxmlformats.org/officeDocument/2006/math">
                    <m:f>
                      <m:fPr>
                        <m:ctrlPr>
                          <a:rPr lang="es-MX" sz="1900" b="1" i="1" smtClean="0">
                            <a:solidFill>
                              <a:srgbClr val="FF0000"/>
                            </a:solidFill>
                            <a:latin typeface="Cambria Math" panose="02040503050406030204" pitchFamily="18" charset="0"/>
                          </a:rPr>
                        </m:ctrlPr>
                      </m:fPr>
                      <m:num>
                        <m:sSub>
                          <m:sSubPr>
                            <m:ctrlPr>
                              <a:rPr lang="es-MX" sz="1900" b="1" i="1">
                                <a:solidFill>
                                  <a:srgbClr val="FF0000"/>
                                </a:solidFill>
                                <a:latin typeface="Cambria Math" panose="02040503050406030204" pitchFamily="18" charset="0"/>
                              </a:rPr>
                            </m:ctrlPr>
                          </m:sSubPr>
                          <m:e>
                            <m:r>
                              <a:rPr lang="es-MX" sz="1900" b="1" i="1">
                                <a:solidFill>
                                  <a:srgbClr val="FF0000"/>
                                </a:solidFill>
                                <a:latin typeface="Cambria Math" panose="02040503050406030204" pitchFamily="18" charset="0"/>
                              </a:rPr>
                              <m:t>𝑭</m:t>
                            </m:r>
                          </m:e>
                          <m:sub>
                            <m:r>
                              <a:rPr lang="es-MX" sz="1900" b="1" i="1" smtClean="0">
                                <a:solidFill>
                                  <a:srgbClr val="FF0000"/>
                                </a:solidFill>
                                <a:latin typeface="Cambria Math" panose="02040503050406030204" pitchFamily="18" charset="0"/>
                              </a:rPr>
                              <m:t>𝒖</m:t>
                            </m:r>
                          </m:sub>
                        </m:sSub>
                        <m:r>
                          <a:rPr lang="es-MX" sz="1900" b="1" i="1" smtClean="0">
                            <a:solidFill>
                              <a:srgbClr val="FF0000"/>
                            </a:solidFill>
                            <a:latin typeface="Cambria Math" panose="02040503050406030204" pitchFamily="18" charset="0"/>
                          </a:rPr>
                          <m:t>𝑼</m:t>
                        </m:r>
                        <m:sSub>
                          <m:sSubPr>
                            <m:ctrlPr>
                              <a:rPr lang="es-MX" sz="1900" b="1" i="1">
                                <a:solidFill>
                                  <a:srgbClr val="FF0000"/>
                                </a:solidFill>
                                <a:latin typeface="Cambria Math" panose="02040503050406030204" pitchFamily="18" charset="0"/>
                              </a:rPr>
                            </m:ctrlPr>
                          </m:sSubPr>
                          <m:e>
                            <m:r>
                              <a:rPr lang="es-MX" sz="1900" b="1" i="1">
                                <a:solidFill>
                                  <a:srgbClr val="FF0000"/>
                                </a:solidFill>
                                <a:latin typeface="Cambria Math" panose="02040503050406030204" pitchFamily="18" charset="0"/>
                              </a:rPr>
                              <m:t>𝑨</m:t>
                            </m:r>
                          </m:e>
                          <m:sub>
                            <m:r>
                              <a:rPr lang="es-MX" sz="1900" b="1" i="1" smtClean="0">
                                <a:solidFill>
                                  <a:srgbClr val="FF0000"/>
                                </a:solidFill>
                                <a:latin typeface="Cambria Math" panose="02040503050406030204" pitchFamily="18" charset="0"/>
                              </a:rPr>
                              <m:t>𝒏</m:t>
                            </m:r>
                          </m:sub>
                        </m:sSub>
                      </m:num>
                      <m:den>
                        <m:sSub>
                          <m:sSubPr>
                            <m:ctrlPr>
                              <a:rPr lang="es-MX" sz="1900" b="1" i="1">
                                <a:solidFill>
                                  <a:srgbClr val="FF0000"/>
                                </a:solidFill>
                                <a:latin typeface="Cambria Math" panose="02040503050406030204" pitchFamily="18" charset="0"/>
                              </a:rPr>
                            </m:ctrlPr>
                          </m:sSubPr>
                          <m:e>
                            <m:r>
                              <a:rPr lang="es-MX" sz="1900" b="1" i="1">
                                <a:solidFill>
                                  <a:srgbClr val="FF0000"/>
                                </a:solidFill>
                                <a:latin typeface="Cambria Math" panose="02040503050406030204" pitchFamily="18" charset="0"/>
                                <a:ea typeface="Cambria Math" panose="02040503050406030204" pitchFamily="18" charset="0"/>
                              </a:rPr>
                              <m:t>𝛀</m:t>
                            </m:r>
                          </m:e>
                          <m:sub>
                            <m:r>
                              <a:rPr lang="es-MX" sz="1900" b="1" i="1">
                                <a:solidFill>
                                  <a:srgbClr val="FF0000"/>
                                </a:solidFill>
                                <a:latin typeface="Cambria Math" panose="02040503050406030204" pitchFamily="18" charset="0"/>
                              </a:rPr>
                              <m:t>𝒕</m:t>
                            </m:r>
                          </m:sub>
                        </m:sSub>
                      </m:den>
                    </m:f>
                  </m:oMath>
                </a14:m>
                <a:r>
                  <a:rPr lang="es-MX" sz="1900" b="1" dirty="0">
                    <a:latin typeface="+mn-lt"/>
                  </a:rPr>
                  <a:t> A partir de estas expresiones, las áreas totales mínimas requeridas son las siguientes:</a:t>
                </a:r>
              </a:p>
            </p:txBody>
          </p:sp>
        </mc:Choice>
        <mc:Fallback xmlns="">
          <p:sp>
            <p:nvSpPr>
              <p:cNvPr id="2" name="Rectángulo 1"/>
              <p:cNvSpPr>
                <a:spLocks noRot="1" noChangeAspect="1" noMove="1" noResize="1" noEditPoints="1" noAdjustHandles="1" noChangeArrowheads="1" noChangeShapeType="1" noTextEdit="1"/>
              </p:cNvSpPr>
              <p:nvPr/>
            </p:nvSpPr>
            <p:spPr>
              <a:xfrm>
                <a:off x="474561" y="1972479"/>
                <a:ext cx="9354448" cy="1153329"/>
              </a:xfrm>
              <a:prstGeom prst="rect">
                <a:avLst/>
              </a:prstGeom>
              <a:blipFill>
                <a:blip r:embed="rId2"/>
                <a:stretch>
                  <a:fillRect l="-652" t="-2646" r="-587" b="-8466"/>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4235604" y="3127724"/>
                <a:ext cx="1804404" cy="72757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MX" sz="1900" b="1" i="1" smtClean="0">
                              <a:latin typeface="Cambria Math" panose="02040503050406030204" pitchFamily="18" charset="0"/>
                            </a:rPr>
                          </m:ctrlPr>
                        </m:sSubPr>
                        <m:e>
                          <m:r>
                            <a:rPr lang="es-MX" sz="1900" b="1" i="1" smtClean="0">
                              <a:latin typeface="Cambria Math" panose="02040503050406030204" pitchFamily="18" charset="0"/>
                            </a:rPr>
                            <m:t>𝑨</m:t>
                          </m:r>
                        </m:e>
                        <m:sub>
                          <m:r>
                            <a:rPr lang="es-MX" sz="1900" b="1" i="1" smtClean="0">
                              <a:latin typeface="Cambria Math" panose="02040503050406030204" pitchFamily="18" charset="0"/>
                            </a:rPr>
                            <m:t>𝒈</m:t>
                          </m:r>
                          <m:r>
                            <a:rPr lang="es-MX" sz="1900" b="1" i="1" smtClean="0">
                              <a:latin typeface="Cambria Math" panose="02040503050406030204" pitchFamily="18" charset="0"/>
                            </a:rPr>
                            <m:t> </m:t>
                          </m:r>
                          <m:r>
                            <a:rPr lang="es-MX" sz="1900" b="1" i="1" smtClean="0">
                              <a:latin typeface="Cambria Math" panose="02040503050406030204" pitchFamily="18" charset="0"/>
                            </a:rPr>
                            <m:t>𝒎𝒊𝒏</m:t>
                          </m:r>
                        </m:sub>
                      </m:sSub>
                      <m:r>
                        <a:rPr lang="es-MX" sz="1900" b="1" i="1" smtClean="0">
                          <a:latin typeface="Cambria Math" panose="02040503050406030204" pitchFamily="18" charset="0"/>
                        </a:rPr>
                        <m:t>=</m:t>
                      </m:r>
                      <m:f>
                        <m:fPr>
                          <m:ctrlPr>
                            <a:rPr lang="es-MX" sz="1900" b="1" i="1">
                              <a:latin typeface="Cambria Math" panose="02040503050406030204" pitchFamily="18" charset="0"/>
                            </a:rPr>
                          </m:ctrlPr>
                        </m:fPr>
                        <m:num>
                          <m:sSub>
                            <m:sSubPr>
                              <m:ctrlPr>
                                <a:rPr lang="es-MX" sz="1900" b="1" i="1">
                                  <a:latin typeface="Cambria Math" panose="02040503050406030204" pitchFamily="18" charset="0"/>
                                </a:rPr>
                              </m:ctrlPr>
                            </m:sSubPr>
                            <m:e>
                              <m:r>
                                <a:rPr lang="es-MX" sz="1900" b="1" i="1">
                                  <a:latin typeface="Cambria Math" panose="02040503050406030204" pitchFamily="18" charset="0"/>
                                  <a:ea typeface="Cambria Math" panose="02040503050406030204" pitchFamily="18" charset="0"/>
                                </a:rPr>
                                <m:t>𝛀</m:t>
                              </m:r>
                            </m:e>
                            <m:sub>
                              <m:r>
                                <a:rPr lang="es-MX" sz="1900" b="1" i="1">
                                  <a:latin typeface="Cambria Math" panose="02040503050406030204" pitchFamily="18" charset="0"/>
                                </a:rPr>
                                <m:t>𝒕</m:t>
                              </m:r>
                            </m:sub>
                          </m:sSub>
                          <m:sSub>
                            <m:sSubPr>
                              <m:ctrlPr>
                                <a:rPr lang="es-MX" sz="1900" b="1" i="1">
                                  <a:latin typeface="Cambria Math" panose="02040503050406030204" pitchFamily="18" charset="0"/>
                                </a:rPr>
                              </m:ctrlPr>
                            </m:sSubPr>
                            <m:e>
                              <m:r>
                                <a:rPr lang="es-MX" sz="1900" b="1" i="1" smtClean="0">
                                  <a:latin typeface="Cambria Math" panose="02040503050406030204" pitchFamily="18" charset="0"/>
                                </a:rPr>
                                <m:t>𝑷</m:t>
                              </m:r>
                            </m:e>
                            <m:sub>
                              <m:r>
                                <a:rPr lang="es-MX" sz="1900" b="1" i="1" smtClean="0">
                                  <a:latin typeface="Cambria Math" panose="02040503050406030204" pitchFamily="18" charset="0"/>
                                </a:rPr>
                                <m:t>𝒂</m:t>
                              </m:r>
                            </m:sub>
                          </m:sSub>
                        </m:num>
                        <m:den>
                          <m:sSub>
                            <m:sSubPr>
                              <m:ctrlPr>
                                <a:rPr lang="es-MX" sz="1900" b="1" i="1">
                                  <a:latin typeface="Cambria Math" panose="02040503050406030204" pitchFamily="18" charset="0"/>
                                </a:rPr>
                              </m:ctrlPr>
                            </m:sSubPr>
                            <m:e>
                              <m:r>
                                <a:rPr lang="es-MX" sz="1900" b="1" i="1">
                                  <a:latin typeface="Cambria Math" panose="02040503050406030204" pitchFamily="18" charset="0"/>
                                </a:rPr>
                                <m:t>𝑭</m:t>
                              </m:r>
                            </m:e>
                            <m:sub>
                              <m:r>
                                <a:rPr lang="es-MX" sz="1900" b="1" i="1">
                                  <a:latin typeface="Cambria Math" panose="02040503050406030204" pitchFamily="18" charset="0"/>
                                </a:rPr>
                                <m:t>𝒚</m:t>
                              </m:r>
                            </m:sub>
                          </m:sSub>
                        </m:den>
                      </m:f>
                    </m:oMath>
                  </m:oMathPara>
                </a14:m>
                <a:endParaRPr lang="es-MX" sz="1900" dirty="0"/>
              </a:p>
            </p:txBody>
          </p:sp>
        </mc:Choice>
        <mc:Fallback xmlns="">
          <p:sp>
            <p:nvSpPr>
              <p:cNvPr id="6" name="Rectángulo 5"/>
              <p:cNvSpPr>
                <a:spLocks noRot="1" noChangeAspect="1" noMove="1" noResize="1" noEditPoints="1" noAdjustHandles="1" noChangeArrowheads="1" noChangeShapeType="1" noTextEdit="1"/>
              </p:cNvSpPr>
              <p:nvPr/>
            </p:nvSpPr>
            <p:spPr>
              <a:xfrm>
                <a:off x="4235604" y="3127724"/>
                <a:ext cx="1804404" cy="727571"/>
              </a:xfrm>
              <a:prstGeom prst="rect">
                <a:avLst/>
              </a:prstGeom>
              <a:blipFill>
                <a:blip r:embed="rId3"/>
                <a:stretch>
                  <a:fillRect/>
                </a:stretch>
              </a:blipFill>
            </p:spPr>
            <p:txBody>
              <a:bodyPr/>
              <a:lstStyle/>
              <a:p>
                <a:r>
                  <a:rPr lang="es-MX">
                    <a:noFill/>
                  </a:rPr>
                  <a:t> </a:t>
                </a:r>
              </a:p>
            </p:txBody>
          </p:sp>
        </mc:Fallback>
      </mc:AlternateContent>
      <p:sp>
        <p:nvSpPr>
          <p:cNvPr id="17" name="CuadroTexto 16"/>
          <p:cNvSpPr txBox="1"/>
          <p:nvPr/>
        </p:nvSpPr>
        <p:spPr>
          <a:xfrm>
            <a:off x="7164710" y="3290108"/>
            <a:ext cx="900098" cy="384721"/>
          </a:xfrm>
          <a:prstGeom prst="rect">
            <a:avLst/>
          </a:prstGeom>
          <a:noFill/>
        </p:spPr>
        <p:txBody>
          <a:bodyPr wrap="square" rtlCol="0">
            <a:spAutoFit/>
          </a:bodyPr>
          <a:lstStyle/>
          <a:p>
            <a:r>
              <a:rPr lang="es-MX" sz="1900" dirty="0"/>
              <a:t>(4.1) a</a:t>
            </a:r>
          </a:p>
        </p:txBody>
      </p:sp>
      <mc:AlternateContent xmlns:mc="http://schemas.openxmlformats.org/markup-compatibility/2006" xmlns:a14="http://schemas.microsoft.com/office/drawing/2010/main">
        <mc:Choice Requires="a14">
          <p:sp>
            <p:nvSpPr>
              <p:cNvPr id="18" name="Rectángulo 17"/>
              <p:cNvSpPr/>
              <p:nvPr/>
            </p:nvSpPr>
            <p:spPr>
              <a:xfrm>
                <a:off x="2823139" y="3958368"/>
                <a:ext cx="4983993" cy="6910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MX" sz="1900" b="1" i="1" smtClean="0">
                              <a:latin typeface="Cambria Math" panose="02040503050406030204" pitchFamily="18" charset="0"/>
                            </a:rPr>
                          </m:ctrlPr>
                        </m:sSubPr>
                        <m:e>
                          <m:r>
                            <a:rPr lang="es-MX" sz="1900" b="1" i="1" smtClean="0">
                              <a:latin typeface="Cambria Math" panose="02040503050406030204" pitchFamily="18" charset="0"/>
                            </a:rPr>
                            <m:t>𝑨</m:t>
                          </m:r>
                        </m:e>
                        <m:sub>
                          <m:r>
                            <a:rPr lang="es-MX" sz="1900" b="1" i="1" smtClean="0">
                              <a:latin typeface="Cambria Math" panose="02040503050406030204" pitchFamily="18" charset="0"/>
                            </a:rPr>
                            <m:t>𝒈</m:t>
                          </m:r>
                          <m:r>
                            <a:rPr lang="es-MX" sz="1900" b="1" i="1" smtClean="0">
                              <a:latin typeface="Cambria Math" panose="02040503050406030204" pitchFamily="18" charset="0"/>
                            </a:rPr>
                            <m:t> </m:t>
                          </m:r>
                          <m:r>
                            <a:rPr lang="es-MX" sz="1900" b="1" i="1" smtClean="0">
                              <a:latin typeface="Cambria Math" panose="02040503050406030204" pitchFamily="18" charset="0"/>
                            </a:rPr>
                            <m:t>𝒎𝒊𝒏</m:t>
                          </m:r>
                        </m:sub>
                      </m:sSub>
                      <m:r>
                        <a:rPr lang="es-MX" sz="1900" b="1" i="1" smtClean="0">
                          <a:latin typeface="Cambria Math" panose="02040503050406030204" pitchFamily="18" charset="0"/>
                        </a:rPr>
                        <m:t>=</m:t>
                      </m:r>
                      <m:f>
                        <m:fPr>
                          <m:ctrlPr>
                            <a:rPr lang="es-MX" sz="1900" b="1" i="1">
                              <a:latin typeface="Cambria Math" panose="02040503050406030204" pitchFamily="18" charset="0"/>
                            </a:rPr>
                          </m:ctrlPr>
                        </m:fPr>
                        <m:num>
                          <m:sSub>
                            <m:sSubPr>
                              <m:ctrlPr>
                                <a:rPr lang="es-MX" sz="1900" b="1" i="1">
                                  <a:latin typeface="Cambria Math" panose="02040503050406030204" pitchFamily="18" charset="0"/>
                                </a:rPr>
                              </m:ctrlPr>
                            </m:sSubPr>
                            <m:e>
                              <m:r>
                                <a:rPr lang="es-MX" sz="1900" b="1" i="1">
                                  <a:latin typeface="Cambria Math" panose="02040503050406030204" pitchFamily="18" charset="0"/>
                                  <a:ea typeface="Cambria Math" panose="02040503050406030204" pitchFamily="18" charset="0"/>
                                </a:rPr>
                                <m:t>𝛀</m:t>
                              </m:r>
                            </m:e>
                            <m:sub>
                              <m:r>
                                <a:rPr lang="es-MX" sz="1900" b="1" i="1">
                                  <a:latin typeface="Cambria Math" panose="02040503050406030204" pitchFamily="18" charset="0"/>
                                </a:rPr>
                                <m:t>𝒕</m:t>
                              </m:r>
                            </m:sub>
                          </m:sSub>
                          <m:sSub>
                            <m:sSubPr>
                              <m:ctrlPr>
                                <a:rPr lang="es-MX" sz="1900" b="1" i="1">
                                  <a:latin typeface="Cambria Math" panose="02040503050406030204" pitchFamily="18" charset="0"/>
                                </a:rPr>
                              </m:ctrlPr>
                            </m:sSubPr>
                            <m:e>
                              <m:r>
                                <a:rPr lang="es-MX" sz="1900" b="1" i="1" smtClean="0">
                                  <a:latin typeface="Cambria Math" panose="02040503050406030204" pitchFamily="18" charset="0"/>
                                </a:rPr>
                                <m:t>𝑷</m:t>
                              </m:r>
                            </m:e>
                            <m:sub>
                              <m:r>
                                <a:rPr lang="es-MX" sz="1900" b="1" i="1" smtClean="0">
                                  <a:latin typeface="Cambria Math" panose="02040503050406030204" pitchFamily="18" charset="0"/>
                                </a:rPr>
                                <m:t>𝒂</m:t>
                              </m:r>
                            </m:sub>
                          </m:sSub>
                        </m:num>
                        <m:den>
                          <m:sSub>
                            <m:sSubPr>
                              <m:ctrlPr>
                                <a:rPr lang="es-MX" sz="1900" b="1" i="1">
                                  <a:latin typeface="Cambria Math" panose="02040503050406030204" pitchFamily="18" charset="0"/>
                                </a:rPr>
                              </m:ctrlPr>
                            </m:sSubPr>
                            <m:e>
                              <m:r>
                                <a:rPr lang="es-MX" sz="1900" b="1" i="1">
                                  <a:latin typeface="Cambria Math" panose="02040503050406030204" pitchFamily="18" charset="0"/>
                                </a:rPr>
                                <m:t>𝑭</m:t>
                              </m:r>
                            </m:e>
                            <m:sub>
                              <m:r>
                                <a:rPr lang="es-MX" sz="1900" b="1" i="1" smtClean="0">
                                  <a:latin typeface="Cambria Math" panose="02040503050406030204" pitchFamily="18" charset="0"/>
                                </a:rPr>
                                <m:t>𝒖</m:t>
                              </m:r>
                            </m:sub>
                          </m:sSub>
                          <m:r>
                            <a:rPr lang="es-MX" sz="1900" b="1" i="1" smtClean="0">
                              <a:latin typeface="Cambria Math" panose="02040503050406030204" pitchFamily="18" charset="0"/>
                            </a:rPr>
                            <m:t>𝑼</m:t>
                          </m:r>
                        </m:den>
                      </m:f>
                      <m:r>
                        <a:rPr lang="es-MX" sz="1900" b="1" i="1" smtClean="0">
                          <a:latin typeface="Cambria Math" panose="02040503050406030204" pitchFamily="18" charset="0"/>
                        </a:rPr>
                        <m:t>+á</m:t>
                      </m:r>
                      <m:r>
                        <a:rPr lang="es-MX" sz="1900" b="1" i="1" smtClean="0">
                          <a:latin typeface="Cambria Math" panose="02040503050406030204" pitchFamily="18" charset="0"/>
                        </a:rPr>
                        <m:t>𝒓𝒆𝒂</m:t>
                      </m:r>
                      <m:r>
                        <a:rPr lang="es-MX" sz="1900" b="1" i="1" smtClean="0">
                          <a:latin typeface="Cambria Math" panose="02040503050406030204" pitchFamily="18" charset="0"/>
                        </a:rPr>
                        <m:t> </m:t>
                      </m:r>
                      <m:r>
                        <a:rPr lang="es-MX" sz="1900" b="1" i="1" smtClean="0">
                          <a:latin typeface="Cambria Math" panose="02040503050406030204" pitchFamily="18" charset="0"/>
                        </a:rPr>
                        <m:t>𝒆𝒔𝒕𝒊𝒂𝒅𝒂</m:t>
                      </m:r>
                      <m:r>
                        <a:rPr lang="es-MX" sz="1900" b="1" i="1" smtClean="0">
                          <a:latin typeface="Cambria Math" panose="02040503050406030204" pitchFamily="18" charset="0"/>
                        </a:rPr>
                        <m:t> </m:t>
                      </m:r>
                      <m:r>
                        <a:rPr lang="es-MX" sz="1900" b="1" i="1" smtClean="0">
                          <a:latin typeface="Cambria Math" panose="02040503050406030204" pitchFamily="18" charset="0"/>
                        </a:rPr>
                        <m:t>𝒅𝒆</m:t>
                      </m:r>
                      <m:r>
                        <a:rPr lang="es-MX" sz="1900" b="1" i="1" smtClean="0">
                          <a:latin typeface="Cambria Math" panose="02040503050406030204" pitchFamily="18" charset="0"/>
                        </a:rPr>
                        <m:t> </m:t>
                      </m:r>
                      <m:r>
                        <a:rPr lang="es-MX" sz="1900" b="1" i="1" smtClean="0">
                          <a:latin typeface="Cambria Math" panose="02040503050406030204" pitchFamily="18" charset="0"/>
                        </a:rPr>
                        <m:t>𝒂𝒈𝒖𝒆𝒓𝒐𝒔</m:t>
                      </m:r>
                    </m:oMath>
                  </m:oMathPara>
                </a14:m>
                <a:endParaRPr lang="es-MX" sz="1900" dirty="0"/>
              </a:p>
            </p:txBody>
          </p:sp>
        </mc:Choice>
        <mc:Fallback xmlns="">
          <p:sp>
            <p:nvSpPr>
              <p:cNvPr id="18" name="Rectángulo 17"/>
              <p:cNvSpPr>
                <a:spLocks noRot="1" noChangeAspect="1" noMove="1" noResize="1" noEditPoints="1" noAdjustHandles="1" noChangeArrowheads="1" noChangeShapeType="1" noTextEdit="1"/>
              </p:cNvSpPr>
              <p:nvPr/>
            </p:nvSpPr>
            <p:spPr>
              <a:xfrm>
                <a:off x="2823139" y="3958368"/>
                <a:ext cx="4983993" cy="691023"/>
              </a:xfrm>
              <a:prstGeom prst="rect">
                <a:avLst/>
              </a:prstGeom>
              <a:blipFill>
                <a:blip r:embed="rId4"/>
                <a:stretch>
                  <a:fillRect/>
                </a:stretch>
              </a:blipFill>
            </p:spPr>
            <p:txBody>
              <a:bodyPr/>
              <a:lstStyle/>
              <a:p>
                <a:r>
                  <a:rPr lang="es-MX">
                    <a:noFill/>
                  </a:rPr>
                  <a:t> </a:t>
                </a:r>
              </a:p>
            </p:txBody>
          </p:sp>
        </mc:Fallback>
      </mc:AlternateContent>
      <p:sp>
        <p:nvSpPr>
          <p:cNvPr id="19" name="CuadroTexto 18"/>
          <p:cNvSpPr txBox="1"/>
          <p:nvPr/>
        </p:nvSpPr>
        <p:spPr>
          <a:xfrm>
            <a:off x="8049583" y="4103440"/>
            <a:ext cx="900098" cy="677108"/>
          </a:xfrm>
          <a:prstGeom prst="rect">
            <a:avLst/>
          </a:prstGeom>
          <a:noFill/>
        </p:spPr>
        <p:txBody>
          <a:bodyPr wrap="square" rtlCol="0">
            <a:spAutoFit/>
          </a:bodyPr>
          <a:lstStyle/>
          <a:p>
            <a:r>
              <a:rPr lang="es-MX" sz="1900" dirty="0"/>
              <a:t>(4.2) a</a:t>
            </a:r>
          </a:p>
        </p:txBody>
      </p:sp>
      <mc:AlternateContent xmlns:mc="http://schemas.openxmlformats.org/markup-compatibility/2006" xmlns:a14="http://schemas.microsoft.com/office/drawing/2010/main">
        <mc:Choice Requires="a14">
          <p:sp>
            <p:nvSpPr>
              <p:cNvPr id="7" name="Rectángulo 6"/>
              <p:cNvSpPr/>
              <p:nvPr/>
            </p:nvSpPr>
            <p:spPr>
              <a:xfrm>
                <a:off x="474561" y="4712895"/>
                <a:ext cx="9354447" cy="1261884"/>
              </a:xfrm>
              <a:prstGeom prst="rect">
                <a:avLst/>
              </a:prstGeom>
            </p:spPr>
            <p:txBody>
              <a:bodyPr wrap="square">
                <a:spAutoFit/>
              </a:bodyPr>
              <a:lstStyle/>
              <a:p>
                <a:pPr algn="just"/>
                <a:r>
                  <a:rPr lang="es-MX" sz="1900" b="1" dirty="0">
                    <a:latin typeface="+mn-lt"/>
                  </a:rPr>
                  <a:t>En las expresiones para el método LRFD (4.1 y 4.2), </a:t>
                </a:r>
                <a14:m>
                  <m:oMath xmlns:m="http://schemas.openxmlformats.org/officeDocument/2006/math">
                    <m:sSub>
                      <m:sSubPr>
                        <m:ctrlPr>
                          <a:rPr lang="es-MX" sz="1900" b="1" i="1" smtClean="0">
                            <a:solidFill>
                              <a:srgbClr val="FF0000"/>
                            </a:solidFill>
                            <a:latin typeface="Cambria Math" panose="02040503050406030204" pitchFamily="18" charset="0"/>
                          </a:rPr>
                        </m:ctrlPr>
                      </m:sSubPr>
                      <m:e>
                        <m:r>
                          <a:rPr lang="es-MX" sz="1900" b="1" i="1">
                            <a:solidFill>
                              <a:srgbClr val="FF0000"/>
                            </a:solidFill>
                            <a:latin typeface="Cambria Math" panose="02040503050406030204" pitchFamily="18" charset="0"/>
                          </a:rPr>
                          <m:t>𝑷</m:t>
                        </m:r>
                      </m:e>
                      <m:sub>
                        <m:r>
                          <a:rPr lang="es-MX" sz="1900" b="1" i="1" smtClean="0">
                            <a:solidFill>
                              <a:srgbClr val="FF0000"/>
                            </a:solidFill>
                            <a:latin typeface="Cambria Math" panose="02040503050406030204" pitchFamily="18" charset="0"/>
                          </a:rPr>
                          <m:t>𝒖</m:t>
                        </m:r>
                      </m:sub>
                    </m:sSub>
                  </m:oMath>
                </a14:m>
                <a:r>
                  <a:rPr lang="es-MX" sz="1900" b="1" dirty="0">
                    <a:latin typeface="+mn-lt"/>
                  </a:rPr>
                  <a:t> representa las fuerzas de las cargas factorizadas; en el método ASD (4.1a y 4.2a), </a:t>
                </a:r>
                <a14:m>
                  <m:oMath xmlns:m="http://schemas.openxmlformats.org/officeDocument/2006/math">
                    <m:sSub>
                      <m:sSubPr>
                        <m:ctrlPr>
                          <a:rPr lang="es-MX" sz="1900" b="1" i="1" smtClean="0">
                            <a:solidFill>
                              <a:srgbClr val="FF0000"/>
                            </a:solidFill>
                            <a:latin typeface="Cambria Math" panose="02040503050406030204" pitchFamily="18" charset="0"/>
                          </a:rPr>
                        </m:ctrlPr>
                      </m:sSubPr>
                      <m:e>
                        <m:r>
                          <a:rPr lang="es-MX" sz="1900" b="1" i="1">
                            <a:solidFill>
                              <a:srgbClr val="FF0000"/>
                            </a:solidFill>
                            <a:latin typeface="Cambria Math" panose="02040503050406030204" pitchFamily="18" charset="0"/>
                          </a:rPr>
                          <m:t>𝑷</m:t>
                        </m:r>
                      </m:e>
                      <m:sub>
                        <m:r>
                          <a:rPr lang="es-MX" sz="1900" b="1" i="1">
                            <a:solidFill>
                              <a:srgbClr val="FF0000"/>
                            </a:solidFill>
                            <a:latin typeface="Cambria Math" panose="02040503050406030204" pitchFamily="18" charset="0"/>
                          </a:rPr>
                          <m:t>𝒂</m:t>
                        </m:r>
                      </m:sub>
                    </m:sSub>
                  </m:oMath>
                </a14:m>
                <a:r>
                  <a:rPr lang="es-MX" sz="1900" b="1" dirty="0">
                    <a:latin typeface="+mn-lt"/>
                  </a:rPr>
                  <a:t> representa el resultado de nuestra aplicación de las combinaciones de cargas para el diseño ASD. Las áreas estimadas requeridas por esos dos métodos normalmente variarán un poco entre sí.</a:t>
                </a:r>
              </a:p>
            </p:txBody>
          </p:sp>
        </mc:Choice>
        <mc:Fallback xmlns="">
          <p:sp>
            <p:nvSpPr>
              <p:cNvPr id="7" name="Rectángulo 6"/>
              <p:cNvSpPr>
                <a:spLocks noRot="1" noChangeAspect="1" noMove="1" noResize="1" noEditPoints="1" noAdjustHandles="1" noChangeArrowheads="1" noChangeShapeType="1" noTextEdit="1"/>
              </p:cNvSpPr>
              <p:nvPr/>
            </p:nvSpPr>
            <p:spPr>
              <a:xfrm>
                <a:off x="474561" y="4712895"/>
                <a:ext cx="9354447" cy="1261884"/>
              </a:xfrm>
              <a:prstGeom prst="rect">
                <a:avLst/>
              </a:prstGeom>
              <a:blipFill>
                <a:blip r:embed="rId5"/>
                <a:stretch>
                  <a:fillRect l="-652" t="-2415" r="-587" b="-7729"/>
                </a:stretch>
              </a:blipFill>
            </p:spPr>
            <p:txBody>
              <a:bodyPr/>
              <a:lstStyle/>
              <a:p>
                <a:r>
                  <a:rPr lang="es-MX">
                    <a:noFill/>
                  </a:rPr>
                  <a:t> </a:t>
                </a:r>
              </a:p>
            </p:txBody>
          </p:sp>
        </mc:Fallback>
      </mc:AlternateContent>
      <p:sp>
        <p:nvSpPr>
          <p:cNvPr id="4" name="Marcador de pie de página 3">
            <a:extLst>
              <a:ext uri="{FF2B5EF4-FFF2-40B4-BE49-F238E27FC236}">
                <a16:creationId xmlns:a16="http://schemas.microsoft.com/office/drawing/2014/main" id="{83773F08-77E4-4D0B-85A4-F965D42121AB}"/>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8" name="Marcador de número de diapositiva 7">
            <a:extLst>
              <a:ext uri="{FF2B5EF4-FFF2-40B4-BE49-F238E27FC236}">
                <a16:creationId xmlns:a16="http://schemas.microsoft.com/office/drawing/2014/main" id="{D976EB43-D362-4F6A-B84F-613B26146169}"/>
              </a:ext>
            </a:extLst>
          </p:cNvPr>
          <p:cNvSpPr>
            <a:spLocks noGrp="1"/>
          </p:cNvSpPr>
          <p:nvPr>
            <p:ph type="sldNum" sz="quarter" idx="12"/>
          </p:nvPr>
        </p:nvSpPr>
        <p:spPr/>
        <p:txBody>
          <a:bodyPr/>
          <a:lstStyle/>
          <a:p>
            <a:fld id="{A20D5B2E-A39C-4A67-9A03-2664C49F1C64}" type="slidenum">
              <a:rPr lang="es-MX" smtClean="0"/>
              <a:pPr/>
              <a:t>60</a:t>
            </a:fld>
            <a:r>
              <a:rPr lang="es-MX"/>
              <a:t>/150</a:t>
            </a:r>
            <a:endParaRPr lang="es-MX" dirty="0"/>
          </a:p>
        </p:txBody>
      </p:sp>
    </p:spTree>
    <p:extLst>
      <p:ext uri="{BB962C8B-B14F-4D97-AF65-F5344CB8AC3E}">
        <p14:creationId xmlns:p14="http://schemas.microsoft.com/office/powerpoint/2010/main" val="157191061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 1</a:t>
            </a:r>
          </a:p>
        </p:txBody>
      </p:sp>
      <mc:AlternateContent xmlns:mc="http://schemas.openxmlformats.org/markup-compatibility/2006" xmlns:a14="http://schemas.microsoft.com/office/drawing/2010/main">
        <mc:Choice Requires="a14">
          <p:sp>
            <p:nvSpPr>
              <p:cNvPr id="2" name="Rectángulo 1"/>
              <p:cNvSpPr/>
              <p:nvPr/>
            </p:nvSpPr>
            <p:spPr>
              <a:xfrm>
                <a:off x="474561" y="1940639"/>
                <a:ext cx="9354448" cy="1261884"/>
              </a:xfrm>
              <a:prstGeom prst="rect">
                <a:avLst/>
              </a:prstGeom>
            </p:spPr>
            <p:txBody>
              <a:bodyPr wrap="square">
                <a:spAutoFit/>
              </a:bodyPr>
              <a:lstStyle/>
              <a:p>
                <a:pPr algn="just"/>
                <a:r>
                  <a:rPr lang="es-MX" sz="1900" b="1" dirty="0">
                    <a:latin typeface="+mn-lt"/>
                  </a:rPr>
                  <a:t>Seleccione un perfil W12” de acero A992 de 30 pies de longitud para soportar una carga muerta de servicio de tensión </a:t>
                </a:r>
                <a14:m>
                  <m:oMath xmlns:m="http://schemas.openxmlformats.org/officeDocument/2006/math">
                    <m:sSub>
                      <m:sSubPr>
                        <m:ctrlPr>
                          <a:rPr lang="es-MX" sz="1900" b="1" i="1" dirty="0">
                            <a:latin typeface="Cambria Math" panose="02040503050406030204" pitchFamily="18" charset="0"/>
                          </a:rPr>
                        </m:ctrlPr>
                      </m:sSubPr>
                      <m:e>
                        <m:r>
                          <a:rPr lang="es-MX" sz="1900" b="1" i="1" dirty="0">
                            <a:latin typeface="Cambria Math" panose="02040503050406030204" pitchFamily="18" charset="0"/>
                          </a:rPr>
                          <m:t>𝑷</m:t>
                        </m:r>
                      </m:e>
                      <m:sub>
                        <m:r>
                          <a:rPr lang="es-MX" sz="1900" b="1" i="1" dirty="0" smtClean="0">
                            <a:latin typeface="Cambria Math" panose="02040503050406030204" pitchFamily="18" charset="0"/>
                          </a:rPr>
                          <m:t>𝑫</m:t>
                        </m:r>
                      </m:sub>
                    </m:sSub>
                  </m:oMath>
                </a14:m>
                <a:r>
                  <a:rPr lang="es-MX" sz="1900" b="1" dirty="0">
                    <a:latin typeface="+mn-lt"/>
                  </a:rPr>
                  <a:t> = 130 </a:t>
                </a:r>
                <a:r>
                  <a:rPr lang="es-MX" sz="1900" b="1" dirty="0" err="1">
                    <a:latin typeface="+mn-lt"/>
                  </a:rPr>
                  <a:t>klb</a:t>
                </a:r>
                <a:r>
                  <a:rPr lang="es-MX" sz="1900" b="1" dirty="0">
                    <a:latin typeface="+mn-lt"/>
                  </a:rPr>
                  <a:t> y una carga viva de servicio de tensión </a:t>
                </a:r>
                <a14:m>
                  <m:oMath xmlns:m="http://schemas.openxmlformats.org/officeDocument/2006/math">
                    <m:sSub>
                      <m:sSubPr>
                        <m:ctrlPr>
                          <a:rPr lang="es-MX" sz="1900" b="1" i="1" dirty="0">
                            <a:latin typeface="Cambria Math" panose="02040503050406030204" pitchFamily="18" charset="0"/>
                          </a:rPr>
                        </m:ctrlPr>
                      </m:sSubPr>
                      <m:e>
                        <m:r>
                          <a:rPr lang="es-MX" sz="1900" b="1" i="1" dirty="0">
                            <a:latin typeface="Cambria Math" panose="02040503050406030204" pitchFamily="18" charset="0"/>
                          </a:rPr>
                          <m:t>𝑷</m:t>
                        </m:r>
                      </m:e>
                      <m:sub>
                        <m:r>
                          <a:rPr lang="es-MX" sz="1900" b="1" i="1" dirty="0" smtClean="0">
                            <a:latin typeface="Cambria Math" panose="02040503050406030204" pitchFamily="18" charset="0"/>
                          </a:rPr>
                          <m:t>𝑳</m:t>
                        </m:r>
                      </m:sub>
                    </m:sSub>
                  </m:oMath>
                </a14:m>
                <a:r>
                  <a:rPr lang="es-MX" sz="1900" b="1" dirty="0">
                    <a:latin typeface="+mn-lt"/>
                  </a:rPr>
                  <a:t> = 110 </a:t>
                </a:r>
                <a:r>
                  <a:rPr lang="es-MX" sz="1900" b="1" dirty="0" err="1">
                    <a:latin typeface="+mn-lt"/>
                  </a:rPr>
                  <a:t>klb</a:t>
                </a:r>
                <a:r>
                  <a:rPr lang="es-MX" sz="1900" b="1" dirty="0">
                    <a:latin typeface="+mn-lt"/>
                  </a:rPr>
                  <a:t>. Como se muestra en la Figura 4.1, el miembro tendrá dos hileras de tornillos de 7/8 </a:t>
                </a:r>
                <a:r>
                  <a:rPr lang="es-MX" sz="1900" b="1" dirty="0" err="1">
                    <a:latin typeface="+mn-lt"/>
                  </a:rPr>
                  <a:t>plg</a:t>
                </a:r>
                <a:r>
                  <a:rPr lang="es-MX" sz="1900" b="1" dirty="0">
                    <a:latin typeface="+mn-lt"/>
                  </a:rPr>
                  <a:t> en cada patín (por lo menos tres en una línea a 4 </a:t>
                </a:r>
                <a:r>
                  <a:rPr lang="es-MX" sz="1900" b="1" dirty="0" err="1">
                    <a:latin typeface="+mn-lt"/>
                  </a:rPr>
                  <a:t>plg</a:t>
                </a:r>
                <a:r>
                  <a:rPr lang="es-MX" sz="1900" b="1" dirty="0">
                    <a:latin typeface="+mn-lt"/>
                  </a:rPr>
                  <a:t> entre centros).</a:t>
                </a:r>
              </a:p>
            </p:txBody>
          </p:sp>
        </mc:Choice>
        <mc:Fallback xmlns="">
          <p:sp>
            <p:nvSpPr>
              <p:cNvPr id="2" name="Rectángulo 1"/>
              <p:cNvSpPr>
                <a:spLocks noRot="1" noChangeAspect="1" noMove="1" noResize="1" noEditPoints="1" noAdjustHandles="1" noChangeArrowheads="1" noChangeShapeType="1" noTextEdit="1"/>
              </p:cNvSpPr>
              <p:nvPr/>
            </p:nvSpPr>
            <p:spPr>
              <a:xfrm>
                <a:off x="474561" y="1940639"/>
                <a:ext cx="9354448" cy="1261884"/>
              </a:xfrm>
              <a:prstGeom prst="rect">
                <a:avLst/>
              </a:prstGeom>
              <a:blipFill>
                <a:blip r:embed="rId2"/>
                <a:stretch>
                  <a:fillRect l="-652" t="-2415" r="-587" b="-7729"/>
                </a:stretch>
              </a:blipFill>
            </p:spPr>
            <p:txBody>
              <a:bodyPr/>
              <a:lstStyle/>
              <a:p>
                <a:r>
                  <a:rPr lang="es-MX">
                    <a:noFill/>
                  </a:rPr>
                  <a:t> </a:t>
                </a:r>
              </a:p>
            </p:txBody>
          </p:sp>
        </mc:Fallback>
      </mc:AlternateContent>
      <p:pic>
        <p:nvPicPr>
          <p:cNvPr id="6" name="Imagen 5"/>
          <p:cNvPicPr>
            <a:picLocks noChangeAspect="1"/>
          </p:cNvPicPr>
          <p:nvPr/>
        </p:nvPicPr>
        <p:blipFill>
          <a:blip r:embed="rId3"/>
          <a:stretch>
            <a:fillRect/>
          </a:stretch>
        </p:blipFill>
        <p:spPr>
          <a:xfrm>
            <a:off x="1607739" y="3429000"/>
            <a:ext cx="7088092" cy="2304256"/>
          </a:xfrm>
          <a:prstGeom prst="rect">
            <a:avLst/>
          </a:prstGeom>
        </p:spPr>
      </p:pic>
      <p:sp>
        <p:nvSpPr>
          <p:cNvPr id="22"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2.2 DISEÑO DE ELEMENTOS A TENSIÓN</a:t>
            </a:r>
          </a:p>
        </p:txBody>
      </p:sp>
      <p:sp>
        <p:nvSpPr>
          <p:cNvPr id="4" name="Marcador de pie de página 3">
            <a:extLst>
              <a:ext uri="{FF2B5EF4-FFF2-40B4-BE49-F238E27FC236}">
                <a16:creationId xmlns:a16="http://schemas.microsoft.com/office/drawing/2014/main" id="{7841F94D-D724-4157-A3ED-EB5B97161DDE}"/>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7" name="Marcador de número de diapositiva 6">
            <a:extLst>
              <a:ext uri="{FF2B5EF4-FFF2-40B4-BE49-F238E27FC236}">
                <a16:creationId xmlns:a16="http://schemas.microsoft.com/office/drawing/2014/main" id="{E6ABA58E-3B16-49E5-AD19-642EEF51023B}"/>
              </a:ext>
            </a:extLst>
          </p:cNvPr>
          <p:cNvSpPr>
            <a:spLocks noGrp="1"/>
          </p:cNvSpPr>
          <p:nvPr>
            <p:ph type="sldNum" sz="quarter" idx="12"/>
          </p:nvPr>
        </p:nvSpPr>
        <p:spPr/>
        <p:txBody>
          <a:bodyPr/>
          <a:lstStyle/>
          <a:p>
            <a:fld id="{A20D5B2E-A39C-4A67-9A03-2664C49F1C64}" type="slidenum">
              <a:rPr lang="es-MX" smtClean="0"/>
              <a:pPr/>
              <a:t>61</a:t>
            </a:fld>
            <a:r>
              <a:rPr lang="es-MX"/>
              <a:t>/150</a:t>
            </a:r>
            <a:endParaRPr lang="es-MX" dirty="0"/>
          </a:p>
        </p:txBody>
      </p:sp>
    </p:spTree>
    <p:extLst>
      <p:ext uri="{BB962C8B-B14F-4D97-AF65-F5344CB8AC3E}">
        <p14:creationId xmlns:p14="http://schemas.microsoft.com/office/powerpoint/2010/main" val="319475091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 1</a:t>
            </a:r>
          </a:p>
        </p:txBody>
      </p:sp>
      <p:sp>
        <p:nvSpPr>
          <p:cNvPr id="22"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2.2 DISEÑO DE ELEMENTOS A TENSIÓN</a:t>
            </a:r>
          </a:p>
        </p:txBody>
      </p:sp>
      <p:pic>
        <p:nvPicPr>
          <p:cNvPr id="7" name="Imagen 6"/>
          <p:cNvPicPr>
            <a:picLocks noChangeAspect="1"/>
          </p:cNvPicPr>
          <p:nvPr/>
        </p:nvPicPr>
        <p:blipFill>
          <a:blip r:embed="rId2"/>
          <a:stretch>
            <a:fillRect/>
          </a:stretch>
        </p:blipFill>
        <p:spPr>
          <a:xfrm>
            <a:off x="2256780" y="1990908"/>
            <a:ext cx="5927432" cy="2637259"/>
          </a:xfrm>
          <a:prstGeom prst="rect">
            <a:avLst/>
          </a:prstGeom>
        </p:spPr>
      </p:pic>
      <p:pic>
        <p:nvPicPr>
          <p:cNvPr id="8" name="Imagen 7"/>
          <p:cNvPicPr>
            <a:picLocks noChangeAspect="1"/>
          </p:cNvPicPr>
          <p:nvPr/>
        </p:nvPicPr>
        <p:blipFill>
          <a:blip r:embed="rId3"/>
          <a:stretch>
            <a:fillRect/>
          </a:stretch>
        </p:blipFill>
        <p:spPr>
          <a:xfrm>
            <a:off x="2268166" y="4581128"/>
            <a:ext cx="5953563" cy="564562"/>
          </a:xfrm>
          <a:prstGeom prst="rect">
            <a:avLst/>
          </a:prstGeom>
        </p:spPr>
      </p:pic>
      <p:sp>
        <p:nvSpPr>
          <p:cNvPr id="3" name="Marcador de pie de página 2">
            <a:extLst>
              <a:ext uri="{FF2B5EF4-FFF2-40B4-BE49-F238E27FC236}">
                <a16:creationId xmlns:a16="http://schemas.microsoft.com/office/drawing/2014/main" id="{5ECA8DA8-B5ED-4197-BB92-10D7B59DB4D8}"/>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DDF5833B-69AC-4D84-88FA-3041ECFBC8B1}"/>
              </a:ext>
            </a:extLst>
          </p:cNvPr>
          <p:cNvSpPr>
            <a:spLocks noGrp="1"/>
          </p:cNvSpPr>
          <p:nvPr>
            <p:ph type="sldNum" sz="quarter" idx="12"/>
          </p:nvPr>
        </p:nvSpPr>
        <p:spPr/>
        <p:txBody>
          <a:bodyPr/>
          <a:lstStyle/>
          <a:p>
            <a:fld id="{A20D5B2E-A39C-4A67-9A03-2664C49F1C64}" type="slidenum">
              <a:rPr lang="es-MX" smtClean="0"/>
              <a:pPr/>
              <a:t>62</a:t>
            </a:fld>
            <a:r>
              <a:rPr lang="es-MX"/>
              <a:t>/150</a:t>
            </a:r>
            <a:endParaRPr lang="es-MX" dirty="0"/>
          </a:p>
        </p:txBody>
      </p:sp>
    </p:spTree>
    <p:extLst>
      <p:ext uri="{BB962C8B-B14F-4D97-AF65-F5344CB8AC3E}">
        <p14:creationId xmlns:p14="http://schemas.microsoft.com/office/powerpoint/2010/main" val="298147266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 1</a:t>
            </a:r>
          </a:p>
        </p:txBody>
      </p:sp>
      <p:sp>
        <p:nvSpPr>
          <p:cNvPr id="13"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2.2 DISEÑO DE ELEMENTOS A TENSIÓN</a:t>
            </a:r>
          </a:p>
        </p:txBody>
      </p:sp>
      <p:sp>
        <p:nvSpPr>
          <p:cNvPr id="2" name="Rectángulo 1"/>
          <p:cNvSpPr/>
          <p:nvPr/>
        </p:nvSpPr>
        <p:spPr>
          <a:xfrm>
            <a:off x="474561" y="1954600"/>
            <a:ext cx="9354448" cy="384721"/>
          </a:xfrm>
          <a:prstGeom prst="rect">
            <a:avLst/>
          </a:prstGeom>
        </p:spPr>
        <p:txBody>
          <a:bodyPr wrap="square">
            <a:spAutoFit/>
          </a:bodyPr>
          <a:lstStyle/>
          <a:p>
            <a:r>
              <a:rPr lang="es-MX" sz="1900" b="1" dirty="0">
                <a:latin typeface="+mn-lt"/>
              </a:rPr>
              <a:t>a) Considerando las combinaciones necesarias de carga</a:t>
            </a:r>
          </a:p>
        </p:txBody>
      </p:sp>
      <mc:AlternateContent xmlns:mc="http://schemas.openxmlformats.org/markup-compatibility/2006" xmlns:a14="http://schemas.microsoft.com/office/drawing/2010/main">
        <mc:Choice Requires="a14">
          <p:graphicFrame>
            <p:nvGraphicFramePr>
              <p:cNvPr id="6" name="Tabla 5"/>
              <p:cNvGraphicFramePr>
                <a:graphicFrameLocks noGrp="1"/>
              </p:cNvGraphicFramePr>
              <p:nvPr/>
            </p:nvGraphicFramePr>
            <p:xfrm>
              <a:off x="1008026" y="2517067"/>
              <a:ext cx="8424937" cy="1341120"/>
            </p:xfrm>
            <a:graphic>
              <a:graphicData uri="http://schemas.openxmlformats.org/drawingml/2006/table">
                <a:tbl>
                  <a:tblPr firstRow="1" bandRow="1">
                    <a:tableStyleId>{5C22544A-7EE6-4342-B048-85BDC9FD1C3A}</a:tableStyleId>
                  </a:tblPr>
                  <a:tblGrid>
                    <a:gridCol w="4464497">
                      <a:extLst>
                        <a:ext uri="{9D8B030D-6E8A-4147-A177-3AD203B41FA5}">
                          <a16:colId xmlns:a16="http://schemas.microsoft.com/office/drawing/2014/main" val="20000"/>
                        </a:ext>
                      </a:extLst>
                    </a:gridCol>
                    <a:gridCol w="3960440">
                      <a:extLst>
                        <a:ext uri="{9D8B030D-6E8A-4147-A177-3AD203B41FA5}">
                          <a16:colId xmlns:a16="http://schemas.microsoft.com/office/drawing/2014/main" val="20001"/>
                        </a:ext>
                      </a:extLst>
                    </a:gridCol>
                  </a:tblGrid>
                  <a:tr h="370840">
                    <a:tc>
                      <a:txBody>
                        <a:bodyPr/>
                        <a:lstStyle/>
                        <a:p>
                          <a:r>
                            <a:rPr lang="es-MX" sz="1900" dirty="0"/>
                            <a:t>LRFD</a:t>
                          </a:r>
                        </a:p>
                      </a:txBody>
                      <a:tcPr/>
                    </a:tc>
                    <a:tc>
                      <a:txBody>
                        <a:bodyPr/>
                        <a:lstStyle/>
                        <a:p>
                          <a:r>
                            <a:rPr lang="es-MX" sz="1900" dirty="0"/>
                            <a:t>ASD</a:t>
                          </a:r>
                        </a:p>
                      </a:txBody>
                      <a:tcPr/>
                    </a:tc>
                    <a:extLst>
                      <a:ext uri="{0D108BD9-81ED-4DB2-BD59-A6C34878D82A}">
                        <a16:rowId xmlns:a16="http://schemas.microsoft.com/office/drawing/2014/main" val="10000"/>
                      </a:ext>
                    </a:extLst>
                  </a:tr>
                  <a:tr h="370840">
                    <a:tc>
                      <a:txBody>
                        <a:bodyPr/>
                        <a:lstStyle/>
                        <a:p>
                          <a14:m>
                            <m:oMath xmlns:m="http://schemas.openxmlformats.org/officeDocument/2006/math">
                              <m:sSub>
                                <m:sSubPr>
                                  <m:ctrlPr>
                                    <a:rPr lang="es-MX" sz="1900" b="1" i="1" dirty="0" smtClean="0">
                                      <a:solidFill>
                                        <a:schemeClr val="tx1"/>
                                      </a:solidFill>
                                      <a:latin typeface="Cambria Math" panose="02040503050406030204" pitchFamily="18" charset="0"/>
                                    </a:rPr>
                                  </m:ctrlPr>
                                </m:sSubPr>
                                <m:e>
                                  <m:r>
                                    <a:rPr lang="es-MX" sz="1900" b="1" i="1" dirty="0" smtClean="0">
                                      <a:solidFill>
                                        <a:schemeClr val="tx1"/>
                                      </a:solidFill>
                                      <a:latin typeface="Cambria Math" panose="02040503050406030204" pitchFamily="18" charset="0"/>
                                    </a:rPr>
                                    <m:t>𝑷</m:t>
                                  </m:r>
                                </m:e>
                                <m:sub>
                                  <m:r>
                                    <a:rPr lang="es-MX" sz="1900" b="1" i="1" dirty="0" smtClean="0">
                                      <a:solidFill>
                                        <a:schemeClr val="tx1"/>
                                      </a:solidFill>
                                      <a:latin typeface="Cambria Math" panose="02040503050406030204" pitchFamily="18" charset="0"/>
                                    </a:rPr>
                                    <m:t>𝒖</m:t>
                                  </m:r>
                                </m:sub>
                              </m:sSub>
                            </m:oMath>
                          </a14:m>
                          <a:r>
                            <a:rPr lang="es-MX" sz="1900" dirty="0"/>
                            <a:t>= 1.4D</a:t>
                          </a:r>
                          <a:r>
                            <a:rPr lang="es-MX" sz="1900" baseline="0" dirty="0"/>
                            <a:t>= 1.4(130klb)= 182 </a:t>
                          </a:r>
                          <a:r>
                            <a:rPr lang="es-MX" sz="1900" baseline="0" dirty="0" err="1"/>
                            <a:t>klb</a:t>
                          </a:r>
                          <a:endParaRPr lang="es-MX" sz="1900" baseline="0" dirty="0"/>
                        </a:p>
                        <a:p>
                          <a14:m>
                            <m:oMath xmlns:m="http://schemas.openxmlformats.org/officeDocument/2006/math">
                              <m:sSub>
                                <m:sSubPr>
                                  <m:ctrlPr>
                                    <a:rPr lang="es-MX" sz="1900" b="1" i="1" dirty="0" smtClean="0">
                                      <a:solidFill>
                                        <a:schemeClr val="tx1"/>
                                      </a:solidFill>
                                      <a:latin typeface="Cambria Math" panose="02040503050406030204" pitchFamily="18" charset="0"/>
                                    </a:rPr>
                                  </m:ctrlPr>
                                </m:sSubPr>
                                <m:e>
                                  <m:r>
                                    <a:rPr lang="es-MX" sz="1900" b="1" i="1" dirty="0" smtClean="0">
                                      <a:solidFill>
                                        <a:schemeClr val="tx1"/>
                                      </a:solidFill>
                                      <a:latin typeface="Cambria Math" panose="02040503050406030204" pitchFamily="18" charset="0"/>
                                    </a:rPr>
                                    <m:t>𝑷</m:t>
                                  </m:r>
                                </m:e>
                                <m:sub>
                                  <m:r>
                                    <a:rPr lang="es-MX" sz="1900" b="1" i="1" dirty="0" smtClean="0">
                                      <a:solidFill>
                                        <a:schemeClr val="tx1"/>
                                      </a:solidFill>
                                      <a:latin typeface="Cambria Math" panose="02040503050406030204" pitchFamily="18" charset="0"/>
                                    </a:rPr>
                                    <m:t>𝒖</m:t>
                                  </m:r>
                                </m:sub>
                              </m:sSub>
                            </m:oMath>
                          </a14:m>
                          <a:r>
                            <a:rPr lang="es-MX" sz="1900" baseline="0" dirty="0"/>
                            <a:t>= 1.2D +1.6L= 1.2(130 </a:t>
                          </a:r>
                          <a:r>
                            <a:rPr lang="es-MX" sz="1900" baseline="0" dirty="0" err="1"/>
                            <a:t>klb</a:t>
                          </a:r>
                          <a:r>
                            <a:rPr lang="es-MX" sz="1900" baseline="0" dirty="0"/>
                            <a:t>)+1.6(110klb)= 332 </a:t>
                          </a:r>
                          <a:r>
                            <a:rPr lang="es-MX" sz="1900" baseline="0" dirty="0" err="1"/>
                            <a:t>klb</a:t>
                          </a:r>
                          <a:endParaRPr lang="es-MX" sz="1900" dirty="0"/>
                        </a:p>
                      </a:txBody>
                      <a:tcPr/>
                    </a:tc>
                    <a:tc>
                      <a:txBody>
                        <a:bodyPr/>
                        <a:lstStyle/>
                        <a:p>
                          <a14:m>
                            <m:oMath xmlns:m="http://schemas.openxmlformats.org/officeDocument/2006/math">
                              <m:sSub>
                                <m:sSubPr>
                                  <m:ctrlPr>
                                    <a:rPr lang="es-MX" sz="1900" b="1" i="1" dirty="0" smtClean="0">
                                      <a:solidFill>
                                        <a:schemeClr val="tx1"/>
                                      </a:solidFill>
                                      <a:latin typeface="Cambria Math" panose="02040503050406030204" pitchFamily="18" charset="0"/>
                                    </a:rPr>
                                  </m:ctrlPr>
                                </m:sSubPr>
                                <m:e>
                                  <m:r>
                                    <a:rPr lang="es-MX" sz="1900" b="1" i="1" dirty="0" smtClean="0">
                                      <a:solidFill>
                                        <a:schemeClr val="tx1"/>
                                      </a:solidFill>
                                      <a:latin typeface="Cambria Math" panose="02040503050406030204" pitchFamily="18" charset="0"/>
                                    </a:rPr>
                                    <m:t>𝑷</m:t>
                                  </m:r>
                                </m:e>
                                <m:sub>
                                  <m:r>
                                    <a:rPr lang="es-MX" sz="1900" b="1" i="1" dirty="0" smtClean="0">
                                      <a:solidFill>
                                        <a:schemeClr val="tx1"/>
                                      </a:solidFill>
                                      <a:latin typeface="Cambria Math" panose="02040503050406030204" pitchFamily="18" charset="0"/>
                                    </a:rPr>
                                    <m:t>𝒂</m:t>
                                  </m:r>
                                </m:sub>
                              </m:sSub>
                            </m:oMath>
                          </a14:m>
                          <a:r>
                            <a:rPr lang="es-MX" sz="1900" dirty="0"/>
                            <a:t>= D+L=</a:t>
                          </a:r>
                          <a:r>
                            <a:rPr lang="es-MX" sz="1900" baseline="0" dirty="0"/>
                            <a:t> 130 klb+110 </a:t>
                          </a:r>
                          <a:r>
                            <a:rPr lang="es-MX" sz="1900" baseline="0" dirty="0" err="1"/>
                            <a:t>klb</a:t>
                          </a:r>
                          <a:r>
                            <a:rPr lang="es-MX" sz="1900" baseline="0" dirty="0"/>
                            <a:t>= 240 </a:t>
                          </a:r>
                          <a:r>
                            <a:rPr lang="es-MX" sz="1900" baseline="0" dirty="0" err="1"/>
                            <a:t>klb</a:t>
                          </a:r>
                          <a:endParaRPr lang="es-MX" sz="1900" dirty="0"/>
                        </a:p>
                      </a:txBody>
                      <a:tcPr/>
                    </a:tc>
                    <a:extLst>
                      <a:ext uri="{0D108BD9-81ED-4DB2-BD59-A6C34878D82A}">
                        <a16:rowId xmlns:a16="http://schemas.microsoft.com/office/drawing/2014/main" val="10001"/>
                      </a:ext>
                    </a:extLst>
                  </a:tr>
                </a:tbl>
              </a:graphicData>
            </a:graphic>
          </p:graphicFrame>
        </mc:Choice>
        <mc:Fallback xmlns="">
          <p:graphicFrame>
            <p:nvGraphicFramePr>
              <p:cNvPr id="6" name="Tabla 5"/>
              <p:cNvGraphicFramePr>
                <a:graphicFrameLocks noGrp="1"/>
              </p:cNvGraphicFramePr>
              <p:nvPr>
                <p:extLst>
                  <p:ext uri="{D42A27DB-BD31-4B8C-83A1-F6EECF244321}">
                    <p14:modId xmlns:p14="http://schemas.microsoft.com/office/powerpoint/2010/main" val="598625630"/>
                  </p:ext>
                </p:extLst>
              </p:nvPr>
            </p:nvGraphicFramePr>
            <p:xfrm>
              <a:off x="1008026" y="2517067"/>
              <a:ext cx="8424937" cy="1341120"/>
            </p:xfrm>
            <a:graphic>
              <a:graphicData uri="http://schemas.openxmlformats.org/drawingml/2006/table">
                <a:tbl>
                  <a:tblPr firstRow="1" bandRow="1">
                    <a:tableStyleId>{5C22544A-7EE6-4342-B048-85BDC9FD1C3A}</a:tableStyleId>
                  </a:tblPr>
                  <a:tblGrid>
                    <a:gridCol w="4464497">
                      <a:extLst>
                        <a:ext uri="{9D8B030D-6E8A-4147-A177-3AD203B41FA5}">
                          <a16:colId xmlns:a16="http://schemas.microsoft.com/office/drawing/2014/main" val="20000"/>
                        </a:ext>
                      </a:extLst>
                    </a:gridCol>
                    <a:gridCol w="3960440">
                      <a:extLst>
                        <a:ext uri="{9D8B030D-6E8A-4147-A177-3AD203B41FA5}">
                          <a16:colId xmlns:a16="http://schemas.microsoft.com/office/drawing/2014/main" val="20001"/>
                        </a:ext>
                      </a:extLst>
                    </a:gridCol>
                  </a:tblGrid>
                  <a:tr h="381000">
                    <a:tc>
                      <a:txBody>
                        <a:bodyPr/>
                        <a:lstStyle/>
                        <a:p>
                          <a:r>
                            <a:rPr lang="es-MX" sz="1900" dirty="0" smtClean="0"/>
                            <a:t>LRFD</a:t>
                          </a:r>
                          <a:endParaRPr lang="es-MX" sz="1900" dirty="0"/>
                        </a:p>
                      </a:txBody>
                      <a:tcPr/>
                    </a:tc>
                    <a:tc>
                      <a:txBody>
                        <a:bodyPr/>
                        <a:lstStyle/>
                        <a:p>
                          <a:r>
                            <a:rPr lang="es-MX" sz="1900" dirty="0" smtClean="0"/>
                            <a:t>ASD</a:t>
                          </a:r>
                          <a:endParaRPr lang="es-MX" sz="1900" dirty="0"/>
                        </a:p>
                      </a:txBody>
                      <a:tcPr/>
                    </a:tc>
                    <a:extLst>
                      <a:ext uri="{0D108BD9-81ED-4DB2-BD59-A6C34878D82A}">
                        <a16:rowId xmlns:a16="http://schemas.microsoft.com/office/drawing/2014/main" val="10000"/>
                      </a:ext>
                    </a:extLst>
                  </a:tr>
                  <a:tr h="960120">
                    <a:tc>
                      <a:txBody>
                        <a:bodyPr/>
                        <a:lstStyle/>
                        <a:p>
                          <a:endParaRPr lang="es-MX"/>
                        </a:p>
                      </a:txBody>
                      <a:tcPr>
                        <a:blipFill>
                          <a:blip r:embed="rId3"/>
                          <a:stretch>
                            <a:fillRect l="-136" t="-42405" r="-89222" b="-10759"/>
                          </a:stretch>
                        </a:blipFill>
                      </a:tcPr>
                    </a:tc>
                    <a:tc>
                      <a:txBody>
                        <a:bodyPr/>
                        <a:lstStyle/>
                        <a:p>
                          <a:endParaRPr lang="es-MX"/>
                        </a:p>
                      </a:txBody>
                      <a:tcPr>
                        <a:blipFill>
                          <a:blip r:embed="rId3"/>
                          <a:stretch>
                            <a:fillRect l="-112923" t="-42405" r="-615" b="-10759"/>
                          </a:stretch>
                        </a:blipFill>
                      </a:tcPr>
                    </a:tc>
                    <a:extLst>
                      <a:ext uri="{0D108BD9-81ED-4DB2-BD59-A6C34878D82A}">
                        <a16:rowId xmlns:a16="http://schemas.microsoft.com/office/drawing/2014/main" val="10001"/>
                      </a:ext>
                    </a:extLst>
                  </a:tr>
                </a:tbl>
              </a:graphicData>
            </a:graphic>
          </p:graphicFrame>
        </mc:Fallback>
      </mc:AlternateContent>
      <mc:AlternateContent xmlns:mc="http://schemas.openxmlformats.org/markup-compatibility/2006" xmlns:a14="http://schemas.microsoft.com/office/drawing/2010/main">
        <mc:Choice Requires="a14">
          <p:sp>
            <p:nvSpPr>
              <p:cNvPr id="7" name="Rectángulo 6"/>
              <p:cNvSpPr/>
              <p:nvPr/>
            </p:nvSpPr>
            <p:spPr>
              <a:xfrm>
                <a:off x="474561" y="4044975"/>
                <a:ext cx="9354448" cy="412485"/>
              </a:xfrm>
              <a:prstGeom prst="rect">
                <a:avLst/>
              </a:prstGeom>
            </p:spPr>
            <p:txBody>
              <a:bodyPr wrap="square">
                <a:spAutoFit/>
              </a:bodyPr>
              <a:lstStyle/>
              <a:p>
                <a:r>
                  <a:rPr lang="es-MX" sz="1900" b="1" dirty="0">
                    <a:latin typeface="+mn-lt"/>
                  </a:rPr>
                  <a:t>b) Calculando el </a:t>
                </a:r>
                <a14:m>
                  <m:oMath xmlns:m="http://schemas.openxmlformats.org/officeDocument/2006/math">
                    <m:sSub>
                      <m:sSubPr>
                        <m:ctrlPr>
                          <a:rPr lang="es-MX" sz="1900" b="1" i="1" smtClean="0">
                            <a:solidFill>
                              <a:srgbClr val="FF0000"/>
                            </a:solidFill>
                            <a:latin typeface="Cambria Math" panose="02040503050406030204" pitchFamily="18" charset="0"/>
                          </a:rPr>
                        </m:ctrlPr>
                      </m:sSubPr>
                      <m:e>
                        <m:r>
                          <a:rPr lang="es-MX" sz="1900" b="1" i="1">
                            <a:solidFill>
                              <a:srgbClr val="FF0000"/>
                            </a:solidFill>
                            <a:latin typeface="Cambria Math" panose="02040503050406030204" pitchFamily="18" charset="0"/>
                          </a:rPr>
                          <m:t>𝑨</m:t>
                        </m:r>
                      </m:e>
                      <m:sub>
                        <m:r>
                          <a:rPr lang="es-MX" sz="1900" b="1" i="1">
                            <a:solidFill>
                              <a:srgbClr val="FF0000"/>
                            </a:solidFill>
                            <a:latin typeface="Cambria Math" panose="02040503050406030204" pitchFamily="18" charset="0"/>
                          </a:rPr>
                          <m:t>𝒈</m:t>
                        </m:r>
                      </m:sub>
                    </m:sSub>
                  </m:oMath>
                </a14:m>
                <a:r>
                  <a:rPr lang="es-MX" sz="1900" b="1" dirty="0">
                    <a:latin typeface="+mn-lt"/>
                  </a:rPr>
                  <a:t> mínimo requerido, usando las Ecuaciones 4.1 y 4.2 del método LRFD</a:t>
                </a:r>
              </a:p>
            </p:txBody>
          </p:sp>
        </mc:Choice>
        <mc:Fallback xmlns="">
          <p:sp>
            <p:nvSpPr>
              <p:cNvPr id="7" name="Rectángulo 6"/>
              <p:cNvSpPr>
                <a:spLocks noRot="1" noChangeAspect="1" noMove="1" noResize="1" noEditPoints="1" noAdjustHandles="1" noChangeArrowheads="1" noChangeShapeType="1" noTextEdit="1"/>
              </p:cNvSpPr>
              <p:nvPr/>
            </p:nvSpPr>
            <p:spPr>
              <a:xfrm>
                <a:off x="474561" y="4044975"/>
                <a:ext cx="9354448" cy="412485"/>
              </a:xfrm>
              <a:prstGeom prst="rect">
                <a:avLst/>
              </a:prstGeom>
              <a:blipFill>
                <a:blip r:embed="rId4"/>
                <a:stretch>
                  <a:fillRect l="-652" t="-5970" b="-20896"/>
                </a:stretch>
              </a:blipFill>
            </p:spPr>
            <p:txBody>
              <a:bodyPr/>
              <a:lstStyle/>
              <a:p>
                <a:r>
                  <a:rPr lang="es-MX">
                    <a:noFill/>
                  </a:rPr>
                  <a:t> </a:t>
                </a:r>
              </a:p>
            </p:txBody>
          </p:sp>
        </mc:Fallback>
      </mc:AlternateContent>
      <p:sp>
        <p:nvSpPr>
          <p:cNvPr id="14" name="CuadroTexto 13"/>
          <p:cNvSpPr txBox="1"/>
          <p:nvPr/>
        </p:nvSpPr>
        <p:spPr>
          <a:xfrm>
            <a:off x="2760233" y="4466773"/>
            <a:ext cx="4783104" cy="827342"/>
          </a:xfrm>
          <a:prstGeom prst="rect">
            <a:avLst/>
          </a:prstGeom>
          <a:noFill/>
        </p:spPr>
        <p:txBody>
          <a:bodyPr wrap="none" lIns="0" tIns="0" rIns="0" bIns="0" rtlCol="0">
            <a:spAutoFit/>
          </a:bodyPr>
          <a:lstStyle/>
          <a:p>
            <a:endParaRPr lang="es-MX" b="1" dirty="0"/>
          </a:p>
        </p:txBody>
      </p:sp>
      <mc:AlternateContent xmlns:mc="http://schemas.openxmlformats.org/markup-compatibility/2006" xmlns:a14="http://schemas.microsoft.com/office/drawing/2010/main">
        <mc:Choice Requires="a14">
          <p:sp>
            <p:nvSpPr>
              <p:cNvPr id="15" name="Rectángulo 14"/>
              <p:cNvSpPr/>
              <p:nvPr/>
            </p:nvSpPr>
            <p:spPr>
              <a:xfrm>
                <a:off x="2956158" y="4466773"/>
                <a:ext cx="4517840" cy="6892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s-MX" sz="1900" b="1" i="1">
                              <a:latin typeface="Cambria Math" panose="02040503050406030204" pitchFamily="18" charset="0"/>
                            </a:rPr>
                          </m:ctrlPr>
                        </m:fPr>
                        <m:num>
                          <m:sSub>
                            <m:sSubPr>
                              <m:ctrlPr>
                                <a:rPr lang="es-MX" sz="1900" b="1" i="1" dirty="0">
                                  <a:latin typeface="Cambria Math" panose="02040503050406030204" pitchFamily="18" charset="0"/>
                                </a:rPr>
                              </m:ctrlPr>
                            </m:sSubPr>
                            <m:e>
                              <m:r>
                                <a:rPr lang="es-MX" sz="1900" b="1" i="1" dirty="0">
                                  <a:latin typeface="Cambria Math" panose="02040503050406030204" pitchFamily="18" charset="0"/>
                                </a:rPr>
                                <m:t>𝑷</m:t>
                              </m:r>
                            </m:e>
                            <m:sub>
                              <m:r>
                                <a:rPr lang="es-MX" sz="1900" b="1" i="1" dirty="0">
                                  <a:latin typeface="Cambria Math" panose="02040503050406030204" pitchFamily="18" charset="0"/>
                                </a:rPr>
                                <m:t>𝒖</m:t>
                              </m:r>
                            </m:sub>
                          </m:sSub>
                        </m:num>
                        <m:den>
                          <m:sSub>
                            <m:sSubPr>
                              <m:ctrlPr>
                                <a:rPr lang="es-MX" sz="1900" b="1" i="1">
                                  <a:latin typeface="Cambria Math" panose="02040503050406030204" pitchFamily="18" charset="0"/>
                                </a:rPr>
                              </m:ctrlPr>
                            </m:sSubPr>
                            <m:e>
                              <m:r>
                                <a:rPr lang="es-MX" sz="1900" b="1" i="1">
                                  <a:latin typeface="Cambria Math" panose="02040503050406030204" pitchFamily="18" charset="0"/>
                                  <a:ea typeface="Cambria Math" panose="02040503050406030204" pitchFamily="18" charset="0"/>
                                </a:rPr>
                                <m:t>𝝋</m:t>
                              </m:r>
                            </m:e>
                            <m:sub>
                              <m:r>
                                <a:rPr lang="es-MX" sz="1900" b="1" i="1">
                                  <a:latin typeface="Cambria Math" panose="02040503050406030204" pitchFamily="18" charset="0"/>
                                </a:rPr>
                                <m:t>𝒕</m:t>
                              </m:r>
                            </m:sub>
                          </m:sSub>
                          <m:sSub>
                            <m:sSubPr>
                              <m:ctrlPr>
                                <a:rPr lang="es-MX" sz="1900" b="1" i="1">
                                  <a:latin typeface="Cambria Math" panose="02040503050406030204" pitchFamily="18" charset="0"/>
                                </a:rPr>
                              </m:ctrlPr>
                            </m:sSubPr>
                            <m:e>
                              <m:r>
                                <a:rPr lang="es-MX" sz="1900" b="1" i="1">
                                  <a:latin typeface="Cambria Math" panose="02040503050406030204" pitchFamily="18" charset="0"/>
                                </a:rPr>
                                <m:t>𝑭</m:t>
                              </m:r>
                            </m:e>
                            <m:sub>
                              <m:r>
                                <a:rPr lang="es-MX" sz="1900" b="1" i="1">
                                  <a:latin typeface="Cambria Math" panose="02040503050406030204" pitchFamily="18" charset="0"/>
                                </a:rPr>
                                <m:t>𝒖</m:t>
                              </m:r>
                            </m:sub>
                          </m:sSub>
                          <m:r>
                            <a:rPr lang="es-MX" sz="1900" b="1" i="1">
                              <a:latin typeface="Cambria Math" panose="02040503050406030204" pitchFamily="18" charset="0"/>
                            </a:rPr>
                            <m:t>𝑼</m:t>
                          </m:r>
                        </m:den>
                      </m:f>
                      <m:r>
                        <a:rPr lang="es-MX" sz="1900" b="1" i="1" smtClean="0">
                          <a:latin typeface="Cambria Math" panose="02040503050406030204" pitchFamily="18" charset="0"/>
                        </a:rPr>
                        <m:t>+á</m:t>
                      </m:r>
                      <m:r>
                        <a:rPr lang="es-MX" sz="1900" b="1" i="1" smtClean="0">
                          <a:latin typeface="Cambria Math" panose="02040503050406030204" pitchFamily="18" charset="0"/>
                        </a:rPr>
                        <m:t>𝒓𝒆𝒂</m:t>
                      </m:r>
                      <m:r>
                        <a:rPr lang="es-MX" sz="1900" b="1" i="1" smtClean="0">
                          <a:latin typeface="Cambria Math" panose="02040503050406030204" pitchFamily="18" charset="0"/>
                        </a:rPr>
                        <m:t> </m:t>
                      </m:r>
                      <m:r>
                        <a:rPr lang="es-MX" sz="1900" b="1" i="1" smtClean="0">
                          <a:latin typeface="Cambria Math" panose="02040503050406030204" pitchFamily="18" charset="0"/>
                        </a:rPr>
                        <m:t>𝒆𝒔𝒕𝒊𝒎𝒂𝒅𝒂</m:t>
                      </m:r>
                      <m:r>
                        <a:rPr lang="es-MX" sz="1900" b="1" i="1" smtClean="0">
                          <a:latin typeface="Cambria Math" panose="02040503050406030204" pitchFamily="18" charset="0"/>
                        </a:rPr>
                        <m:t> </m:t>
                      </m:r>
                      <m:r>
                        <a:rPr lang="es-MX" sz="1900" b="1" i="1" smtClean="0">
                          <a:latin typeface="Cambria Math" panose="02040503050406030204" pitchFamily="18" charset="0"/>
                        </a:rPr>
                        <m:t>𝒅𝒆</m:t>
                      </m:r>
                      <m:r>
                        <a:rPr lang="es-MX" sz="1900" b="1" i="1" smtClean="0">
                          <a:latin typeface="Cambria Math" panose="02040503050406030204" pitchFamily="18" charset="0"/>
                        </a:rPr>
                        <m:t> </m:t>
                      </m:r>
                      <m:r>
                        <a:rPr lang="es-MX" sz="1900" b="1" i="1" smtClean="0">
                          <a:latin typeface="Cambria Math" panose="02040503050406030204" pitchFamily="18" charset="0"/>
                        </a:rPr>
                        <m:t>𝒂𝒈𝒖𝒋𝒆𝒓𝒐𝒔</m:t>
                      </m:r>
                    </m:oMath>
                  </m:oMathPara>
                </a14:m>
                <a:endParaRPr lang="es-MX" sz="1900" b="1" dirty="0"/>
              </a:p>
            </p:txBody>
          </p:sp>
        </mc:Choice>
        <mc:Fallback xmlns="">
          <p:sp>
            <p:nvSpPr>
              <p:cNvPr id="15" name="Rectángulo 14"/>
              <p:cNvSpPr>
                <a:spLocks noRot="1" noChangeAspect="1" noMove="1" noResize="1" noEditPoints="1" noAdjustHandles="1" noChangeArrowheads="1" noChangeShapeType="1" noTextEdit="1"/>
              </p:cNvSpPr>
              <p:nvPr/>
            </p:nvSpPr>
            <p:spPr>
              <a:xfrm>
                <a:off x="2956158" y="4466773"/>
                <a:ext cx="4517840" cy="689291"/>
              </a:xfrm>
              <a:prstGeom prst="rect">
                <a:avLst/>
              </a:prstGeom>
              <a:blipFill>
                <a:blip r:embed="rId5"/>
                <a:stretch>
                  <a:fillRect/>
                </a:stretch>
              </a:blipFill>
            </p:spPr>
            <p:txBody>
              <a:bodyPr/>
              <a:lstStyle/>
              <a:p>
                <a:r>
                  <a:rPr lang="es-MX">
                    <a:noFill/>
                  </a:rPr>
                  <a:t> </a:t>
                </a:r>
              </a:p>
            </p:txBody>
          </p:sp>
        </mc:Fallback>
      </mc:AlternateContent>
      <p:sp>
        <p:nvSpPr>
          <p:cNvPr id="4" name="Marcador de pie de página 3">
            <a:extLst>
              <a:ext uri="{FF2B5EF4-FFF2-40B4-BE49-F238E27FC236}">
                <a16:creationId xmlns:a16="http://schemas.microsoft.com/office/drawing/2014/main" id="{BBCA6FE4-BCC3-4FFA-9B7D-EFD395838695}"/>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8" name="Marcador de número de diapositiva 7">
            <a:extLst>
              <a:ext uri="{FF2B5EF4-FFF2-40B4-BE49-F238E27FC236}">
                <a16:creationId xmlns:a16="http://schemas.microsoft.com/office/drawing/2014/main" id="{4F5D8E93-D583-44FC-AA5A-1662E10B2871}"/>
              </a:ext>
            </a:extLst>
          </p:cNvPr>
          <p:cNvSpPr>
            <a:spLocks noGrp="1"/>
          </p:cNvSpPr>
          <p:nvPr>
            <p:ph type="sldNum" sz="quarter" idx="12"/>
          </p:nvPr>
        </p:nvSpPr>
        <p:spPr/>
        <p:txBody>
          <a:bodyPr/>
          <a:lstStyle/>
          <a:p>
            <a:fld id="{A20D5B2E-A39C-4A67-9A03-2664C49F1C64}" type="slidenum">
              <a:rPr lang="es-MX" smtClean="0"/>
              <a:pPr/>
              <a:t>63</a:t>
            </a:fld>
            <a:r>
              <a:rPr lang="es-MX"/>
              <a:t>/150</a:t>
            </a:r>
            <a:endParaRPr lang="es-MX" dirty="0"/>
          </a:p>
        </p:txBody>
      </p:sp>
    </p:spTree>
    <p:extLst>
      <p:ext uri="{BB962C8B-B14F-4D97-AF65-F5344CB8AC3E}">
        <p14:creationId xmlns:p14="http://schemas.microsoft.com/office/powerpoint/2010/main" val="422717339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74561" y="1962153"/>
            <a:ext cx="9354448" cy="1261884"/>
          </a:xfrm>
          <a:prstGeom prst="rect">
            <a:avLst/>
          </a:prstGeom>
        </p:spPr>
        <p:txBody>
          <a:bodyPr wrap="square">
            <a:spAutoFit/>
          </a:bodyPr>
          <a:lstStyle/>
          <a:p>
            <a:pPr algn="just"/>
            <a:r>
              <a:rPr lang="es-MX" sz="1900" b="1" dirty="0">
                <a:latin typeface="+mn-lt"/>
              </a:rPr>
              <a:t>Suponga que U = 0.85 de la Tabla 3.2, Caso 7, y suponga que el espesor del patín es aproximadamente 0.380 </a:t>
            </a:r>
            <a:r>
              <a:rPr lang="es-MX" sz="1900" b="1" dirty="0" err="1">
                <a:latin typeface="+mn-lt"/>
              </a:rPr>
              <a:t>plg</a:t>
            </a:r>
            <a:r>
              <a:rPr lang="es-MX" sz="1900" b="1" dirty="0">
                <a:latin typeface="+mn-lt"/>
              </a:rPr>
              <a:t> después de buscar en las secciones W12 en el Manual LRFD que tengan áreas de 7.38 plg2 o mayores. Se usó U = 0.85 ya que </a:t>
            </a:r>
            <a:r>
              <a:rPr lang="es-MX" sz="1900" b="1" dirty="0" err="1">
                <a:latin typeface="+mn-lt"/>
              </a:rPr>
              <a:t>bf</a:t>
            </a:r>
            <a:r>
              <a:rPr lang="es-MX" sz="1900" b="1" dirty="0">
                <a:latin typeface="+mn-lt"/>
              </a:rPr>
              <a:t> resulta ser menor que 2/3 d.</a:t>
            </a:r>
          </a:p>
        </p:txBody>
      </p:sp>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 1</a:t>
            </a:r>
          </a:p>
        </p:txBody>
      </p:sp>
      <mc:AlternateContent xmlns:mc="http://schemas.openxmlformats.org/markup-compatibility/2006" xmlns:a14="http://schemas.microsoft.com/office/drawing/2010/main">
        <mc:Choice Requires="a14">
          <p:sp>
            <p:nvSpPr>
              <p:cNvPr id="14" name="CuadroTexto 13"/>
              <p:cNvSpPr txBox="1"/>
              <p:nvPr/>
            </p:nvSpPr>
            <p:spPr>
              <a:xfrm>
                <a:off x="881257" y="2974861"/>
                <a:ext cx="8507393" cy="8513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b="1" i="1" smtClean="0">
                              <a:latin typeface="Cambria Math" panose="02040503050406030204" pitchFamily="18" charset="0"/>
                            </a:rPr>
                          </m:ctrlPr>
                        </m:sSubPr>
                        <m:e>
                          <m:r>
                            <a:rPr lang="es-MX" b="1" i="1" smtClean="0">
                              <a:latin typeface="Cambria Math" panose="02040503050406030204" pitchFamily="18" charset="0"/>
                            </a:rPr>
                            <m:t>𝑨</m:t>
                          </m:r>
                        </m:e>
                        <m:sub>
                          <m:r>
                            <a:rPr lang="es-MX" b="1" i="1" smtClean="0">
                              <a:latin typeface="Cambria Math" panose="02040503050406030204" pitchFamily="18" charset="0"/>
                            </a:rPr>
                            <m:t>𝒈</m:t>
                          </m:r>
                          <m:r>
                            <a:rPr lang="es-MX" b="1" i="1" smtClean="0">
                              <a:latin typeface="Cambria Math" panose="02040503050406030204" pitchFamily="18" charset="0"/>
                            </a:rPr>
                            <m:t> </m:t>
                          </m:r>
                          <m:r>
                            <a:rPr lang="es-MX" b="1" i="1" smtClean="0">
                              <a:latin typeface="Cambria Math" panose="02040503050406030204" pitchFamily="18" charset="0"/>
                            </a:rPr>
                            <m:t>𝒎𝒊𝒏</m:t>
                          </m:r>
                        </m:sub>
                      </m:sSub>
                      <m:r>
                        <a:rPr lang="es-MX" b="1" i="1" smtClean="0">
                          <a:latin typeface="Cambria Math" panose="02040503050406030204" pitchFamily="18" charset="0"/>
                        </a:rPr>
                        <m:t>=</m:t>
                      </m:r>
                      <m:f>
                        <m:fPr>
                          <m:ctrlPr>
                            <a:rPr lang="es-MX" b="1" i="1" smtClean="0">
                              <a:latin typeface="Cambria Math" panose="02040503050406030204" pitchFamily="18" charset="0"/>
                            </a:rPr>
                          </m:ctrlPr>
                        </m:fPr>
                        <m:num>
                          <m:r>
                            <a:rPr lang="es-MX" b="1" i="1" smtClean="0">
                              <a:latin typeface="Cambria Math" panose="02040503050406030204" pitchFamily="18" charset="0"/>
                            </a:rPr>
                            <m:t>𝟑𝟑𝟐</m:t>
                          </m:r>
                          <m:r>
                            <a:rPr lang="es-MX" b="1" i="1" smtClean="0">
                              <a:latin typeface="Cambria Math" panose="02040503050406030204" pitchFamily="18" charset="0"/>
                            </a:rPr>
                            <m:t> </m:t>
                          </m:r>
                          <m:r>
                            <a:rPr lang="es-MX" b="1" i="1" smtClean="0">
                              <a:latin typeface="Cambria Math" panose="02040503050406030204" pitchFamily="18" charset="0"/>
                            </a:rPr>
                            <m:t>𝒌𝒍𝒃</m:t>
                          </m:r>
                        </m:num>
                        <m:den>
                          <m:r>
                            <a:rPr lang="es-MX" b="1" i="1" smtClean="0">
                              <a:latin typeface="Cambria Math" panose="02040503050406030204" pitchFamily="18" charset="0"/>
                            </a:rPr>
                            <m:t>(</m:t>
                          </m:r>
                          <m:r>
                            <a:rPr lang="es-MX" b="1" i="1" smtClean="0">
                              <a:latin typeface="Cambria Math" panose="02040503050406030204" pitchFamily="18" charset="0"/>
                            </a:rPr>
                            <m:t>𝟎</m:t>
                          </m:r>
                          <m:r>
                            <a:rPr lang="es-MX" b="1" i="1" smtClean="0">
                              <a:latin typeface="Cambria Math" panose="02040503050406030204" pitchFamily="18" charset="0"/>
                            </a:rPr>
                            <m:t>.</m:t>
                          </m:r>
                          <m:r>
                            <a:rPr lang="es-MX" b="1" i="1" smtClean="0">
                              <a:latin typeface="Cambria Math" panose="02040503050406030204" pitchFamily="18" charset="0"/>
                            </a:rPr>
                            <m:t>𝟕𝟓</m:t>
                          </m:r>
                          <m:r>
                            <a:rPr lang="es-MX" b="1" i="1" smtClean="0">
                              <a:latin typeface="Cambria Math" panose="02040503050406030204" pitchFamily="18" charset="0"/>
                            </a:rPr>
                            <m:t>)(</m:t>
                          </m:r>
                          <m:r>
                            <a:rPr lang="es-MX" b="1" i="1" smtClean="0">
                              <a:latin typeface="Cambria Math" panose="02040503050406030204" pitchFamily="18" charset="0"/>
                            </a:rPr>
                            <m:t>𝟔𝟓</m:t>
                          </m:r>
                          <m:f>
                            <m:fPr>
                              <m:ctrlPr>
                                <a:rPr lang="es-MX" b="1" i="1" smtClean="0">
                                  <a:latin typeface="Cambria Math" panose="02040503050406030204" pitchFamily="18" charset="0"/>
                                </a:rPr>
                              </m:ctrlPr>
                            </m:fPr>
                            <m:num>
                              <m:r>
                                <a:rPr lang="es-MX" b="1" i="1" smtClean="0">
                                  <a:latin typeface="Cambria Math" panose="02040503050406030204" pitchFamily="18" charset="0"/>
                                </a:rPr>
                                <m:t>𝒌𝒍𝒃</m:t>
                              </m:r>
                            </m:num>
                            <m:den>
                              <m:sSup>
                                <m:sSupPr>
                                  <m:ctrlPr>
                                    <a:rPr lang="es-MX" b="1" i="1" smtClean="0">
                                      <a:latin typeface="Cambria Math" panose="02040503050406030204" pitchFamily="18" charset="0"/>
                                    </a:rPr>
                                  </m:ctrlPr>
                                </m:sSupPr>
                                <m:e>
                                  <m:r>
                                    <a:rPr lang="es-MX" b="1" i="1" smtClean="0">
                                      <a:latin typeface="Cambria Math" panose="02040503050406030204" pitchFamily="18" charset="0"/>
                                    </a:rPr>
                                    <m:t>𝒑𝒍𝒈</m:t>
                                  </m:r>
                                </m:e>
                                <m:sup>
                                  <m:r>
                                    <a:rPr lang="es-MX" b="1" i="1" smtClean="0">
                                      <a:latin typeface="Cambria Math" panose="02040503050406030204" pitchFamily="18" charset="0"/>
                                    </a:rPr>
                                    <m:t>𝟐</m:t>
                                  </m:r>
                                </m:sup>
                              </m:sSup>
                            </m:den>
                          </m:f>
                          <m:r>
                            <a:rPr lang="es-MX" b="1" i="1" smtClean="0">
                              <a:latin typeface="Cambria Math" panose="02040503050406030204" pitchFamily="18" charset="0"/>
                            </a:rPr>
                            <m:t>)(</m:t>
                          </m:r>
                          <m:r>
                            <a:rPr lang="es-MX" b="1" i="1" smtClean="0">
                              <a:latin typeface="Cambria Math" panose="02040503050406030204" pitchFamily="18" charset="0"/>
                            </a:rPr>
                            <m:t>𝟎</m:t>
                          </m:r>
                          <m:r>
                            <a:rPr lang="es-MX" b="1" i="1" smtClean="0">
                              <a:latin typeface="Cambria Math" panose="02040503050406030204" pitchFamily="18" charset="0"/>
                            </a:rPr>
                            <m:t>.</m:t>
                          </m:r>
                          <m:r>
                            <a:rPr lang="es-MX" b="1" i="1" smtClean="0">
                              <a:latin typeface="Cambria Math" panose="02040503050406030204" pitchFamily="18" charset="0"/>
                            </a:rPr>
                            <m:t>𝟖𝟓</m:t>
                          </m:r>
                          <m:r>
                            <a:rPr lang="es-MX" b="1" i="1" smtClean="0">
                              <a:latin typeface="Cambria Math" panose="02040503050406030204" pitchFamily="18" charset="0"/>
                            </a:rPr>
                            <m:t>)</m:t>
                          </m:r>
                        </m:den>
                      </m:f>
                      <m:r>
                        <a:rPr lang="es-MX" b="1" i="1" smtClean="0">
                          <a:latin typeface="Cambria Math" panose="02040503050406030204" pitchFamily="18" charset="0"/>
                        </a:rPr>
                        <m:t>+</m:t>
                      </m:r>
                      <m:d>
                        <m:dPr>
                          <m:ctrlPr>
                            <a:rPr lang="es-MX" b="1" i="1" smtClean="0">
                              <a:latin typeface="Cambria Math" panose="02040503050406030204" pitchFamily="18" charset="0"/>
                            </a:rPr>
                          </m:ctrlPr>
                        </m:dPr>
                        <m:e>
                          <m:r>
                            <a:rPr lang="es-MX" b="1" i="1" smtClean="0">
                              <a:latin typeface="Cambria Math" panose="02040503050406030204" pitchFamily="18" charset="0"/>
                            </a:rPr>
                            <m:t>𝟒</m:t>
                          </m:r>
                        </m:e>
                      </m:d>
                      <m:d>
                        <m:dPr>
                          <m:ctrlPr>
                            <a:rPr lang="es-MX" b="1" i="1" smtClean="0">
                              <a:latin typeface="Cambria Math" panose="02040503050406030204" pitchFamily="18" charset="0"/>
                            </a:rPr>
                          </m:ctrlPr>
                        </m:dPr>
                        <m:e>
                          <m:f>
                            <m:fPr>
                              <m:ctrlPr>
                                <a:rPr lang="es-MX" b="1" i="1" smtClean="0">
                                  <a:latin typeface="Cambria Math" panose="02040503050406030204" pitchFamily="18" charset="0"/>
                                </a:rPr>
                              </m:ctrlPr>
                            </m:fPr>
                            <m:num>
                              <m:r>
                                <a:rPr lang="es-MX" b="1" i="1" smtClean="0">
                                  <a:latin typeface="Cambria Math" panose="02040503050406030204" pitchFamily="18" charset="0"/>
                                </a:rPr>
                                <m:t>𝟕</m:t>
                              </m:r>
                            </m:num>
                            <m:den>
                              <m:r>
                                <a:rPr lang="es-MX" b="1" i="1" smtClean="0">
                                  <a:latin typeface="Cambria Math" panose="02040503050406030204" pitchFamily="18" charset="0"/>
                                </a:rPr>
                                <m:t>𝟖</m:t>
                              </m:r>
                            </m:den>
                          </m:f>
                          <m:r>
                            <a:rPr lang="es-MX" b="1" i="1" smtClean="0">
                              <a:latin typeface="Cambria Math" panose="02040503050406030204" pitchFamily="18" charset="0"/>
                            </a:rPr>
                            <m:t> </m:t>
                          </m:r>
                          <m:r>
                            <a:rPr lang="es-MX" b="1" i="1" smtClean="0">
                              <a:latin typeface="Cambria Math" panose="02040503050406030204" pitchFamily="18" charset="0"/>
                            </a:rPr>
                            <m:t>𝒑𝒍𝒈</m:t>
                          </m:r>
                          <m:r>
                            <a:rPr lang="es-MX" b="1" i="1" smtClean="0">
                              <a:latin typeface="Cambria Math" panose="02040503050406030204" pitchFamily="18" charset="0"/>
                            </a:rPr>
                            <m:t>+</m:t>
                          </m:r>
                          <m:f>
                            <m:fPr>
                              <m:ctrlPr>
                                <a:rPr lang="es-MX" b="1" i="1" smtClean="0">
                                  <a:latin typeface="Cambria Math" panose="02040503050406030204" pitchFamily="18" charset="0"/>
                                </a:rPr>
                              </m:ctrlPr>
                            </m:fPr>
                            <m:num>
                              <m:r>
                                <a:rPr lang="es-MX" b="1" i="1" smtClean="0">
                                  <a:latin typeface="Cambria Math" panose="02040503050406030204" pitchFamily="18" charset="0"/>
                                </a:rPr>
                                <m:t>𝟏</m:t>
                              </m:r>
                            </m:num>
                            <m:den>
                              <m:r>
                                <a:rPr lang="es-MX" b="1" i="1" smtClean="0">
                                  <a:latin typeface="Cambria Math" panose="02040503050406030204" pitchFamily="18" charset="0"/>
                                </a:rPr>
                                <m:t>𝟖</m:t>
                              </m:r>
                            </m:den>
                          </m:f>
                          <m:r>
                            <a:rPr lang="es-MX" b="1" i="1" smtClean="0">
                              <a:latin typeface="Cambria Math" panose="02040503050406030204" pitchFamily="18" charset="0"/>
                            </a:rPr>
                            <m:t> </m:t>
                          </m:r>
                          <m:r>
                            <a:rPr lang="es-MX" b="1" i="1" smtClean="0">
                              <a:latin typeface="Cambria Math" panose="02040503050406030204" pitchFamily="18" charset="0"/>
                            </a:rPr>
                            <m:t>𝒑𝒍𝒈</m:t>
                          </m:r>
                        </m:e>
                      </m:d>
                      <m:d>
                        <m:dPr>
                          <m:ctrlPr>
                            <a:rPr lang="es-MX" b="1" i="1" smtClean="0">
                              <a:latin typeface="Cambria Math" panose="02040503050406030204" pitchFamily="18" charset="0"/>
                            </a:rPr>
                          </m:ctrlPr>
                        </m:dPr>
                        <m:e>
                          <m:r>
                            <a:rPr lang="es-MX" b="1" i="1" smtClean="0">
                              <a:latin typeface="Cambria Math" panose="02040503050406030204" pitchFamily="18" charset="0"/>
                            </a:rPr>
                            <m:t>𝟎</m:t>
                          </m:r>
                          <m:r>
                            <a:rPr lang="es-MX" b="1" i="1" smtClean="0">
                              <a:latin typeface="Cambria Math" panose="02040503050406030204" pitchFamily="18" charset="0"/>
                            </a:rPr>
                            <m:t>.</m:t>
                          </m:r>
                          <m:r>
                            <a:rPr lang="es-MX" b="1" i="1" smtClean="0">
                              <a:latin typeface="Cambria Math" panose="02040503050406030204" pitchFamily="18" charset="0"/>
                            </a:rPr>
                            <m:t>𝟑𝟖𝟎</m:t>
                          </m:r>
                          <m:r>
                            <a:rPr lang="es-MX" b="1" i="1" smtClean="0">
                              <a:latin typeface="Cambria Math" panose="02040503050406030204" pitchFamily="18" charset="0"/>
                            </a:rPr>
                            <m:t> </m:t>
                          </m:r>
                          <m:r>
                            <a:rPr lang="es-MX" b="1" i="1" smtClean="0">
                              <a:latin typeface="Cambria Math" panose="02040503050406030204" pitchFamily="18" charset="0"/>
                            </a:rPr>
                            <m:t>𝒑𝒍𝒈</m:t>
                          </m:r>
                        </m:e>
                      </m:d>
                      <m:r>
                        <a:rPr lang="es-MX" b="1" i="1" smtClean="0">
                          <a:latin typeface="Cambria Math" panose="02040503050406030204" pitchFamily="18" charset="0"/>
                        </a:rPr>
                        <m:t>=</m:t>
                      </m:r>
                      <m:r>
                        <a:rPr lang="es-MX" b="1" i="1" smtClean="0">
                          <a:latin typeface="Cambria Math" panose="02040503050406030204" pitchFamily="18" charset="0"/>
                        </a:rPr>
                        <m:t>𝟗</m:t>
                      </m:r>
                      <m:r>
                        <a:rPr lang="es-MX" b="1" i="1" smtClean="0">
                          <a:latin typeface="Cambria Math" panose="02040503050406030204" pitchFamily="18" charset="0"/>
                        </a:rPr>
                        <m:t>.</m:t>
                      </m:r>
                      <m:r>
                        <a:rPr lang="es-MX" b="1" i="1" smtClean="0">
                          <a:latin typeface="Cambria Math"/>
                        </a:rPr>
                        <m:t>𝟓𝟑</m:t>
                      </m:r>
                      <m:r>
                        <a:rPr lang="es-MX" b="1" i="1" smtClean="0">
                          <a:latin typeface="Cambria Math"/>
                        </a:rPr>
                        <m:t> </m:t>
                      </m:r>
                      <m:r>
                        <a:rPr lang="es-MX" b="1" i="1">
                          <a:latin typeface="Cambria Math" panose="02040503050406030204" pitchFamily="18" charset="0"/>
                        </a:rPr>
                        <m:t>𝒑𝒍𝒈</m:t>
                      </m:r>
                      <m:r>
                        <a:rPr lang="es-MX" b="1" i="1">
                          <a:latin typeface="Cambria Math" panose="02040503050406030204" pitchFamily="18" charset="0"/>
                        </a:rPr>
                        <m:t>𝟐</m:t>
                      </m:r>
                    </m:oMath>
                  </m:oMathPara>
                </a14:m>
                <a:endParaRPr lang="es-MX" b="1" dirty="0"/>
              </a:p>
            </p:txBody>
          </p:sp>
        </mc:Choice>
        <mc:Fallback xmlns="">
          <p:sp>
            <p:nvSpPr>
              <p:cNvPr id="14" name="CuadroTexto 13"/>
              <p:cNvSpPr txBox="1">
                <a:spLocks noRot="1" noChangeAspect="1" noMove="1" noResize="1" noEditPoints="1" noAdjustHandles="1" noChangeArrowheads="1" noChangeShapeType="1" noTextEdit="1"/>
              </p:cNvSpPr>
              <p:nvPr/>
            </p:nvSpPr>
            <p:spPr>
              <a:xfrm>
                <a:off x="881257" y="2974861"/>
                <a:ext cx="8507393" cy="851387"/>
              </a:xfrm>
              <a:prstGeom prst="rect">
                <a:avLst/>
              </a:prstGeom>
              <a:blipFill>
                <a:blip r:embed="rId2"/>
                <a:stretch>
                  <a:fillRect/>
                </a:stretch>
              </a:blipFill>
            </p:spPr>
            <p:txBody>
              <a:bodyPr/>
              <a:lstStyle/>
              <a:p>
                <a:r>
                  <a:rPr lang="en-US">
                    <a:noFill/>
                  </a:rPr>
                  <a:t> </a:t>
                </a:r>
              </a:p>
            </p:txBody>
          </p:sp>
        </mc:Fallback>
      </mc:AlternateContent>
      <p:sp>
        <p:nvSpPr>
          <p:cNvPr id="6" name="Rectángulo 5"/>
          <p:cNvSpPr/>
          <p:nvPr/>
        </p:nvSpPr>
        <p:spPr>
          <a:xfrm>
            <a:off x="474561" y="3876828"/>
            <a:ext cx="9282437" cy="677108"/>
          </a:xfrm>
          <a:prstGeom prst="rect">
            <a:avLst/>
          </a:prstGeom>
        </p:spPr>
        <p:txBody>
          <a:bodyPr wrap="square">
            <a:spAutoFit/>
          </a:bodyPr>
          <a:lstStyle/>
          <a:p>
            <a:r>
              <a:rPr lang="es-MX" sz="1900" b="1" dirty="0">
                <a:latin typeface="+mn-lt"/>
              </a:rPr>
              <a:t>c) Radio de giro mínimo r preferible: Si se cumple se puede continuar con la sección. (Tabla de las secciones del AISC)</a:t>
            </a:r>
          </a:p>
        </p:txBody>
      </p:sp>
      <p:sp>
        <p:nvSpPr>
          <p:cNvPr id="15"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2.2 DISEÑO DE ELEMENTOS A TENSIÓN</a:t>
            </a:r>
          </a:p>
        </p:txBody>
      </p:sp>
      <mc:AlternateContent xmlns:mc="http://schemas.openxmlformats.org/markup-compatibility/2006" xmlns:a14="http://schemas.microsoft.com/office/drawing/2010/main">
        <mc:Choice Requires="a14">
          <p:sp>
            <p:nvSpPr>
              <p:cNvPr id="16" name="CuadroTexto 15"/>
              <p:cNvSpPr txBox="1"/>
              <p:nvPr/>
            </p:nvSpPr>
            <p:spPr>
              <a:xfrm>
                <a:off x="3058524" y="4440683"/>
                <a:ext cx="4643900" cy="7575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1" i="1" smtClean="0">
                          <a:latin typeface="Cambria Math" panose="02040503050406030204" pitchFamily="18" charset="0"/>
                        </a:rPr>
                        <m:t>𝒓𝒎</m:t>
                      </m:r>
                      <m:r>
                        <a:rPr lang="es-MX" b="1" i="1" smtClean="0">
                          <a:latin typeface="Cambria Math" panose="02040503050406030204" pitchFamily="18" charset="0"/>
                        </a:rPr>
                        <m:t>í</m:t>
                      </m:r>
                      <m:r>
                        <a:rPr lang="es-MX" b="1" i="1" smtClean="0">
                          <a:latin typeface="Cambria Math" panose="02040503050406030204" pitchFamily="18" charset="0"/>
                        </a:rPr>
                        <m:t>𝒏</m:t>
                      </m:r>
                      <m:r>
                        <a:rPr lang="es-MX" b="1" i="1" smtClean="0">
                          <a:latin typeface="Cambria Math" panose="02040503050406030204" pitchFamily="18" charset="0"/>
                        </a:rPr>
                        <m:t>=</m:t>
                      </m:r>
                      <m:f>
                        <m:fPr>
                          <m:ctrlPr>
                            <a:rPr lang="es-MX" b="1" i="1" smtClean="0">
                              <a:latin typeface="Cambria Math" panose="02040503050406030204" pitchFamily="18" charset="0"/>
                            </a:rPr>
                          </m:ctrlPr>
                        </m:fPr>
                        <m:num>
                          <m:r>
                            <a:rPr lang="es-MX" b="1" i="1" smtClean="0">
                              <a:latin typeface="Cambria Math" panose="02040503050406030204" pitchFamily="18" charset="0"/>
                            </a:rPr>
                            <m:t>𝑳</m:t>
                          </m:r>
                        </m:num>
                        <m:den>
                          <m:r>
                            <a:rPr lang="es-MX" b="1" i="1" smtClean="0">
                              <a:latin typeface="Cambria Math" panose="02040503050406030204" pitchFamily="18" charset="0"/>
                            </a:rPr>
                            <m:t>𝟑𝟎𝟎</m:t>
                          </m:r>
                        </m:den>
                      </m:f>
                      <m:r>
                        <a:rPr lang="es-MX" b="1" i="1" smtClean="0">
                          <a:latin typeface="Cambria Math" panose="02040503050406030204" pitchFamily="18" charset="0"/>
                        </a:rPr>
                        <m:t>=</m:t>
                      </m:r>
                      <m:f>
                        <m:fPr>
                          <m:ctrlPr>
                            <a:rPr lang="es-MX" b="1" i="1" smtClean="0">
                              <a:latin typeface="Cambria Math" panose="02040503050406030204" pitchFamily="18" charset="0"/>
                            </a:rPr>
                          </m:ctrlPr>
                        </m:fPr>
                        <m:num>
                          <m:r>
                            <a:rPr lang="es-MX" b="1" i="1" smtClean="0">
                              <a:latin typeface="Cambria Math" panose="02040503050406030204" pitchFamily="18" charset="0"/>
                            </a:rPr>
                            <m:t>(</m:t>
                          </m:r>
                          <m:r>
                            <a:rPr lang="es-MX" b="1" i="1" smtClean="0">
                              <a:latin typeface="Cambria Math" panose="02040503050406030204" pitchFamily="18" charset="0"/>
                            </a:rPr>
                            <m:t>𝟏𝟐</m:t>
                          </m:r>
                          <m:f>
                            <m:fPr>
                              <m:ctrlPr>
                                <a:rPr lang="es-MX" b="1" i="1" smtClean="0">
                                  <a:latin typeface="Cambria Math" panose="02040503050406030204" pitchFamily="18" charset="0"/>
                                </a:rPr>
                              </m:ctrlPr>
                            </m:fPr>
                            <m:num>
                              <m:r>
                                <a:rPr lang="es-MX" b="1" i="1" smtClean="0">
                                  <a:latin typeface="Cambria Math" panose="02040503050406030204" pitchFamily="18" charset="0"/>
                                </a:rPr>
                                <m:t>𝒑𝒍𝒈</m:t>
                              </m:r>
                            </m:num>
                            <m:den>
                              <m:r>
                                <a:rPr lang="es-MX" b="1" i="1" smtClean="0">
                                  <a:latin typeface="Cambria Math" panose="02040503050406030204" pitchFamily="18" charset="0"/>
                                </a:rPr>
                                <m:t>𝒑𝒊𝒆</m:t>
                              </m:r>
                            </m:den>
                          </m:f>
                          <m:r>
                            <a:rPr lang="es-MX" b="1" i="1" smtClean="0">
                              <a:latin typeface="Cambria Math" panose="02040503050406030204" pitchFamily="18" charset="0"/>
                            </a:rPr>
                            <m:t>)(</m:t>
                          </m:r>
                          <m:r>
                            <a:rPr lang="es-MX" b="1" i="1" smtClean="0">
                              <a:latin typeface="Cambria Math" panose="02040503050406030204" pitchFamily="18" charset="0"/>
                            </a:rPr>
                            <m:t>𝟑𝟎</m:t>
                          </m:r>
                          <m:r>
                            <a:rPr lang="es-MX" b="1" i="1" smtClean="0">
                              <a:latin typeface="Cambria Math" panose="02040503050406030204" pitchFamily="18" charset="0"/>
                            </a:rPr>
                            <m:t> </m:t>
                          </m:r>
                          <m:r>
                            <a:rPr lang="es-MX" b="1" i="1" smtClean="0">
                              <a:latin typeface="Cambria Math" panose="02040503050406030204" pitchFamily="18" charset="0"/>
                            </a:rPr>
                            <m:t>𝒑𝒊𝒆𝒔</m:t>
                          </m:r>
                          <m:r>
                            <a:rPr lang="es-MX" b="1" i="1" smtClean="0">
                              <a:latin typeface="Cambria Math" panose="02040503050406030204" pitchFamily="18" charset="0"/>
                            </a:rPr>
                            <m:t>)</m:t>
                          </m:r>
                        </m:num>
                        <m:den>
                          <m:r>
                            <a:rPr lang="es-MX" b="1" i="1" smtClean="0">
                              <a:latin typeface="Cambria Math" panose="02040503050406030204" pitchFamily="18" charset="0"/>
                            </a:rPr>
                            <m:t>𝟑𝟎𝟎</m:t>
                          </m:r>
                        </m:den>
                      </m:f>
                      <m:r>
                        <a:rPr lang="es-MX" b="1" i="1" smtClean="0">
                          <a:latin typeface="Cambria Math" panose="02040503050406030204" pitchFamily="18" charset="0"/>
                        </a:rPr>
                        <m:t>=</m:t>
                      </m:r>
                      <m:r>
                        <a:rPr lang="es-MX" b="1" i="1" smtClean="0">
                          <a:latin typeface="Cambria Math" panose="02040503050406030204" pitchFamily="18" charset="0"/>
                        </a:rPr>
                        <m:t>𝟏</m:t>
                      </m:r>
                      <m:r>
                        <a:rPr lang="es-MX" b="1" i="1" smtClean="0">
                          <a:latin typeface="Cambria Math" panose="02040503050406030204" pitchFamily="18" charset="0"/>
                        </a:rPr>
                        <m:t>.</m:t>
                      </m:r>
                      <m:r>
                        <a:rPr lang="es-MX" b="1" i="1" smtClean="0">
                          <a:latin typeface="Cambria Math" panose="02040503050406030204" pitchFamily="18" charset="0"/>
                        </a:rPr>
                        <m:t>𝟐</m:t>
                      </m:r>
                      <m:r>
                        <a:rPr lang="es-MX" b="1" i="1" smtClean="0">
                          <a:latin typeface="Cambria Math" panose="02040503050406030204" pitchFamily="18" charset="0"/>
                        </a:rPr>
                        <m:t> </m:t>
                      </m:r>
                      <m:r>
                        <a:rPr lang="es-MX" b="1" i="1" smtClean="0">
                          <a:latin typeface="Cambria Math" panose="02040503050406030204" pitchFamily="18" charset="0"/>
                        </a:rPr>
                        <m:t>𝒑𝒍𝒈</m:t>
                      </m:r>
                    </m:oMath>
                  </m:oMathPara>
                </a14:m>
                <a:endParaRPr lang="es-MX" b="1" dirty="0"/>
              </a:p>
            </p:txBody>
          </p:sp>
        </mc:Choice>
        <mc:Fallback xmlns="">
          <p:sp>
            <p:nvSpPr>
              <p:cNvPr id="16" name="CuadroTexto 15"/>
              <p:cNvSpPr txBox="1">
                <a:spLocks noRot="1" noChangeAspect="1" noMove="1" noResize="1" noEditPoints="1" noAdjustHandles="1" noChangeArrowheads="1" noChangeShapeType="1" noTextEdit="1"/>
              </p:cNvSpPr>
              <p:nvPr/>
            </p:nvSpPr>
            <p:spPr>
              <a:xfrm>
                <a:off x="3058524" y="4440683"/>
                <a:ext cx="4643900" cy="757515"/>
              </a:xfrm>
              <a:prstGeom prst="rect">
                <a:avLst/>
              </a:prstGeom>
              <a:blipFill>
                <a:blip r:embed="rId6"/>
                <a:stretch>
                  <a:fillRect/>
                </a:stretch>
              </a:blipFill>
            </p:spPr>
            <p:txBody>
              <a:bodyPr/>
              <a:lstStyle/>
              <a:p>
                <a:r>
                  <a:rPr lang="es-MX">
                    <a:noFill/>
                  </a:rPr>
                  <a:t> </a:t>
                </a:r>
              </a:p>
            </p:txBody>
          </p:sp>
        </mc:Fallback>
      </mc:AlternateContent>
      <p:sp>
        <p:nvSpPr>
          <p:cNvPr id="7" name="Rectángulo 6"/>
          <p:cNvSpPr/>
          <p:nvPr/>
        </p:nvSpPr>
        <p:spPr>
          <a:xfrm>
            <a:off x="799477" y="5446965"/>
            <a:ext cx="2834879" cy="677108"/>
          </a:xfrm>
          <a:prstGeom prst="rect">
            <a:avLst/>
          </a:prstGeom>
        </p:spPr>
        <p:txBody>
          <a:bodyPr wrap="square">
            <a:spAutoFit/>
          </a:bodyPr>
          <a:lstStyle/>
          <a:p>
            <a:r>
              <a:rPr lang="es-MX" sz="1900" b="1" dirty="0">
                <a:latin typeface="+mn-lt"/>
              </a:rPr>
              <a:t>Pruebe con una W12” * 35 lb/pie</a:t>
            </a:r>
          </a:p>
        </p:txBody>
      </p:sp>
      <mc:AlternateContent xmlns:mc="http://schemas.openxmlformats.org/markup-compatibility/2006" xmlns:a14="http://schemas.microsoft.com/office/drawing/2010/main">
        <mc:Choice Requires="a14">
          <p:sp>
            <p:nvSpPr>
              <p:cNvPr id="8" name="Rectángulo 7"/>
              <p:cNvSpPr/>
              <p:nvPr/>
            </p:nvSpPr>
            <p:spPr>
              <a:xfrm>
                <a:off x="4249266" y="5394387"/>
                <a:ext cx="5219700" cy="731739"/>
              </a:xfrm>
              <a:prstGeom prst="rect">
                <a:avLst/>
              </a:prstGeom>
            </p:spPr>
            <p:txBody>
              <a:bodyPr>
                <a:spAutoFit/>
              </a:bodyPr>
              <a:lstStyle/>
              <a:p>
                <a:r>
                  <a:rPr lang="es-MX" b="1" dirty="0">
                    <a:latin typeface="+mn-lt"/>
                  </a:rPr>
                  <a:t> </a:t>
                </a:r>
                <a:r>
                  <a:rPr lang="es-MX" sz="1900" b="1" dirty="0">
                    <a:latin typeface="+mn-lt"/>
                  </a:rPr>
                  <a:t>(</a:t>
                </a:r>
                <a14:m>
                  <m:oMath xmlns:m="http://schemas.openxmlformats.org/officeDocument/2006/math">
                    <m:sSub>
                      <m:sSubPr>
                        <m:ctrlPr>
                          <a:rPr lang="es-MX" sz="1900" b="1" i="1">
                            <a:latin typeface="Cambria Math" panose="02040503050406030204" pitchFamily="18" charset="0"/>
                          </a:rPr>
                        </m:ctrlPr>
                      </m:sSubPr>
                      <m:e>
                        <m:r>
                          <a:rPr lang="es-MX" sz="1900" b="1" i="1">
                            <a:latin typeface="Cambria Math" panose="02040503050406030204" pitchFamily="18" charset="0"/>
                          </a:rPr>
                          <m:t>𝑨</m:t>
                        </m:r>
                      </m:e>
                      <m:sub>
                        <m:r>
                          <a:rPr lang="es-MX" sz="1900" b="1" i="1">
                            <a:latin typeface="Cambria Math" panose="02040503050406030204" pitchFamily="18" charset="0"/>
                          </a:rPr>
                          <m:t>𝒈</m:t>
                        </m:r>
                      </m:sub>
                    </m:sSub>
                  </m:oMath>
                </a14:m>
                <a:r>
                  <a:rPr lang="es-MX" sz="1900" b="1" dirty="0">
                    <a:latin typeface="+mn-lt"/>
                  </a:rPr>
                  <a:t>= 10.3 plg2, d = 12.50 </a:t>
                </a:r>
                <a:r>
                  <a:rPr lang="es-MX" sz="1900" b="1" dirty="0" err="1">
                    <a:latin typeface="+mn-lt"/>
                  </a:rPr>
                  <a:t>plg</a:t>
                </a:r>
                <a:r>
                  <a:rPr lang="es-MX" sz="1900" b="1" dirty="0">
                    <a:latin typeface="+mn-lt"/>
                  </a:rPr>
                  <a:t>, </a:t>
                </a:r>
                <a:r>
                  <a:rPr lang="es-MX" sz="1900" b="1" dirty="0" err="1">
                    <a:latin typeface="+mn-lt"/>
                  </a:rPr>
                  <a:t>bf</a:t>
                </a:r>
                <a:r>
                  <a:rPr lang="es-MX" sz="1900" b="1" dirty="0">
                    <a:latin typeface="+mn-lt"/>
                  </a:rPr>
                  <a:t> = 6.56 </a:t>
                </a:r>
                <a:r>
                  <a:rPr lang="es-MX" sz="1900" b="1" dirty="0" err="1">
                    <a:latin typeface="+mn-lt"/>
                  </a:rPr>
                  <a:t>plg</a:t>
                </a:r>
                <a:r>
                  <a:rPr lang="es-MX" sz="1900" b="1" dirty="0">
                    <a:latin typeface="+mn-lt"/>
                  </a:rPr>
                  <a:t>, </a:t>
                </a:r>
                <a:r>
                  <a:rPr lang="es-MX" sz="1900" b="1" dirty="0" err="1">
                    <a:latin typeface="+mn-lt"/>
                  </a:rPr>
                  <a:t>tf</a:t>
                </a:r>
                <a:r>
                  <a:rPr lang="es-MX" sz="1900" b="1" dirty="0">
                    <a:latin typeface="+mn-lt"/>
                  </a:rPr>
                  <a:t> = 0.520 </a:t>
                </a:r>
                <a:r>
                  <a:rPr lang="es-MX" sz="1900" b="1" dirty="0" err="1">
                    <a:latin typeface="+mn-lt"/>
                  </a:rPr>
                  <a:t>plg</a:t>
                </a:r>
                <a:r>
                  <a:rPr lang="es-MX" sz="1900" b="1" dirty="0">
                    <a:latin typeface="+mn-lt"/>
                  </a:rPr>
                  <a:t>, </a:t>
                </a:r>
                <a:r>
                  <a:rPr lang="es-MX" sz="1900" b="1" dirty="0" err="1">
                    <a:latin typeface="+mn-lt"/>
                  </a:rPr>
                  <a:t>rmín</a:t>
                </a:r>
                <a:r>
                  <a:rPr lang="es-MX" sz="1900" b="1" dirty="0">
                    <a:latin typeface="+mn-lt"/>
                  </a:rPr>
                  <a:t> = </a:t>
                </a:r>
                <a14:m>
                  <m:oMath xmlns:m="http://schemas.openxmlformats.org/officeDocument/2006/math">
                    <m:sSub>
                      <m:sSubPr>
                        <m:ctrlPr>
                          <a:rPr lang="es-MX" sz="1900" b="1" i="1">
                            <a:latin typeface="Cambria Math" panose="02040503050406030204" pitchFamily="18" charset="0"/>
                          </a:rPr>
                        </m:ctrlPr>
                      </m:sSubPr>
                      <m:e>
                        <m:r>
                          <a:rPr lang="es-MX" sz="1900" b="1" i="1" smtClean="0">
                            <a:latin typeface="Cambria Math" panose="02040503050406030204" pitchFamily="18" charset="0"/>
                          </a:rPr>
                          <m:t>𝒓</m:t>
                        </m:r>
                      </m:e>
                      <m:sub>
                        <m:r>
                          <a:rPr lang="es-MX" sz="1900" b="1" i="1" smtClean="0">
                            <a:latin typeface="Cambria Math" panose="02040503050406030204" pitchFamily="18" charset="0"/>
                          </a:rPr>
                          <m:t>𝒚</m:t>
                        </m:r>
                      </m:sub>
                    </m:sSub>
                  </m:oMath>
                </a14:m>
                <a:r>
                  <a:rPr lang="es-MX" sz="1900" b="1" dirty="0">
                    <a:latin typeface="+mn-lt"/>
                  </a:rPr>
                  <a:t> = 1.54 </a:t>
                </a:r>
                <a:r>
                  <a:rPr lang="es-MX" sz="1900" b="1" dirty="0" err="1">
                    <a:latin typeface="+mn-lt"/>
                  </a:rPr>
                  <a:t>plg</a:t>
                </a:r>
                <a:r>
                  <a:rPr lang="es-MX" sz="1900" b="1" dirty="0">
                    <a:latin typeface="+mn-lt"/>
                  </a:rPr>
                  <a:t>)</a:t>
                </a:r>
              </a:p>
            </p:txBody>
          </p:sp>
        </mc:Choice>
        <mc:Fallback xmlns="">
          <p:sp>
            <p:nvSpPr>
              <p:cNvPr id="8" name="Rectángulo 7"/>
              <p:cNvSpPr>
                <a:spLocks noRot="1" noChangeAspect="1" noMove="1" noResize="1" noEditPoints="1" noAdjustHandles="1" noChangeArrowheads="1" noChangeShapeType="1" noTextEdit="1"/>
              </p:cNvSpPr>
              <p:nvPr/>
            </p:nvSpPr>
            <p:spPr>
              <a:xfrm>
                <a:off x="4249266" y="5394387"/>
                <a:ext cx="5219700" cy="731739"/>
              </a:xfrm>
              <a:prstGeom prst="rect">
                <a:avLst/>
              </a:prstGeom>
              <a:blipFill>
                <a:blip r:embed="rId7"/>
                <a:stretch>
                  <a:fillRect l="-1051" t="-3333" b="-10833"/>
                </a:stretch>
              </a:blipFill>
            </p:spPr>
            <p:txBody>
              <a:bodyPr/>
              <a:lstStyle/>
              <a:p>
                <a:r>
                  <a:rPr lang="es-MX">
                    <a:noFill/>
                  </a:rPr>
                  <a:t> </a:t>
                </a:r>
              </a:p>
            </p:txBody>
          </p:sp>
        </mc:Fallback>
      </mc:AlternateContent>
      <p:sp>
        <p:nvSpPr>
          <p:cNvPr id="4" name="Marcador de pie de página 3">
            <a:extLst>
              <a:ext uri="{FF2B5EF4-FFF2-40B4-BE49-F238E27FC236}">
                <a16:creationId xmlns:a16="http://schemas.microsoft.com/office/drawing/2014/main" id="{19AFF1EA-E799-430E-84BD-5BC4D8A02061}"/>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9" name="Marcador de número de diapositiva 8">
            <a:extLst>
              <a:ext uri="{FF2B5EF4-FFF2-40B4-BE49-F238E27FC236}">
                <a16:creationId xmlns:a16="http://schemas.microsoft.com/office/drawing/2014/main" id="{4F2B9A3F-1A50-4D55-BE3F-7AD0A2CDEF7A}"/>
              </a:ext>
            </a:extLst>
          </p:cNvPr>
          <p:cNvSpPr>
            <a:spLocks noGrp="1"/>
          </p:cNvSpPr>
          <p:nvPr>
            <p:ph type="sldNum" sz="quarter" idx="12"/>
          </p:nvPr>
        </p:nvSpPr>
        <p:spPr/>
        <p:txBody>
          <a:bodyPr/>
          <a:lstStyle/>
          <a:p>
            <a:fld id="{A20D5B2E-A39C-4A67-9A03-2664C49F1C64}" type="slidenum">
              <a:rPr lang="es-MX" smtClean="0"/>
              <a:pPr/>
              <a:t>64</a:t>
            </a:fld>
            <a:r>
              <a:rPr lang="es-MX"/>
              <a:t>/150</a:t>
            </a:r>
            <a:endParaRPr lang="es-MX" dirty="0"/>
          </a:p>
        </p:txBody>
      </p:sp>
    </p:spTree>
    <p:extLst>
      <p:ext uri="{BB962C8B-B14F-4D97-AF65-F5344CB8AC3E}">
        <p14:creationId xmlns:p14="http://schemas.microsoft.com/office/powerpoint/2010/main" val="177768762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 1</a:t>
            </a:r>
          </a:p>
        </p:txBody>
      </p:sp>
      <p:sp>
        <p:nvSpPr>
          <p:cNvPr id="17"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2.2 DISEÑO DE ELEMENTOS A TENSIÓN</a:t>
            </a:r>
          </a:p>
        </p:txBody>
      </p:sp>
      <p:sp>
        <p:nvSpPr>
          <p:cNvPr id="2" name="Rectángulo 1"/>
          <p:cNvSpPr/>
          <p:nvPr/>
        </p:nvSpPr>
        <p:spPr>
          <a:xfrm>
            <a:off x="474561" y="1954600"/>
            <a:ext cx="5219700" cy="677108"/>
          </a:xfrm>
          <a:prstGeom prst="rect">
            <a:avLst/>
          </a:prstGeom>
        </p:spPr>
        <p:txBody>
          <a:bodyPr>
            <a:spAutoFit/>
          </a:bodyPr>
          <a:lstStyle/>
          <a:p>
            <a:r>
              <a:rPr lang="es-MX" sz="1900" b="1" dirty="0">
                <a:latin typeface="+mn-lt"/>
              </a:rPr>
              <a:t>Comprobación</a:t>
            </a:r>
          </a:p>
          <a:p>
            <a:r>
              <a:rPr lang="es-MX" sz="1900" b="1" dirty="0">
                <a:latin typeface="+mn-lt"/>
              </a:rPr>
              <a:t> a) Fluencia de la sección total </a:t>
            </a:r>
          </a:p>
        </p:txBody>
      </p:sp>
      <mc:AlternateContent xmlns:mc="http://schemas.openxmlformats.org/markup-compatibility/2006" xmlns:a14="http://schemas.microsoft.com/office/drawing/2010/main">
        <mc:Choice Requires="a14">
          <p:sp>
            <p:nvSpPr>
              <p:cNvPr id="6" name="CuadroTexto 5"/>
              <p:cNvSpPr txBox="1"/>
              <p:nvPr/>
            </p:nvSpPr>
            <p:spPr>
              <a:xfrm>
                <a:off x="2914254" y="2683746"/>
                <a:ext cx="4862550" cy="6569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sz="1900" i="1" smtClean="0">
                              <a:latin typeface="Cambria Math" panose="02040503050406030204" pitchFamily="18" charset="0"/>
                            </a:rPr>
                          </m:ctrlPr>
                        </m:sSubPr>
                        <m:e>
                          <m:r>
                            <a:rPr lang="es-MX" sz="1900" b="0" i="1" smtClean="0">
                              <a:latin typeface="Cambria Math" panose="02040503050406030204" pitchFamily="18" charset="0"/>
                            </a:rPr>
                            <m:t>𝑃</m:t>
                          </m:r>
                        </m:e>
                        <m:sub>
                          <m:r>
                            <a:rPr lang="es-MX" sz="1900" b="0" i="1" smtClean="0">
                              <a:latin typeface="Cambria Math" panose="02040503050406030204" pitchFamily="18" charset="0"/>
                            </a:rPr>
                            <m:t>𝑛</m:t>
                          </m:r>
                        </m:sub>
                      </m:sSub>
                      <m:r>
                        <a:rPr lang="es-MX" sz="1900" b="0" i="1" smtClean="0">
                          <a:latin typeface="Cambria Math" panose="02040503050406030204" pitchFamily="18" charset="0"/>
                        </a:rPr>
                        <m:t>=</m:t>
                      </m:r>
                      <m:sSub>
                        <m:sSubPr>
                          <m:ctrlPr>
                            <a:rPr lang="es-MX" sz="1900" i="1">
                              <a:latin typeface="Cambria Math" panose="02040503050406030204" pitchFamily="18" charset="0"/>
                            </a:rPr>
                          </m:ctrlPr>
                        </m:sSubPr>
                        <m:e>
                          <m:r>
                            <a:rPr lang="es-MX" sz="1900" b="0" i="1" smtClean="0">
                              <a:latin typeface="Cambria Math" panose="02040503050406030204" pitchFamily="18" charset="0"/>
                            </a:rPr>
                            <m:t>𝐹</m:t>
                          </m:r>
                        </m:e>
                        <m:sub>
                          <m:r>
                            <a:rPr lang="es-MX" sz="1900" b="0" i="1" smtClean="0">
                              <a:latin typeface="Cambria Math" panose="02040503050406030204" pitchFamily="18" charset="0"/>
                            </a:rPr>
                            <m:t>𝑦</m:t>
                          </m:r>
                        </m:sub>
                      </m:sSub>
                      <m:sSub>
                        <m:sSubPr>
                          <m:ctrlPr>
                            <a:rPr lang="es-MX" sz="1900" i="1">
                              <a:latin typeface="Cambria Math" panose="02040503050406030204" pitchFamily="18" charset="0"/>
                            </a:rPr>
                          </m:ctrlPr>
                        </m:sSubPr>
                        <m:e>
                          <m:r>
                            <a:rPr lang="es-MX" sz="1900" b="0" i="1" smtClean="0">
                              <a:latin typeface="Cambria Math" panose="02040503050406030204" pitchFamily="18" charset="0"/>
                            </a:rPr>
                            <m:t>𝐴</m:t>
                          </m:r>
                        </m:e>
                        <m:sub>
                          <m:r>
                            <a:rPr lang="es-MX" sz="1900" b="0" i="1" smtClean="0">
                              <a:latin typeface="Cambria Math" panose="02040503050406030204" pitchFamily="18" charset="0"/>
                            </a:rPr>
                            <m:t>𝑔</m:t>
                          </m:r>
                        </m:sub>
                      </m:sSub>
                      <m:r>
                        <a:rPr lang="es-MX" sz="1900" b="0" i="1" smtClean="0">
                          <a:latin typeface="Cambria Math" panose="02040503050406030204" pitchFamily="18" charset="0"/>
                        </a:rPr>
                        <m:t>=</m:t>
                      </m:r>
                      <m:d>
                        <m:dPr>
                          <m:ctrlPr>
                            <a:rPr lang="es-MX" sz="1900" b="0" i="1" smtClean="0">
                              <a:latin typeface="Cambria Math" panose="02040503050406030204" pitchFamily="18" charset="0"/>
                            </a:rPr>
                          </m:ctrlPr>
                        </m:dPr>
                        <m:e>
                          <m:r>
                            <a:rPr lang="es-MX" sz="1900" b="0" i="1" smtClean="0">
                              <a:latin typeface="Cambria Math" panose="02040503050406030204" pitchFamily="18" charset="0"/>
                            </a:rPr>
                            <m:t>50</m:t>
                          </m:r>
                          <m:f>
                            <m:fPr>
                              <m:ctrlPr>
                                <a:rPr lang="es-MX" sz="1900" b="0" i="1" smtClean="0">
                                  <a:latin typeface="Cambria Math" panose="02040503050406030204" pitchFamily="18" charset="0"/>
                                </a:rPr>
                              </m:ctrlPr>
                            </m:fPr>
                            <m:num>
                              <m:r>
                                <a:rPr lang="es-MX" sz="1900" b="0" i="1" smtClean="0">
                                  <a:latin typeface="Cambria Math" panose="02040503050406030204" pitchFamily="18" charset="0"/>
                                </a:rPr>
                                <m:t>𝑘𝑙𝑏</m:t>
                              </m:r>
                            </m:num>
                            <m:den>
                              <m:sSup>
                                <m:sSupPr>
                                  <m:ctrlPr>
                                    <a:rPr lang="es-MX" sz="1900" b="0" i="1" smtClean="0">
                                      <a:latin typeface="Cambria Math" panose="02040503050406030204" pitchFamily="18" charset="0"/>
                                    </a:rPr>
                                  </m:ctrlPr>
                                </m:sSupPr>
                                <m:e>
                                  <m:r>
                                    <a:rPr lang="es-MX" sz="1900" b="0" i="1" smtClean="0">
                                      <a:latin typeface="Cambria Math" panose="02040503050406030204" pitchFamily="18" charset="0"/>
                                    </a:rPr>
                                    <m:t>𝑝𝑙𝑔</m:t>
                                  </m:r>
                                </m:e>
                                <m:sup>
                                  <m:r>
                                    <a:rPr lang="es-MX" sz="1900" b="0" i="1" smtClean="0">
                                      <a:latin typeface="Cambria Math" panose="02040503050406030204" pitchFamily="18" charset="0"/>
                                    </a:rPr>
                                    <m:t>2</m:t>
                                  </m:r>
                                </m:sup>
                              </m:sSup>
                            </m:den>
                          </m:f>
                        </m:e>
                      </m:d>
                      <m:d>
                        <m:dPr>
                          <m:ctrlPr>
                            <a:rPr lang="es-MX" sz="1900" b="0" i="1" smtClean="0">
                              <a:latin typeface="Cambria Math" panose="02040503050406030204" pitchFamily="18" charset="0"/>
                            </a:rPr>
                          </m:ctrlPr>
                        </m:dPr>
                        <m:e>
                          <m:r>
                            <a:rPr lang="es-MX" sz="1900" b="0" i="1" smtClean="0">
                              <a:latin typeface="Cambria Math" panose="02040503050406030204" pitchFamily="18" charset="0"/>
                            </a:rPr>
                            <m:t>10.3 </m:t>
                          </m:r>
                          <m:sSup>
                            <m:sSupPr>
                              <m:ctrlPr>
                                <a:rPr lang="es-MX" sz="1900" i="1">
                                  <a:latin typeface="Cambria Math" panose="02040503050406030204" pitchFamily="18" charset="0"/>
                                </a:rPr>
                              </m:ctrlPr>
                            </m:sSupPr>
                            <m:e>
                              <m:r>
                                <a:rPr lang="es-MX" sz="1900" i="1">
                                  <a:latin typeface="Cambria Math" panose="02040503050406030204" pitchFamily="18" charset="0"/>
                                </a:rPr>
                                <m:t>𝑝𝑙𝑔</m:t>
                              </m:r>
                            </m:e>
                            <m:sup>
                              <m:r>
                                <a:rPr lang="es-MX" sz="1900" i="1">
                                  <a:latin typeface="Cambria Math" panose="02040503050406030204" pitchFamily="18" charset="0"/>
                                </a:rPr>
                                <m:t>2</m:t>
                              </m:r>
                            </m:sup>
                          </m:sSup>
                        </m:e>
                      </m:d>
                      <m:r>
                        <a:rPr lang="es-MX" sz="1900" b="0" i="1" smtClean="0">
                          <a:latin typeface="Cambria Math" panose="02040503050406030204" pitchFamily="18" charset="0"/>
                        </a:rPr>
                        <m:t>=515 </m:t>
                      </m:r>
                      <m:r>
                        <a:rPr lang="es-MX" sz="1900" b="0" i="1" smtClean="0">
                          <a:latin typeface="Cambria Math" panose="02040503050406030204" pitchFamily="18" charset="0"/>
                        </a:rPr>
                        <m:t>𝑘𝑙𝑏</m:t>
                      </m:r>
                    </m:oMath>
                  </m:oMathPara>
                </a14:m>
                <a:endParaRPr lang="es-MX" sz="1900" dirty="0"/>
              </a:p>
            </p:txBody>
          </p:sp>
        </mc:Choice>
        <mc:Fallback xmlns="">
          <p:sp>
            <p:nvSpPr>
              <p:cNvPr id="6" name="CuadroTexto 5"/>
              <p:cNvSpPr txBox="1">
                <a:spLocks noRot="1" noChangeAspect="1" noMove="1" noResize="1" noEditPoints="1" noAdjustHandles="1" noChangeArrowheads="1" noChangeShapeType="1" noTextEdit="1"/>
              </p:cNvSpPr>
              <p:nvPr/>
            </p:nvSpPr>
            <p:spPr>
              <a:xfrm>
                <a:off x="2914254" y="2683746"/>
                <a:ext cx="4862550" cy="656975"/>
              </a:xfrm>
              <a:prstGeom prst="rect">
                <a:avLst/>
              </a:prstGeom>
              <a:blipFill>
                <a:blip r:embed="rId2"/>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graphicFrame>
            <p:nvGraphicFramePr>
              <p:cNvPr id="18" name="Tabla 17"/>
              <p:cNvGraphicFramePr>
                <a:graphicFrameLocks noGrp="1"/>
              </p:cNvGraphicFramePr>
              <p:nvPr/>
            </p:nvGraphicFramePr>
            <p:xfrm>
              <a:off x="939316" y="3485649"/>
              <a:ext cx="8424937" cy="1650492"/>
            </p:xfrm>
            <a:graphic>
              <a:graphicData uri="http://schemas.openxmlformats.org/drawingml/2006/table">
                <a:tbl>
                  <a:tblPr firstRow="1" bandRow="1">
                    <a:tableStyleId>{5C22544A-7EE6-4342-B048-85BDC9FD1C3A}</a:tableStyleId>
                  </a:tblPr>
                  <a:tblGrid>
                    <a:gridCol w="4464497">
                      <a:extLst>
                        <a:ext uri="{9D8B030D-6E8A-4147-A177-3AD203B41FA5}">
                          <a16:colId xmlns:a16="http://schemas.microsoft.com/office/drawing/2014/main" val="20000"/>
                        </a:ext>
                      </a:extLst>
                    </a:gridCol>
                    <a:gridCol w="3960440">
                      <a:extLst>
                        <a:ext uri="{9D8B030D-6E8A-4147-A177-3AD203B41FA5}">
                          <a16:colId xmlns:a16="http://schemas.microsoft.com/office/drawing/2014/main" val="20001"/>
                        </a:ext>
                      </a:extLst>
                    </a:gridCol>
                  </a:tblGrid>
                  <a:tr h="370840">
                    <a:tc>
                      <a:txBody>
                        <a:bodyPr/>
                        <a:lstStyle/>
                        <a:p>
                          <a:r>
                            <a:rPr lang="es-MX" sz="1900" dirty="0"/>
                            <a:t>LRFD con </a:t>
                          </a:r>
                          <a14:m>
                            <m:oMath xmlns:m="http://schemas.openxmlformats.org/officeDocument/2006/math">
                              <m:sSub>
                                <m:sSubPr>
                                  <m:ctrlPr>
                                    <a:rPr lang="es-MX" sz="1900" i="1" smtClean="0">
                                      <a:latin typeface="Cambria Math" panose="02040503050406030204" pitchFamily="18" charset="0"/>
                                    </a:rPr>
                                  </m:ctrlPr>
                                </m:sSubPr>
                                <m:e>
                                  <m:r>
                                    <a:rPr lang="es-MX" sz="1900" i="1" smtClean="0">
                                      <a:latin typeface="Cambria Math" panose="02040503050406030204" pitchFamily="18" charset="0"/>
                                      <a:ea typeface="Cambria Math" panose="02040503050406030204" pitchFamily="18" charset="0"/>
                                    </a:rPr>
                                    <m:t>𝝋</m:t>
                                  </m:r>
                                </m:e>
                                <m:sub>
                                  <m:r>
                                    <a:rPr lang="es-MX" sz="1900" b="1" i="1" smtClean="0">
                                      <a:latin typeface="Cambria Math" panose="02040503050406030204" pitchFamily="18" charset="0"/>
                                    </a:rPr>
                                    <m:t>𝒕</m:t>
                                  </m:r>
                                </m:sub>
                              </m:sSub>
                              <m:r>
                                <a:rPr lang="es-MX" sz="1900" b="1" i="1" smtClean="0">
                                  <a:latin typeface="Cambria Math" panose="02040503050406030204" pitchFamily="18" charset="0"/>
                                </a:rPr>
                                <m:t>=</m:t>
                              </m:r>
                              <m:r>
                                <a:rPr lang="es-MX" sz="1900" b="1" i="1" smtClean="0">
                                  <a:latin typeface="Cambria Math" panose="02040503050406030204" pitchFamily="18" charset="0"/>
                                </a:rPr>
                                <m:t>𝟎</m:t>
                              </m:r>
                              <m:r>
                                <a:rPr lang="es-MX" sz="1900" b="1" i="1" smtClean="0">
                                  <a:latin typeface="Cambria Math" panose="02040503050406030204" pitchFamily="18" charset="0"/>
                                </a:rPr>
                                <m:t>.</m:t>
                              </m:r>
                              <m:r>
                                <a:rPr lang="es-MX" sz="1900" b="1" i="1" smtClean="0">
                                  <a:latin typeface="Cambria Math" panose="02040503050406030204" pitchFamily="18" charset="0"/>
                                </a:rPr>
                                <m:t>𝟗</m:t>
                              </m:r>
                            </m:oMath>
                          </a14:m>
                          <a:endParaRPr lang="es-MX" sz="1900" dirty="0"/>
                        </a:p>
                      </a:txBody>
                      <a:tcPr/>
                    </a:tc>
                    <a:tc>
                      <a:txBody>
                        <a:bodyPr/>
                        <a:lstStyle/>
                        <a:p>
                          <a:r>
                            <a:rPr lang="es-MX" sz="1900" dirty="0"/>
                            <a:t>ASD con </a:t>
                          </a:r>
                          <a14:m>
                            <m:oMath xmlns:m="http://schemas.openxmlformats.org/officeDocument/2006/math">
                              <m:sSub>
                                <m:sSubPr>
                                  <m:ctrlPr>
                                    <a:rPr lang="es-MX" sz="1900" i="1" smtClean="0">
                                      <a:latin typeface="Cambria Math" panose="02040503050406030204" pitchFamily="18" charset="0"/>
                                    </a:rPr>
                                  </m:ctrlPr>
                                </m:sSubPr>
                                <m:e>
                                  <m:r>
                                    <a:rPr lang="es-MX" sz="1900" i="1" smtClean="0">
                                      <a:latin typeface="Cambria Math" panose="02040503050406030204" pitchFamily="18" charset="0"/>
                                      <a:ea typeface="Cambria Math" panose="02040503050406030204" pitchFamily="18" charset="0"/>
                                    </a:rPr>
                                    <m:t>𝛀</m:t>
                                  </m:r>
                                </m:e>
                                <m:sub>
                                  <m:r>
                                    <a:rPr lang="es-MX" sz="1900" b="1" i="1" smtClean="0">
                                      <a:latin typeface="Cambria Math" panose="02040503050406030204" pitchFamily="18" charset="0"/>
                                    </a:rPr>
                                    <m:t>𝒕</m:t>
                                  </m:r>
                                </m:sub>
                              </m:sSub>
                              <m:r>
                                <a:rPr lang="es-MX" sz="1900" b="1" i="1" smtClean="0">
                                  <a:latin typeface="Cambria Math" panose="02040503050406030204" pitchFamily="18" charset="0"/>
                                </a:rPr>
                                <m:t>=</m:t>
                              </m:r>
                              <m:r>
                                <a:rPr lang="es-MX" sz="1900" b="1" i="1" smtClean="0">
                                  <a:latin typeface="Cambria Math" panose="02040503050406030204" pitchFamily="18" charset="0"/>
                                </a:rPr>
                                <m:t>𝟏</m:t>
                              </m:r>
                              <m:r>
                                <a:rPr lang="es-MX" sz="1900" b="1" i="1" smtClean="0">
                                  <a:latin typeface="Cambria Math" panose="02040503050406030204" pitchFamily="18" charset="0"/>
                                </a:rPr>
                                <m:t>.</m:t>
                              </m:r>
                              <m:r>
                                <a:rPr lang="es-MX" sz="1900" b="1" i="1" smtClean="0">
                                  <a:latin typeface="Cambria Math" panose="02040503050406030204" pitchFamily="18" charset="0"/>
                                </a:rPr>
                                <m:t>𝟔𝟕</m:t>
                              </m:r>
                            </m:oMath>
                          </a14:m>
                          <a:endParaRPr lang="es-MX" sz="1900" dirty="0"/>
                        </a:p>
                      </a:txBody>
                      <a:tcPr/>
                    </a:tc>
                    <a:extLst>
                      <a:ext uri="{0D108BD9-81ED-4DB2-BD59-A6C34878D82A}">
                        <a16:rowId xmlns:a16="http://schemas.microsoft.com/office/drawing/2014/main" val="10000"/>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s-MX" sz="1900" i="1" smtClean="0">
                                        <a:latin typeface="Cambria Math" panose="02040503050406030204" pitchFamily="18" charset="0"/>
                                      </a:rPr>
                                    </m:ctrlPr>
                                  </m:sSubPr>
                                  <m:e>
                                    <m:r>
                                      <a:rPr lang="es-MX" sz="1900" i="1" smtClean="0">
                                        <a:latin typeface="Cambria Math" panose="02040503050406030204" pitchFamily="18" charset="0"/>
                                        <a:ea typeface="Cambria Math" panose="02040503050406030204" pitchFamily="18" charset="0"/>
                                      </a:rPr>
                                      <m:t>𝝋</m:t>
                                    </m:r>
                                  </m:e>
                                  <m:sub>
                                    <m:r>
                                      <a:rPr lang="es-MX" sz="1900" b="1" i="1" smtClean="0">
                                        <a:latin typeface="Cambria Math" panose="02040503050406030204" pitchFamily="18" charset="0"/>
                                      </a:rPr>
                                      <m:t>𝒕</m:t>
                                    </m:r>
                                  </m:sub>
                                </m:sSub>
                                <m:sSub>
                                  <m:sSubPr>
                                    <m:ctrlPr>
                                      <a:rPr lang="es-MX" sz="1900" i="1" smtClean="0">
                                        <a:latin typeface="Cambria Math" panose="02040503050406030204" pitchFamily="18" charset="0"/>
                                      </a:rPr>
                                    </m:ctrlPr>
                                  </m:sSubPr>
                                  <m:e>
                                    <m:r>
                                      <a:rPr lang="es-MX" sz="1900" b="0" i="1" smtClean="0">
                                        <a:latin typeface="Cambria Math" panose="02040503050406030204" pitchFamily="18" charset="0"/>
                                      </a:rPr>
                                      <m:t>𝑃</m:t>
                                    </m:r>
                                  </m:e>
                                  <m:sub>
                                    <m:r>
                                      <a:rPr lang="es-MX" sz="1900" b="1" i="1" smtClean="0">
                                        <a:latin typeface="Cambria Math" panose="02040503050406030204" pitchFamily="18" charset="0"/>
                                        <a:ea typeface="Cambria Math" panose="02040503050406030204" pitchFamily="18" charset="0"/>
                                      </a:rPr>
                                      <m:t>𝒏</m:t>
                                    </m:r>
                                  </m:sub>
                                </m:sSub>
                                <m:r>
                                  <a:rPr lang="es-MX" sz="1900" b="1" i="1" smtClean="0">
                                    <a:latin typeface="Cambria Math" panose="02040503050406030204" pitchFamily="18" charset="0"/>
                                  </a:rPr>
                                  <m:t>=</m:t>
                                </m:r>
                                <m:d>
                                  <m:dPr>
                                    <m:ctrlPr>
                                      <a:rPr lang="es-MX" sz="1900" b="1" i="1" smtClean="0">
                                        <a:latin typeface="Cambria Math" panose="02040503050406030204" pitchFamily="18" charset="0"/>
                                      </a:rPr>
                                    </m:ctrlPr>
                                  </m:dPr>
                                  <m:e>
                                    <m:r>
                                      <a:rPr lang="es-MX" sz="1900" b="1" i="1" smtClean="0">
                                        <a:latin typeface="Cambria Math" panose="02040503050406030204" pitchFamily="18" charset="0"/>
                                      </a:rPr>
                                      <m:t>𝟎</m:t>
                                    </m:r>
                                    <m:r>
                                      <a:rPr lang="es-MX" sz="1900" b="1" i="1" smtClean="0">
                                        <a:latin typeface="Cambria Math" panose="02040503050406030204" pitchFamily="18" charset="0"/>
                                      </a:rPr>
                                      <m:t>.</m:t>
                                    </m:r>
                                    <m:r>
                                      <a:rPr lang="es-MX" sz="1900" b="1" i="1" smtClean="0">
                                        <a:latin typeface="Cambria Math" panose="02040503050406030204" pitchFamily="18" charset="0"/>
                                      </a:rPr>
                                      <m:t>𝟗</m:t>
                                    </m:r>
                                  </m:e>
                                </m:d>
                                <m:d>
                                  <m:dPr>
                                    <m:ctrlPr>
                                      <a:rPr lang="es-MX" sz="1900" b="1" i="1" smtClean="0">
                                        <a:latin typeface="Cambria Math" panose="02040503050406030204" pitchFamily="18" charset="0"/>
                                      </a:rPr>
                                    </m:ctrlPr>
                                  </m:dPr>
                                  <m:e>
                                    <m:r>
                                      <a:rPr lang="es-MX" sz="1900" b="1" i="1" smtClean="0">
                                        <a:latin typeface="Cambria Math" panose="02040503050406030204" pitchFamily="18" charset="0"/>
                                      </a:rPr>
                                      <m:t>𝟓𝟏𝟓</m:t>
                                    </m:r>
                                    <m:r>
                                      <a:rPr lang="es-MX" sz="1900" b="1" i="1" smtClean="0">
                                        <a:latin typeface="Cambria Math" panose="02040503050406030204" pitchFamily="18" charset="0"/>
                                      </a:rPr>
                                      <m:t> </m:t>
                                    </m:r>
                                    <m:r>
                                      <a:rPr lang="es-MX" sz="1900" b="1" i="1" smtClean="0">
                                        <a:latin typeface="Cambria Math" panose="02040503050406030204" pitchFamily="18" charset="0"/>
                                      </a:rPr>
                                      <m:t>𝒌𝒍𝒃</m:t>
                                    </m:r>
                                  </m:e>
                                </m:d>
                                <m:r>
                                  <a:rPr lang="es-MX" sz="1900" b="1" i="1" smtClean="0">
                                    <a:latin typeface="Cambria Math" panose="02040503050406030204" pitchFamily="18" charset="0"/>
                                  </a:rPr>
                                  <m:t>=</m:t>
                                </m:r>
                                <m:r>
                                  <a:rPr lang="es-MX" sz="1900" b="1" i="1" smtClean="0">
                                    <a:latin typeface="Cambria Math" panose="02040503050406030204" pitchFamily="18" charset="0"/>
                                  </a:rPr>
                                  <m:t>𝟒𝟔𝟑</m:t>
                                </m:r>
                                <m:r>
                                  <a:rPr lang="es-MX" sz="1900" b="1" i="1" smtClean="0">
                                    <a:latin typeface="Cambria Math" panose="02040503050406030204" pitchFamily="18" charset="0"/>
                                  </a:rPr>
                                  <m:t>.</m:t>
                                </m:r>
                                <m:r>
                                  <a:rPr lang="es-MX" sz="1900" b="1" i="1" smtClean="0">
                                    <a:latin typeface="Cambria Math" panose="02040503050406030204" pitchFamily="18" charset="0"/>
                                  </a:rPr>
                                  <m:t>𝟓</m:t>
                                </m:r>
                                <m:r>
                                  <a:rPr lang="es-MX" sz="1900" b="1" i="1" smtClean="0">
                                    <a:latin typeface="Cambria Math" panose="02040503050406030204" pitchFamily="18" charset="0"/>
                                  </a:rPr>
                                  <m:t> </m:t>
                                </m:r>
                                <m:r>
                                  <a:rPr lang="es-MX" sz="1900" b="1" i="1" smtClean="0">
                                    <a:latin typeface="Cambria Math" panose="02040503050406030204" pitchFamily="18" charset="0"/>
                                  </a:rPr>
                                  <m:t>𝒌𝒍𝒃</m:t>
                                </m:r>
                                <m:r>
                                  <a:rPr lang="es-MX" sz="1900" b="1" i="1" smtClean="0">
                                    <a:latin typeface="Cambria Math" panose="02040503050406030204" pitchFamily="18" charset="0"/>
                                  </a:rPr>
                                  <m:t>&gt;</m:t>
                                </m:r>
                                <m:r>
                                  <a:rPr lang="es-MX" sz="1900" b="1" i="1" smtClean="0">
                                    <a:latin typeface="Cambria Math" panose="02040503050406030204" pitchFamily="18" charset="0"/>
                                  </a:rPr>
                                  <m:t>𝟑𝟑𝟐</m:t>
                                </m:r>
                                <m:r>
                                  <a:rPr lang="es-MX" sz="1900" b="1" i="1" smtClean="0">
                                    <a:latin typeface="Cambria Math" panose="02040503050406030204" pitchFamily="18" charset="0"/>
                                  </a:rPr>
                                  <m:t> </m:t>
                                </m:r>
                                <m:r>
                                  <a:rPr lang="es-MX" sz="1900" b="1" i="1" smtClean="0">
                                    <a:latin typeface="Cambria Math" panose="02040503050406030204" pitchFamily="18" charset="0"/>
                                  </a:rPr>
                                  <m:t>𝒌𝒍𝒃</m:t>
                                </m:r>
                                <m:r>
                                  <a:rPr lang="es-MX" sz="1900" b="1" i="1" smtClean="0">
                                    <a:latin typeface="Cambria Math" panose="02040503050406030204" pitchFamily="18" charset="0"/>
                                  </a:rPr>
                                  <m:t> ∴</m:t>
                                </m:r>
                                <m:r>
                                  <a:rPr lang="es-MX" sz="1900" b="1" i="1" smtClean="0">
                                    <a:latin typeface="Cambria Math" panose="02040503050406030204" pitchFamily="18" charset="0"/>
                                    <a:ea typeface="Cambria Math" panose="02040503050406030204" pitchFamily="18" charset="0"/>
                                  </a:rPr>
                                  <m:t>𝑶𝑲</m:t>
                                </m:r>
                              </m:oMath>
                            </m:oMathPara>
                          </a14:m>
                          <a:endParaRPr lang="es-MX" sz="19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s-MX" sz="1900" i="1" smtClean="0">
                                        <a:latin typeface="Cambria Math" panose="02040503050406030204" pitchFamily="18" charset="0"/>
                                      </a:rPr>
                                    </m:ctrlPr>
                                  </m:fPr>
                                  <m:num>
                                    <m:sSub>
                                      <m:sSubPr>
                                        <m:ctrlPr>
                                          <a:rPr lang="es-MX" sz="1900" i="1" smtClean="0">
                                            <a:latin typeface="Cambria Math" panose="02040503050406030204" pitchFamily="18" charset="0"/>
                                          </a:rPr>
                                        </m:ctrlPr>
                                      </m:sSubPr>
                                      <m:e>
                                        <m:r>
                                          <a:rPr lang="es-MX" sz="1900" b="0" i="1" smtClean="0">
                                            <a:latin typeface="Cambria Math" panose="02040503050406030204" pitchFamily="18" charset="0"/>
                                          </a:rPr>
                                          <m:t>𝑃</m:t>
                                        </m:r>
                                      </m:e>
                                      <m:sub>
                                        <m:r>
                                          <a:rPr lang="es-MX" sz="1900" b="1" i="1" smtClean="0">
                                            <a:latin typeface="Cambria Math" panose="02040503050406030204" pitchFamily="18" charset="0"/>
                                            <a:ea typeface="Cambria Math" panose="02040503050406030204" pitchFamily="18" charset="0"/>
                                          </a:rPr>
                                          <m:t>𝒏</m:t>
                                        </m:r>
                                      </m:sub>
                                    </m:sSub>
                                  </m:num>
                                  <m:den>
                                    <m:sSub>
                                      <m:sSubPr>
                                        <m:ctrlPr>
                                          <a:rPr lang="es-MX" sz="1900" i="1" smtClean="0">
                                            <a:latin typeface="Cambria Math" panose="02040503050406030204" pitchFamily="18" charset="0"/>
                                          </a:rPr>
                                        </m:ctrlPr>
                                      </m:sSubPr>
                                      <m:e>
                                        <m:r>
                                          <a:rPr lang="es-MX" sz="1900" i="1" smtClean="0">
                                            <a:latin typeface="Cambria Math" panose="02040503050406030204" pitchFamily="18" charset="0"/>
                                            <a:ea typeface="Cambria Math" panose="02040503050406030204" pitchFamily="18" charset="0"/>
                                          </a:rPr>
                                          <m:t>𝝋</m:t>
                                        </m:r>
                                      </m:e>
                                      <m:sub>
                                        <m:r>
                                          <a:rPr lang="es-MX" sz="1900" b="1" i="1" smtClean="0">
                                            <a:latin typeface="Cambria Math" panose="02040503050406030204" pitchFamily="18" charset="0"/>
                                          </a:rPr>
                                          <m:t>𝒕</m:t>
                                        </m:r>
                                      </m:sub>
                                    </m:sSub>
                                  </m:den>
                                </m:f>
                                <m:r>
                                  <a:rPr lang="es-MX" sz="1900" b="0" i="1" smtClean="0">
                                    <a:latin typeface="Cambria Math" panose="02040503050406030204" pitchFamily="18" charset="0"/>
                                  </a:rPr>
                                  <m:t>=</m:t>
                                </m:r>
                                <m:f>
                                  <m:fPr>
                                    <m:ctrlPr>
                                      <a:rPr lang="es-MX" sz="1900" b="0" i="1" smtClean="0">
                                        <a:latin typeface="Cambria Math" panose="02040503050406030204" pitchFamily="18" charset="0"/>
                                      </a:rPr>
                                    </m:ctrlPr>
                                  </m:fPr>
                                  <m:num>
                                    <m:r>
                                      <a:rPr lang="es-MX" sz="1900" b="0" i="1" smtClean="0">
                                        <a:latin typeface="Cambria Math" panose="02040503050406030204" pitchFamily="18" charset="0"/>
                                      </a:rPr>
                                      <m:t>515 </m:t>
                                    </m:r>
                                    <m:r>
                                      <a:rPr lang="es-MX" sz="1900" b="0" i="1" smtClean="0">
                                        <a:latin typeface="Cambria Math" panose="02040503050406030204" pitchFamily="18" charset="0"/>
                                      </a:rPr>
                                      <m:t>𝑘𝑙𝑏</m:t>
                                    </m:r>
                                  </m:num>
                                  <m:den>
                                    <m:r>
                                      <a:rPr lang="es-MX" sz="1900" b="0" i="1" smtClean="0">
                                        <a:latin typeface="Cambria Math" panose="02040503050406030204" pitchFamily="18" charset="0"/>
                                      </a:rPr>
                                      <m:t>1.67</m:t>
                                    </m:r>
                                  </m:den>
                                </m:f>
                                <m:r>
                                  <a:rPr lang="es-MX" sz="1900" b="0" i="1" smtClean="0">
                                    <a:latin typeface="Cambria Math" panose="02040503050406030204" pitchFamily="18" charset="0"/>
                                  </a:rPr>
                                  <m:t>=308 </m:t>
                                </m:r>
                                <m:r>
                                  <a:rPr lang="es-MX" sz="1900" b="0" i="1" smtClean="0">
                                    <a:latin typeface="Cambria Math" panose="02040503050406030204" pitchFamily="18" charset="0"/>
                                  </a:rPr>
                                  <m:t>𝑘𝑙𝑏</m:t>
                                </m:r>
                                <m:r>
                                  <a:rPr lang="es-MX" sz="1900" b="0" i="1" smtClean="0">
                                    <a:latin typeface="Cambria Math" panose="02040503050406030204" pitchFamily="18" charset="0"/>
                                  </a:rPr>
                                  <m:t>&gt;240 </m:t>
                                </m:r>
                                <m:r>
                                  <a:rPr lang="es-MX" sz="1900" b="0" i="1" smtClean="0">
                                    <a:latin typeface="Cambria Math" panose="02040503050406030204" pitchFamily="18" charset="0"/>
                                  </a:rPr>
                                  <m:t>𝑘𝑙𝑏</m:t>
                                </m:r>
                                <m:r>
                                  <a:rPr lang="es-MX" sz="1900" b="1" i="1" smtClean="0">
                                    <a:latin typeface="Cambria Math" panose="02040503050406030204" pitchFamily="18" charset="0"/>
                                    <a:ea typeface="Cambria Math" panose="02040503050406030204" pitchFamily="18" charset="0"/>
                                  </a:rPr>
                                  <m:t>∴</m:t>
                                </m:r>
                                <m:r>
                                  <a:rPr lang="es-MX" sz="1900" b="1" i="1" smtClean="0">
                                    <a:latin typeface="Cambria Math" panose="02040503050406030204" pitchFamily="18" charset="0"/>
                                    <a:ea typeface="Cambria Math" panose="02040503050406030204" pitchFamily="18" charset="0"/>
                                  </a:rPr>
                                  <m:t>𝑶𝑲</m:t>
                                </m:r>
                              </m:oMath>
                            </m:oMathPara>
                          </a14:m>
                          <a:endParaRPr lang="es-MX" sz="1900" dirty="0"/>
                        </a:p>
                        <a:p>
                          <a:endParaRPr lang="es-MX" sz="1900" dirty="0"/>
                        </a:p>
                      </a:txBody>
                      <a:tcPr/>
                    </a:tc>
                    <a:extLst>
                      <a:ext uri="{0D108BD9-81ED-4DB2-BD59-A6C34878D82A}">
                        <a16:rowId xmlns:a16="http://schemas.microsoft.com/office/drawing/2014/main" val="10001"/>
                      </a:ext>
                    </a:extLst>
                  </a:tr>
                </a:tbl>
              </a:graphicData>
            </a:graphic>
          </p:graphicFrame>
        </mc:Choice>
        <mc:Fallback xmlns="">
          <p:graphicFrame>
            <p:nvGraphicFramePr>
              <p:cNvPr id="18" name="Tabla 17"/>
              <p:cNvGraphicFramePr>
                <a:graphicFrameLocks noGrp="1"/>
              </p:cNvGraphicFramePr>
              <p:nvPr>
                <p:extLst>
                  <p:ext uri="{D42A27DB-BD31-4B8C-83A1-F6EECF244321}">
                    <p14:modId xmlns:p14="http://schemas.microsoft.com/office/powerpoint/2010/main" val="3243793316"/>
                  </p:ext>
                </p:extLst>
              </p:nvPr>
            </p:nvGraphicFramePr>
            <p:xfrm>
              <a:off x="939316" y="3485649"/>
              <a:ext cx="8424937" cy="1650492"/>
            </p:xfrm>
            <a:graphic>
              <a:graphicData uri="http://schemas.openxmlformats.org/drawingml/2006/table">
                <a:tbl>
                  <a:tblPr firstRow="1" bandRow="1">
                    <a:tableStyleId>{5C22544A-7EE6-4342-B048-85BDC9FD1C3A}</a:tableStyleId>
                  </a:tblPr>
                  <a:tblGrid>
                    <a:gridCol w="4464497">
                      <a:extLst>
                        <a:ext uri="{9D8B030D-6E8A-4147-A177-3AD203B41FA5}">
                          <a16:colId xmlns:a16="http://schemas.microsoft.com/office/drawing/2014/main" val="20000"/>
                        </a:ext>
                      </a:extLst>
                    </a:gridCol>
                    <a:gridCol w="3960440">
                      <a:extLst>
                        <a:ext uri="{9D8B030D-6E8A-4147-A177-3AD203B41FA5}">
                          <a16:colId xmlns:a16="http://schemas.microsoft.com/office/drawing/2014/main" val="20001"/>
                        </a:ext>
                      </a:extLst>
                    </a:gridCol>
                  </a:tblGrid>
                  <a:tr h="381000">
                    <a:tc>
                      <a:txBody>
                        <a:bodyPr/>
                        <a:lstStyle/>
                        <a:p>
                          <a:endParaRPr lang="es-MX"/>
                        </a:p>
                      </a:txBody>
                      <a:tcPr>
                        <a:blipFill>
                          <a:blip r:embed="rId3"/>
                          <a:stretch>
                            <a:fillRect l="-136" t="-6349" r="-89222" b="-334921"/>
                          </a:stretch>
                        </a:blipFill>
                      </a:tcPr>
                    </a:tc>
                    <a:tc>
                      <a:txBody>
                        <a:bodyPr/>
                        <a:lstStyle/>
                        <a:p>
                          <a:endParaRPr lang="es-MX"/>
                        </a:p>
                      </a:txBody>
                      <a:tcPr>
                        <a:blipFill>
                          <a:blip r:embed="rId3"/>
                          <a:stretch>
                            <a:fillRect l="-112923" t="-6349" r="-615" b="-334921"/>
                          </a:stretch>
                        </a:blipFill>
                      </a:tcPr>
                    </a:tc>
                    <a:extLst>
                      <a:ext uri="{0D108BD9-81ED-4DB2-BD59-A6C34878D82A}">
                        <a16:rowId xmlns:a16="http://schemas.microsoft.com/office/drawing/2014/main" val="10000"/>
                      </a:ext>
                    </a:extLst>
                  </a:tr>
                  <a:tr h="1269492">
                    <a:tc>
                      <a:txBody>
                        <a:bodyPr/>
                        <a:lstStyle/>
                        <a:p>
                          <a:endParaRPr lang="es-MX"/>
                        </a:p>
                      </a:txBody>
                      <a:tcPr>
                        <a:blipFill>
                          <a:blip r:embed="rId3"/>
                          <a:stretch>
                            <a:fillRect l="-136" t="-32057" r="-89222" b="-957"/>
                          </a:stretch>
                        </a:blipFill>
                      </a:tcPr>
                    </a:tc>
                    <a:tc>
                      <a:txBody>
                        <a:bodyPr/>
                        <a:lstStyle/>
                        <a:p>
                          <a:endParaRPr lang="es-MX"/>
                        </a:p>
                      </a:txBody>
                      <a:tcPr>
                        <a:blipFill>
                          <a:blip r:embed="rId3"/>
                          <a:stretch>
                            <a:fillRect l="-112923" t="-32057" r="-615" b="-957"/>
                          </a:stretch>
                        </a:blipFill>
                      </a:tcPr>
                    </a:tc>
                    <a:extLst>
                      <a:ext uri="{0D108BD9-81ED-4DB2-BD59-A6C34878D82A}">
                        <a16:rowId xmlns:a16="http://schemas.microsoft.com/office/drawing/2014/main" val="10001"/>
                      </a:ext>
                    </a:extLst>
                  </a:tr>
                </a:tbl>
              </a:graphicData>
            </a:graphic>
          </p:graphicFrame>
        </mc:Fallback>
      </mc:AlternateContent>
      <p:sp>
        <p:nvSpPr>
          <p:cNvPr id="4" name="Marcador de pie de página 3">
            <a:extLst>
              <a:ext uri="{FF2B5EF4-FFF2-40B4-BE49-F238E27FC236}">
                <a16:creationId xmlns:a16="http://schemas.microsoft.com/office/drawing/2014/main" id="{8F4FD8A9-7683-4985-B7F7-2E2CDD5EE617}"/>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7" name="Marcador de número de diapositiva 6">
            <a:extLst>
              <a:ext uri="{FF2B5EF4-FFF2-40B4-BE49-F238E27FC236}">
                <a16:creationId xmlns:a16="http://schemas.microsoft.com/office/drawing/2014/main" id="{40F9D0AA-AB1F-44C9-9F85-5DD06C52FC95}"/>
              </a:ext>
            </a:extLst>
          </p:cNvPr>
          <p:cNvSpPr>
            <a:spLocks noGrp="1"/>
          </p:cNvSpPr>
          <p:nvPr>
            <p:ph type="sldNum" sz="quarter" idx="12"/>
          </p:nvPr>
        </p:nvSpPr>
        <p:spPr/>
        <p:txBody>
          <a:bodyPr/>
          <a:lstStyle/>
          <a:p>
            <a:fld id="{A20D5B2E-A39C-4A67-9A03-2664C49F1C64}" type="slidenum">
              <a:rPr lang="es-MX" smtClean="0"/>
              <a:pPr/>
              <a:t>65</a:t>
            </a:fld>
            <a:r>
              <a:rPr lang="es-MX"/>
              <a:t>/150</a:t>
            </a:r>
            <a:endParaRPr lang="es-MX" dirty="0"/>
          </a:p>
        </p:txBody>
      </p:sp>
    </p:spTree>
    <p:extLst>
      <p:ext uri="{BB962C8B-B14F-4D97-AF65-F5344CB8AC3E}">
        <p14:creationId xmlns:p14="http://schemas.microsoft.com/office/powerpoint/2010/main" val="88234009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 1</a:t>
            </a:r>
          </a:p>
        </p:txBody>
      </p:sp>
      <p:sp>
        <p:nvSpPr>
          <p:cNvPr id="13"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2.2 DISEÑO DE ELEMENTOS A TENSIÓN</a:t>
            </a:r>
          </a:p>
        </p:txBody>
      </p:sp>
      <mc:AlternateContent xmlns:mc="http://schemas.openxmlformats.org/markup-compatibility/2006" xmlns:a14="http://schemas.microsoft.com/office/drawing/2010/main">
        <mc:Choice Requires="a14">
          <p:sp>
            <p:nvSpPr>
              <p:cNvPr id="2" name="Rectángulo 1"/>
              <p:cNvSpPr/>
              <p:nvPr/>
            </p:nvSpPr>
            <p:spPr>
              <a:xfrm>
                <a:off x="474561" y="1954600"/>
                <a:ext cx="9354448" cy="969496"/>
              </a:xfrm>
              <a:prstGeom prst="rect">
                <a:avLst/>
              </a:prstGeom>
            </p:spPr>
            <p:txBody>
              <a:bodyPr wrap="square">
                <a:spAutoFit/>
              </a:bodyPr>
              <a:lstStyle/>
              <a:p>
                <a:r>
                  <a:rPr lang="es-MX" sz="1900" b="1" dirty="0">
                    <a:latin typeface="+mn-lt"/>
                  </a:rPr>
                  <a:t>b) Resistencia de fractura a la tensión</a:t>
                </a:r>
              </a:p>
              <a:p>
                <a:r>
                  <a:rPr lang="es-MX" sz="1900" b="1" dirty="0">
                    <a:latin typeface="+mn-lt"/>
                  </a:rPr>
                  <a:t>De la Tabla 3.2, Caso 2 </a:t>
                </a:r>
                <a14:m>
                  <m:oMath xmlns:m="http://schemas.openxmlformats.org/officeDocument/2006/math">
                    <m:acc>
                      <m:accPr>
                        <m:chr m:val="̅"/>
                        <m:ctrlPr>
                          <a:rPr lang="es-MX" sz="1900" b="1" i="1" smtClean="0">
                            <a:latin typeface="Cambria Math" panose="02040503050406030204" pitchFamily="18" charset="0"/>
                          </a:rPr>
                        </m:ctrlPr>
                      </m:accPr>
                      <m:e>
                        <m:r>
                          <a:rPr lang="es-MX" sz="1900" b="1" i="1" smtClean="0">
                            <a:latin typeface="Cambria Math" panose="02040503050406030204" pitchFamily="18" charset="0"/>
                          </a:rPr>
                          <m:t>𝒙</m:t>
                        </m:r>
                      </m:e>
                    </m:acc>
                  </m:oMath>
                </a14:m>
                <a:r>
                  <a:rPr lang="es-MX" sz="1900" b="1" dirty="0">
                    <a:latin typeface="+mn-lt"/>
                  </a:rPr>
                  <a:t> para la mitad de W12”x 35 lb/ft o lo que es WT6” x 17.5 lb/ft = 1.30 </a:t>
                </a:r>
                <a:r>
                  <a:rPr lang="es-MX" sz="1900" b="1" dirty="0" err="1">
                    <a:latin typeface="+mn-lt"/>
                  </a:rPr>
                  <a:t>plg</a:t>
                </a:r>
                <a:endParaRPr lang="es-MX" sz="1900" b="1" dirty="0">
                  <a:latin typeface="+mn-lt"/>
                </a:endParaRPr>
              </a:p>
            </p:txBody>
          </p:sp>
        </mc:Choice>
        <mc:Fallback xmlns="">
          <p:sp>
            <p:nvSpPr>
              <p:cNvPr id="2" name="Rectángulo 1"/>
              <p:cNvSpPr>
                <a:spLocks noRot="1" noChangeAspect="1" noMove="1" noResize="1" noEditPoints="1" noAdjustHandles="1" noChangeArrowheads="1" noChangeShapeType="1" noTextEdit="1"/>
              </p:cNvSpPr>
              <p:nvPr/>
            </p:nvSpPr>
            <p:spPr>
              <a:xfrm>
                <a:off x="474561" y="1954600"/>
                <a:ext cx="9354448" cy="969496"/>
              </a:xfrm>
              <a:prstGeom prst="rect">
                <a:avLst/>
              </a:prstGeom>
              <a:blipFill>
                <a:blip r:embed="rId2"/>
                <a:stretch>
                  <a:fillRect l="-652" t="-3145" b="-10063"/>
                </a:stretch>
              </a:blipFill>
            </p:spPr>
            <p:txBody>
              <a:bodyPr/>
              <a:lstStyle/>
              <a:p>
                <a:r>
                  <a:rPr lang="es-MX">
                    <a:noFill/>
                  </a:rPr>
                  <a:t> </a:t>
                </a:r>
              </a:p>
            </p:txBody>
          </p:sp>
        </mc:Fallback>
      </mc:AlternateContent>
      <p:sp>
        <p:nvSpPr>
          <p:cNvPr id="6" name="Rectángulo 5"/>
          <p:cNvSpPr/>
          <p:nvPr/>
        </p:nvSpPr>
        <p:spPr>
          <a:xfrm>
            <a:off x="474561" y="2913954"/>
            <a:ext cx="2141933" cy="384721"/>
          </a:xfrm>
          <a:prstGeom prst="rect">
            <a:avLst/>
          </a:prstGeom>
        </p:spPr>
        <p:txBody>
          <a:bodyPr wrap="none">
            <a:spAutoFit/>
          </a:bodyPr>
          <a:lstStyle/>
          <a:p>
            <a:r>
              <a:rPr lang="es-MX" sz="1900" b="1" dirty="0">
                <a:latin typeface="+mn-lt"/>
              </a:rPr>
              <a:t>L = (2)(4) </a:t>
            </a:r>
            <a:r>
              <a:rPr lang="es-MX" sz="1900" b="1" dirty="0" err="1">
                <a:latin typeface="+mn-lt"/>
              </a:rPr>
              <a:t>plg</a:t>
            </a:r>
            <a:r>
              <a:rPr lang="es-MX" sz="1900" b="1" dirty="0">
                <a:latin typeface="+mn-lt"/>
              </a:rPr>
              <a:t> = 8 </a:t>
            </a:r>
            <a:r>
              <a:rPr lang="es-MX" sz="1900" b="1" dirty="0" err="1">
                <a:latin typeface="+mn-lt"/>
              </a:rPr>
              <a:t>plg</a:t>
            </a:r>
            <a:endParaRPr lang="es-MX" sz="1900" b="1" dirty="0">
              <a:latin typeface="+mn-lt"/>
            </a:endParaRPr>
          </a:p>
        </p:txBody>
      </p:sp>
      <mc:AlternateContent xmlns:mc="http://schemas.openxmlformats.org/markup-compatibility/2006" xmlns:a14="http://schemas.microsoft.com/office/drawing/2010/main">
        <mc:Choice Requires="a14">
          <p:sp>
            <p:nvSpPr>
              <p:cNvPr id="7" name="CuadroTexto 6"/>
              <p:cNvSpPr txBox="1"/>
              <p:nvPr/>
            </p:nvSpPr>
            <p:spPr>
              <a:xfrm>
                <a:off x="900014" y="3307348"/>
                <a:ext cx="4035207" cy="6569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sz="1900" b="0" i="1" smtClean="0">
                          <a:latin typeface="Cambria Math" panose="02040503050406030204" pitchFamily="18" charset="0"/>
                        </a:rPr>
                        <m:t>𝑈</m:t>
                      </m:r>
                      <m:r>
                        <a:rPr lang="es-MX" sz="1900" b="0" i="1" smtClean="0">
                          <a:latin typeface="Cambria Math" panose="02040503050406030204" pitchFamily="18" charset="0"/>
                        </a:rPr>
                        <m:t>=</m:t>
                      </m:r>
                      <m:d>
                        <m:dPr>
                          <m:ctrlPr>
                            <a:rPr lang="es-MX" sz="1900" b="0" i="1" smtClean="0">
                              <a:latin typeface="Cambria Math" panose="02040503050406030204" pitchFamily="18" charset="0"/>
                            </a:rPr>
                          </m:ctrlPr>
                        </m:dPr>
                        <m:e>
                          <m:r>
                            <a:rPr lang="es-MX" sz="1900" b="0" i="1" smtClean="0">
                              <a:latin typeface="Cambria Math" panose="02040503050406030204" pitchFamily="18" charset="0"/>
                            </a:rPr>
                            <m:t>1−</m:t>
                          </m:r>
                          <m:f>
                            <m:fPr>
                              <m:ctrlPr>
                                <a:rPr lang="es-MX" sz="1900" b="0" i="1" smtClean="0">
                                  <a:latin typeface="Cambria Math" panose="02040503050406030204" pitchFamily="18" charset="0"/>
                                </a:rPr>
                              </m:ctrlPr>
                            </m:fPr>
                            <m:num>
                              <m:acc>
                                <m:accPr>
                                  <m:chr m:val="̅"/>
                                  <m:ctrlPr>
                                    <a:rPr lang="es-MX" sz="1900" b="0" i="1" smtClean="0">
                                      <a:latin typeface="Cambria Math" panose="02040503050406030204" pitchFamily="18" charset="0"/>
                                    </a:rPr>
                                  </m:ctrlPr>
                                </m:accPr>
                                <m:e>
                                  <m:r>
                                    <a:rPr lang="es-MX" sz="1900" b="0" i="1" smtClean="0">
                                      <a:latin typeface="Cambria Math" panose="02040503050406030204" pitchFamily="18" charset="0"/>
                                    </a:rPr>
                                    <m:t>𝑥</m:t>
                                  </m:r>
                                </m:e>
                              </m:acc>
                            </m:num>
                            <m:den>
                              <m:r>
                                <a:rPr lang="es-MX" sz="1900" b="0" i="1" smtClean="0">
                                  <a:latin typeface="Cambria Math" panose="02040503050406030204" pitchFamily="18" charset="0"/>
                                </a:rPr>
                                <m:t>𝐿</m:t>
                              </m:r>
                            </m:den>
                          </m:f>
                        </m:e>
                      </m:d>
                      <m:r>
                        <a:rPr lang="es-MX" sz="1900" b="0" i="1" smtClean="0">
                          <a:latin typeface="Cambria Math" panose="02040503050406030204" pitchFamily="18" charset="0"/>
                        </a:rPr>
                        <m:t>=</m:t>
                      </m:r>
                      <m:d>
                        <m:dPr>
                          <m:ctrlPr>
                            <a:rPr lang="es-MX" sz="1900" b="0" i="1" smtClean="0">
                              <a:latin typeface="Cambria Math" panose="02040503050406030204" pitchFamily="18" charset="0"/>
                            </a:rPr>
                          </m:ctrlPr>
                        </m:dPr>
                        <m:e>
                          <m:r>
                            <a:rPr lang="es-MX" sz="1900" b="0" i="1" smtClean="0">
                              <a:latin typeface="Cambria Math" panose="02040503050406030204" pitchFamily="18" charset="0"/>
                            </a:rPr>
                            <m:t>1−</m:t>
                          </m:r>
                          <m:f>
                            <m:fPr>
                              <m:ctrlPr>
                                <a:rPr lang="es-MX" sz="1900" b="0" i="1" smtClean="0">
                                  <a:latin typeface="Cambria Math" panose="02040503050406030204" pitchFamily="18" charset="0"/>
                                </a:rPr>
                              </m:ctrlPr>
                            </m:fPr>
                            <m:num>
                              <m:r>
                                <a:rPr lang="es-MX" sz="1900" b="0" i="1" smtClean="0">
                                  <a:latin typeface="Cambria Math" panose="02040503050406030204" pitchFamily="18" charset="0"/>
                                </a:rPr>
                                <m:t>1.30 </m:t>
                              </m:r>
                              <m:r>
                                <a:rPr lang="es-MX" sz="1900" b="0" i="1" smtClean="0">
                                  <a:latin typeface="Cambria Math" panose="02040503050406030204" pitchFamily="18" charset="0"/>
                                </a:rPr>
                                <m:t>𝑝𝑙𝑔</m:t>
                              </m:r>
                            </m:num>
                            <m:den>
                              <m:r>
                                <a:rPr lang="es-MX" sz="1900" b="0" i="1" smtClean="0">
                                  <a:latin typeface="Cambria Math" panose="02040503050406030204" pitchFamily="18" charset="0"/>
                                </a:rPr>
                                <m:t>8 </m:t>
                              </m:r>
                              <m:r>
                                <a:rPr lang="es-MX" sz="1900" b="0" i="1" smtClean="0">
                                  <a:latin typeface="Cambria Math" panose="02040503050406030204" pitchFamily="18" charset="0"/>
                                </a:rPr>
                                <m:t>𝑝𝑙𝑔</m:t>
                              </m:r>
                            </m:den>
                          </m:f>
                        </m:e>
                      </m:d>
                      <m:r>
                        <a:rPr lang="es-MX" sz="1900" b="0" i="1" smtClean="0">
                          <a:latin typeface="Cambria Math" panose="02040503050406030204" pitchFamily="18" charset="0"/>
                        </a:rPr>
                        <m:t>=0.84</m:t>
                      </m:r>
                    </m:oMath>
                  </m:oMathPara>
                </a14:m>
                <a:endParaRPr lang="es-MX" sz="1900" dirty="0"/>
              </a:p>
            </p:txBody>
          </p:sp>
        </mc:Choice>
        <mc:Fallback xmlns="">
          <p:sp>
            <p:nvSpPr>
              <p:cNvPr id="7" name="CuadroTexto 6"/>
              <p:cNvSpPr txBox="1">
                <a:spLocks noRot="1" noChangeAspect="1" noMove="1" noResize="1" noEditPoints="1" noAdjustHandles="1" noChangeArrowheads="1" noChangeShapeType="1" noTextEdit="1"/>
              </p:cNvSpPr>
              <p:nvPr/>
            </p:nvSpPr>
            <p:spPr>
              <a:xfrm>
                <a:off x="900014" y="3307348"/>
                <a:ext cx="4035207" cy="656975"/>
              </a:xfrm>
              <a:prstGeom prst="rect">
                <a:avLst/>
              </a:prstGeom>
              <a:blipFill>
                <a:blip r:embed="rId3"/>
                <a:stretch>
                  <a:fillRect b="-935"/>
                </a:stretch>
              </a:blipFill>
            </p:spPr>
            <p:txBody>
              <a:bodyPr/>
              <a:lstStyle/>
              <a:p>
                <a:r>
                  <a:rPr lang="es-MX">
                    <a:noFill/>
                  </a:rPr>
                  <a:t> </a:t>
                </a:r>
              </a:p>
            </p:txBody>
          </p:sp>
        </mc:Fallback>
      </mc:AlternateContent>
      <p:sp>
        <p:nvSpPr>
          <p:cNvPr id="8" name="Rectángulo 7"/>
          <p:cNvSpPr/>
          <p:nvPr/>
        </p:nvSpPr>
        <p:spPr>
          <a:xfrm>
            <a:off x="474561" y="4166761"/>
            <a:ext cx="2305631" cy="369332"/>
          </a:xfrm>
          <a:prstGeom prst="rect">
            <a:avLst/>
          </a:prstGeom>
        </p:spPr>
        <p:txBody>
          <a:bodyPr wrap="none">
            <a:spAutoFit/>
          </a:bodyPr>
          <a:lstStyle/>
          <a:p>
            <a:r>
              <a:rPr lang="es-MX" b="1" dirty="0">
                <a:latin typeface="+mn-lt"/>
              </a:rPr>
              <a:t>De la Tabla 3.2, Caso 7</a:t>
            </a:r>
          </a:p>
        </p:txBody>
      </p:sp>
      <mc:AlternateContent xmlns:mc="http://schemas.openxmlformats.org/markup-compatibility/2006" xmlns:a14="http://schemas.microsoft.com/office/drawing/2010/main">
        <mc:Choice Requires="a14">
          <p:sp>
            <p:nvSpPr>
              <p:cNvPr id="14" name="Rectángulo 13"/>
              <p:cNvSpPr/>
              <p:nvPr/>
            </p:nvSpPr>
            <p:spPr>
              <a:xfrm>
                <a:off x="474561" y="4558862"/>
                <a:ext cx="7015575" cy="529953"/>
              </a:xfrm>
              <a:prstGeom prst="rect">
                <a:avLst/>
              </a:prstGeom>
            </p:spPr>
            <p:txBody>
              <a:bodyPr wrap="none">
                <a:spAutoFit/>
              </a:bodyPr>
              <a:lstStyle/>
              <a:p>
                <a:r>
                  <a:rPr lang="es-MX" sz="1900" b="1" dirty="0">
                    <a:latin typeface="+mn-lt"/>
                  </a:rPr>
                  <a:t>U = 0.85, ya que </a:t>
                </a:r>
                <a:r>
                  <a:rPr lang="es-MX" sz="1900" b="1" dirty="0" err="1">
                    <a:latin typeface="+mn-lt"/>
                  </a:rPr>
                  <a:t>bf</a:t>
                </a:r>
                <a:r>
                  <a:rPr lang="es-MX" sz="1900" b="1" dirty="0">
                    <a:latin typeface="+mn-lt"/>
                  </a:rPr>
                  <a:t> = 6.56 </a:t>
                </a:r>
                <a:r>
                  <a:rPr lang="es-MX" sz="1900" b="1" dirty="0" err="1">
                    <a:latin typeface="+mn-lt"/>
                  </a:rPr>
                  <a:t>plg</a:t>
                </a:r>
                <a:r>
                  <a:rPr lang="es-MX" sz="1900" b="1" dirty="0">
                    <a:latin typeface="+mn-lt"/>
                  </a:rPr>
                  <a:t> &lt; </a:t>
                </a:r>
                <a14:m>
                  <m:oMath xmlns:m="http://schemas.openxmlformats.org/officeDocument/2006/math">
                    <m:f>
                      <m:fPr>
                        <m:ctrlPr>
                          <a:rPr lang="es-MX" sz="1900" b="1" i="1" smtClean="0">
                            <a:latin typeface="Cambria Math" panose="02040503050406030204" pitchFamily="18" charset="0"/>
                          </a:rPr>
                        </m:ctrlPr>
                      </m:fPr>
                      <m:num>
                        <m:r>
                          <a:rPr lang="es-MX" sz="1900" b="1" i="1" smtClean="0">
                            <a:latin typeface="Cambria Math" panose="02040503050406030204" pitchFamily="18" charset="0"/>
                          </a:rPr>
                          <m:t>𝟐</m:t>
                        </m:r>
                      </m:num>
                      <m:den>
                        <m:r>
                          <a:rPr lang="es-MX" sz="1900" b="1" i="1" smtClean="0">
                            <a:latin typeface="Cambria Math" panose="02040503050406030204" pitchFamily="18" charset="0"/>
                          </a:rPr>
                          <m:t>𝟑</m:t>
                        </m:r>
                      </m:den>
                    </m:f>
                    <m:r>
                      <a:rPr lang="es-MX" sz="1900" b="1" i="1" smtClean="0">
                        <a:latin typeface="Cambria Math" panose="02040503050406030204" pitchFamily="18" charset="0"/>
                      </a:rPr>
                      <m:t>𝒅</m:t>
                    </m:r>
                    <m:r>
                      <a:rPr lang="es-MX" sz="1900" b="1" i="1" smtClean="0">
                        <a:latin typeface="Cambria Math" panose="02040503050406030204" pitchFamily="18" charset="0"/>
                      </a:rPr>
                      <m:t>=</m:t>
                    </m:r>
                    <m:d>
                      <m:dPr>
                        <m:ctrlPr>
                          <a:rPr lang="es-MX" sz="1900" b="1" i="1" smtClean="0">
                            <a:latin typeface="Cambria Math" panose="02040503050406030204" pitchFamily="18" charset="0"/>
                          </a:rPr>
                        </m:ctrlPr>
                      </m:dPr>
                      <m:e>
                        <m:f>
                          <m:fPr>
                            <m:ctrlPr>
                              <a:rPr lang="es-MX" sz="1900" b="1" i="1" smtClean="0">
                                <a:latin typeface="Cambria Math" panose="02040503050406030204" pitchFamily="18" charset="0"/>
                              </a:rPr>
                            </m:ctrlPr>
                          </m:fPr>
                          <m:num>
                            <m:r>
                              <a:rPr lang="es-MX" sz="1900" b="1" i="1" smtClean="0">
                                <a:latin typeface="Cambria Math" panose="02040503050406030204" pitchFamily="18" charset="0"/>
                              </a:rPr>
                              <m:t>𝟐</m:t>
                            </m:r>
                          </m:num>
                          <m:den>
                            <m:r>
                              <a:rPr lang="es-MX" sz="1900" b="1" i="1" smtClean="0">
                                <a:latin typeface="Cambria Math" panose="02040503050406030204" pitchFamily="18" charset="0"/>
                              </a:rPr>
                              <m:t>𝟑</m:t>
                            </m:r>
                          </m:den>
                        </m:f>
                      </m:e>
                    </m:d>
                    <m:d>
                      <m:dPr>
                        <m:ctrlPr>
                          <a:rPr lang="es-MX" sz="1900" b="1" i="1" smtClean="0">
                            <a:latin typeface="Cambria Math" panose="02040503050406030204" pitchFamily="18" charset="0"/>
                          </a:rPr>
                        </m:ctrlPr>
                      </m:dPr>
                      <m:e>
                        <m:r>
                          <a:rPr lang="es-MX" sz="1900" b="1" i="1" smtClean="0">
                            <a:latin typeface="Cambria Math" panose="02040503050406030204" pitchFamily="18" charset="0"/>
                          </a:rPr>
                          <m:t>𝟏𝟐</m:t>
                        </m:r>
                        <m:r>
                          <a:rPr lang="es-MX" sz="1900" b="1" i="1" smtClean="0">
                            <a:latin typeface="Cambria Math" panose="02040503050406030204" pitchFamily="18" charset="0"/>
                          </a:rPr>
                          <m:t>.</m:t>
                        </m:r>
                        <m:r>
                          <a:rPr lang="es-MX" sz="1900" b="1" i="1" smtClean="0">
                            <a:latin typeface="Cambria Math" panose="02040503050406030204" pitchFamily="18" charset="0"/>
                          </a:rPr>
                          <m:t>𝟓𝟎</m:t>
                        </m:r>
                        <m:r>
                          <a:rPr lang="es-MX" sz="1900" b="1" i="1" smtClean="0">
                            <a:latin typeface="Cambria Math" panose="02040503050406030204" pitchFamily="18" charset="0"/>
                          </a:rPr>
                          <m:t> </m:t>
                        </m:r>
                        <m:r>
                          <a:rPr lang="es-MX" sz="1900" b="1" i="1" smtClean="0">
                            <a:latin typeface="Cambria Math" panose="02040503050406030204" pitchFamily="18" charset="0"/>
                          </a:rPr>
                          <m:t>𝒑𝒍𝒈</m:t>
                        </m:r>
                      </m:e>
                    </m:d>
                    <m:r>
                      <a:rPr lang="es-MX" sz="1900" b="1" i="1" smtClean="0">
                        <a:latin typeface="Cambria Math" panose="02040503050406030204" pitchFamily="18" charset="0"/>
                      </a:rPr>
                      <m:t>=</m:t>
                    </m:r>
                    <m:r>
                      <a:rPr lang="es-MX" sz="1900" b="1" i="1" smtClean="0">
                        <a:latin typeface="Cambria Math" panose="02040503050406030204" pitchFamily="18" charset="0"/>
                      </a:rPr>
                      <m:t>𝟖</m:t>
                    </m:r>
                    <m:r>
                      <a:rPr lang="es-MX" sz="1900" b="1" i="1" smtClean="0">
                        <a:latin typeface="Cambria Math" panose="02040503050406030204" pitchFamily="18" charset="0"/>
                      </a:rPr>
                      <m:t>.</m:t>
                    </m:r>
                    <m:r>
                      <a:rPr lang="es-MX" sz="1900" b="1" i="1" smtClean="0">
                        <a:latin typeface="Cambria Math" panose="02040503050406030204" pitchFamily="18" charset="0"/>
                      </a:rPr>
                      <m:t>𝟑𝟑</m:t>
                    </m:r>
                    <m:r>
                      <a:rPr lang="es-MX" sz="1900" b="1" i="1" smtClean="0">
                        <a:latin typeface="Cambria Math" panose="02040503050406030204" pitchFamily="18" charset="0"/>
                      </a:rPr>
                      <m:t> </m:t>
                    </m:r>
                    <m:r>
                      <a:rPr lang="es-MX" sz="1900" b="1" i="1" smtClean="0">
                        <a:latin typeface="Cambria Math" panose="02040503050406030204" pitchFamily="18" charset="0"/>
                      </a:rPr>
                      <m:t>𝒑𝒍𝒈</m:t>
                    </m:r>
                    <m:r>
                      <a:rPr lang="es-MX" sz="1900" b="1" i="1" smtClean="0">
                        <a:latin typeface="Cambria Math" panose="02040503050406030204" pitchFamily="18" charset="0"/>
                      </a:rPr>
                      <m:t>.</m:t>
                    </m:r>
                  </m:oMath>
                </a14:m>
                <a:endParaRPr lang="es-MX" sz="1900" b="1" dirty="0">
                  <a:latin typeface="+mn-lt"/>
                </a:endParaRPr>
              </a:p>
            </p:txBody>
          </p:sp>
        </mc:Choice>
        <mc:Fallback xmlns="">
          <p:sp>
            <p:nvSpPr>
              <p:cNvPr id="14" name="Rectángulo 13"/>
              <p:cNvSpPr>
                <a:spLocks noRot="1" noChangeAspect="1" noMove="1" noResize="1" noEditPoints="1" noAdjustHandles="1" noChangeArrowheads="1" noChangeShapeType="1" noTextEdit="1"/>
              </p:cNvSpPr>
              <p:nvPr/>
            </p:nvSpPr>
            <p:spPr>
              <a:xfrm>
                <a:off x="474561" y="4558862"/>
                <a:ext cx="7015575" cy="529953"/>
              </a:xfrm>
              <a:prstGeom prst="rect">
                <a:avLst/>
              </a:prstGeom>
              <a:blipFill>
                <a:blip r:embed="rId4"/>
                <a:stretch>
                  <a:fillRect l="-869" b="-6897"/>
                </a:stretch>
              </a:blipFill>
            </p:spPr>
            <p:txBody>
              <a:bodyPr/>
              <a:lstStyle/>
              <a:p>
                <a:r>
                  <a:rPr lang="es-MX">
                    <a:noFill/>
                  </a:rPr>
                  <a:t> </a:t>
                </a:r>
              </a:p>
            </p:txBody>
          </p:sp>
        </mc:Fallback>
      </mc:AlternateContent>
      <p:sp>
        <p:nvSpPr>
          <p:cNvPr id="4" name="Marcador de pie de página 3">
            <a:extLst>
              <a:ext uri="{FF2B5EF4-FFF2-40B4-BE49-F238E27FC236}">
                <a16:creationId xmlns:a16="http://schemas.microsoft.com/office/drawing/2014/main" id="{C78F13F6-E188-40B0-900D-967853B461E8}"/>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9" name="Marcador de número de diapositiva 8">
            <a:extLst>
              <a:ext uri="{FF2B5EF4-FFF2-40B4-BE49-F238E27FC236}">
                <a16:creationId xmlns:a16="http://schemas.microsoft.com/office/drawing/2014/main" id="{875CE54A-6750-493E-85FB-FC86B1A08F00}"/>
              </a:ext>
            </a:extLst>
          </p:cNvPr>
          <p:cNvSpPr>
            <a:spLocks noGrp="1"/>
          </p:cNvSpPr>
          <p:nvPr>
            <p:ph type="sldNum" sz="quarter" idx="12"/>
          </p:nvPr>
        </p:nvSpPr>
        <p:spPr/>
        <p:txBody>
          <a:bodyPr/>
          <a:lstStyle/>
          <a:p>
            <a:fld id="{A20D5B2E-A39C-4A67-9A03-2664C49F1C64}" type="slidenum">
              <a:rPr lang="es-MX" smtClean="0"/>
              <a:pPr/>
              <a:t>66</a:t>
            </a:fld>
            <a:r>
              <a:rPr lang="es-MX"/>
              <a:t>/150</a:t>
            </a:r>
            <a:endParaRPr lang="es-MX" dirty="0"/>
          </a:p>
        </p:txBody>
      </p:sp>
    </p:spTree>
    <p:extLst>
      <p:ext uri="{BB962C8B-B14F-4D97-AF65-F5344CB8AC3E}">
        <p14:creationId xmlns:p14="http://schemas.microsoft.com/office/powerpoint/2010/main" val="410722394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 1</a:t>
            </a:r>
          </a:p>
        </p:txBody>
      </p:sp>
      <p:sp>
        <p:nvSpPr>
          <p:cNvPr id="22"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2.2 DISEÑO DE ELEMENTOS A TENSIÓN</a:t>
            </a:r>
          </a:p>
        </p:txBody>
      </p:sp>
      <p:pic>
        <p:nvPicPr>
          <p:cNvPr id="7" name="Imagen 6"/>
          <p:cNvPicPr>
            <a:picLocks noChangeAspect="1"/>
          </p:cNvPicPr>
          <p:nvPr/>
        </p:nvPicPr>
        <p:blipFill>
          <a:blip r:embed="rId2"/>
          <a:stretch>
            <a:fillRect/>
          </a:stretch>
        </p:blipFill>
        <p:spPr>
          <a:xfrm>
            <a:off x="2256780" y="1990908"/>
            <a:ext cx="5927432" cy="2637259"/>
          </a:xfrm>
          <a:prstGeom prst="rect">
            <a:avLst/>
          </a:prstGeom>
        </p:spPr>
      </p:pic>
      <p:pic>
        <p:nvPicPr>
          <p:cNvPr id="8" name="Imagen 7"/>
          <p:cNvPicPr>
            <a:picLocks noChangeAspect="1"/>
          </p:cNvPicPr>
          <p:nvPr/>
        </p:nvPicPr>
        <p:blipFill>
          <a:blip r:embed="rId3"/>
          <a:stretch>
            <a:fillRect/>
          </a:stretch>
        </p:blipFill>
        <p:spPr>
          <a:xfrm>
            <a:off x="2256780" y="4628167"/>
            <a:ext cx="5953563" cy="564562"/>
          </a:xfrm>
          <a:prstGeom prst="rect">
            <a:avLst/>
          </a:prstGeom>
        </p:spPr>
      </p:pic>
      <p:sp>
        <p:nvSpPr>
          <p:cNvPr id="11" name="Rectángulo 10"/>
          <p:cNvSpPr/>
          <p:nvPr/>
        </p:nvSpPr>
        <p:spPr>
          <a:xfrm>
            <a:off x="2256780" y="4684374"/>
            <a:ext cx="5954767" cy="1668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Marcador de pie de página 1">
            <a:extLst>
              <a:ext uri="{FF2B5EF4-FFF2-40B4-BE49-F238E27FC236}">
                <a16:creationId xmlns:a16="http://schemas.microsoft.com/office/drawing/2014/main" id="{D3905829-EA10-4008-8A5F-290C1AAF0DA7}"/>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2470C2F8-6A81-4175-BB19-EE700F6B4C03}"/>
              </a:ext>
            </a:extLst>
          </p:cNvPr>
          <p:cNvSpPr>
            <a:spLocks noGrp="1"/>
          </p:cNvSpPr>
          <p:nvPr>
            <p:ph type="sldNum" sz="quarter" idx="12"/>
          </p:nvPr>
        </p:nvSpPr>
        <p:spPr/>
        <p:txBody>
          <a:bodyPr/>
          <a:lstStyle/>
          <a:p>
            <a:fld id="{A20D5B2E-A39C-4A67-9A03-2664C49F1C64}" type="slidenum">
              <a:rPr lang="es-MX" smtClean="0"/>
              <a:pPr/>
              <a:t>67</a:t>
            </a:fld>
            <a:r>
              <a:rPr lang="es-MX"/>
              <a:t>/150</a:t>
            </a:r>
            <a:endParaRPr lang="es-MX" dirty="0"/>
          </a:p>
        </p:txBody>
      </p:sp>
    </p:spTree>
    <p:extLst>
      <p:ext uri="{BB962C8B-B14F-4D97-AF65-F5344CB8AC3E}">
        <p14:creationId xmlns:p14="http://schemas.microsoft.com/office/powerpoint/2010/main" val="413353759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 1</a:t>
            </a:r>
          </a:p>
        </p:txBody>
      </p:sp>
      <p:sp>
        <p:nvSpPr>
          <p:cNvPr id="13"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2.2 DISEÑO DE ELEMENTOS A TENSIÓN</a:t>
            </a:r>
          </a:p>
        </p:txBody>
      </p:sp>
      <mc:AlternateContent xmlns:mc="http://schemas.openxmlformats.org/markup-compatibility/2006" xmlns:a14="http://schemas.microsoft.com/office/drawing/2010/main">
        <mc:Choice Requires="a14">
          <p:sp>
            <p:nvSpPr>
              <p:cNvPr id="9" name="CuadroTexto 8"/>
              <p:cNvSpPr txBox="1"/>
              <p:nvPr/>
            </p:nvSpPr>
            <p:spPr>
              <a:xfrm>
                <a:off x="474561" y="2052868"/>
                <a:ext cx="9354448" cy="65697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sz="1900" i="1" smtClean="0">
                              <a:latin typeface="Cambria Math" panose="02040503050406030204" pitchFamily="18" charset="0"/>
                            </a:rPr>
                          </m:ctrlPr>
                        </m:sSubPr>
                        <m:e>
                          <m:r>
                            <a:rPr lang="es-MX" sz="1900" b="0" i="1" smtClean="0">
                              <a:latin typeface="Cambria Math" panose="02040503050406030204" pitchFamily="18" charset="0"/>
                            </a:rPr>
                            <m:t>𝐴</m:t>
                          </m:r>
                        </m:e>
                        <m:sub>
                          <m:r>
                            <a:rPr lang="es-MX" sz="1900" b="0" i="1" smtClean="0">
                              <a:latin typeface="Cambria Math" panose="02040503050406030204" pitchFamily="18" charset="0"/>
                            </a:rPr>
                            <m:t>𝑛</m:t>
                          </m:r>
                        </m:sub>
                      </m:sSub>
                      <m:r>
                        <a:rPr lang="es-MX" sz="1900" b="0" i="1" smtClean="0">
                          <a:latin typeface="Cambria Math" panose="02040503050406030204" pitchFamily="18" charset="0"/>
                        </a:rPr>
                        <m:t>=10.3 </m:t>
                      </m:r>
                      <m:sSup>
                        <m:sSupPr>
                          <m:ctrlPr>
                            <a:rPr lang="es-MX" sz="1900" b="0" i="1" smtClean="0">
                              <a:latin typeface="Cambria Math" panose="02040503050406030204" pitchFamily="18" charset="0"/>
                            </a:rPr>
                          </m:ctrlPr>
                        </m:sSupPr>
                        <m:e>
                          <m:r>
                            <a:rPr lang="es-MX" sz="1900" b="0" i="1" smtClean="0">
                              <a:latin typeface="Cambria Math" panose="02040503050406030204" pitchFamily="18" charset="0"/>
                            </a:rPr>
                            <m:t>𝑝𝑙𝑔</m:t>
                          </m:r>
                        </m:e>
                        <m:sup>
                          <m:r>
                            <a:rPr lang="es-MX" sz="1900" b="0" i="1" smtClean="0">
                              <a:latin typeface="Cambria Math" panose="02040503050406030204" pitchFamily="18" charset="0"/>
                            </a:rPr>
                            <m:t>2</m:t>
                          </m:r>
                        </m:sup>
                      </m:sSup>
                      <m:r>
                        <a:rPr lang="es-MX" sz="1900" b="0" i="1" smtClean="0">
                          <a:latin typeface="Cambria Math" panose="02040503050406030204" pitchFamily="18" charset="0"/>
                        </a:rPr>
                        <m:t>−</m:t>
                      </m:r>
                      <m:d>
                        <m:dPr>
                          <m:ctrlPr>
                            <a:rPr lang="es-MX" sz="1900" b="0" i="1" smtClean="0">
                              <a:latin typeface="Cambria Math" panose="02040503050406030204" pitchFamily="18" charset="0"/>
                            </a:rPr>
                          </m:ctrlPr>
                        </m:dPr>
                        <m:e>
                          <m:r>
                            <a:rPr lang="es-MX" sz="1900" b="0" i="1" smtClean="0">
                              <a:latin typeface="Cambria Math" panose="02040503050406030204" pitchFamily="18" charset="0"/>
                            </a:rPr>
                            <m:t>4</m:t>
                          </m:r>
                        </m:e>
                      </m:d>
                      <m:d>
                        <m:dPr>
                          <m:ctrlPr>
                            <a:rPr lang="es-MX" sz="1900" b="0" i="1" smtClean="0">
                              <a:latin typeface="Cambria Math" panose="02040503050406030204" pitchFamily="18" charset="0"/>
                            </a:rPr>
                          </m:ctrlPr>
                        </m:dPr>
                        <m:e>
                          <m:f>
                            <m:fPr>
                              <m:ctrlPr>
                                <a:rPr lang="es-MX" sz="1900" b="0" i="1" smtClean="0">
                                  <a:latin typeface="Cambria Math" panose="02040503050406030204" pitchFamily="18" charset="0"/>
                                </a:rPr>
                              </m:ctrlPr>
                            </m:fPr>
                            <m:num>
                              <m:r>
                                <a:rPr lang="es-MX" sz="1900" b="0" i="1" smtClean="0">
                                  <a:latin typeface="Cambria Math" panose="02040503050406030204" pitchFamily="18" charset="0"/>
                                </a:rPr>
                                <m:t>7</m:t>
                              </m:r>
                            </m:num>
                            <m:den>
                              <m:r>
                                <a:rPr lang="es-MX" sz="1900" b="0" i="1" smtClean="0">
                                  <a:latin typeface="Cambria Math" panose="02040503050406030204" pitchFamily="18" charset="0"/>
                                </a:rPr>
                                <m:t>8</m:t>
                              </m:r>
                            </m:den>
                          </m:f>
                          <m:r>
                            <a:rPr lang="es-MX" sz="1900" b="0" i="1" smtClean="0">
                              <a:latin typeface="Cambria Math" panose="02040503050406030204" pitchFamily="18" charset="0"/>
                            </a:rPr>
                            <m:t>𝑝𝑙𝑔</m:t>
                          </m:r>
                          <m:r>
                            <a:rPr lang="es-MX" sz="1900" b="0" i="1" smtClean="0">
                              <a:latin typeface="Cambria Math" panose="02040503050406030204" pitchFamily="18" charset="0"/>
                            </a:rPr>
                            <m:t>+</m:t>
                          </m:r>
                          <m:f>
                            <m:fPr>
                              <m:ctrlPr>
                                <a:rPr lang="es-MX" sz="1900" b="0" i="1" smtClean="0">
                                  <a:latin typeface="Cambria Math" panose="02040503050406030204" pitchFamily="18" charset="0"/>
                                </a:rPr>
                              </m:ctrlPr>
                            </m:fPr>
                            <m:num>
                              <m:r>
                                <a:rPr lang="es-MX" sz="1900" b="0" i="1" smtClean="0">
                                  <a:latin typeface="Cambria Math" panose="02040503050406030204" pitchFamily="18" charset="0"/>
                                </a:rPr>
                                <m:t>1</m:t>
                              </m:r>
                            </m:num>
                            <m:den>
                              <m:r>
                                <a:rPr lang="es-MX" sz="1900" b="0" i="1" smtClean="0">
                                  <a:latin typeface="Cambria Math" panose="02040503050406030204" pitchFamily="18" charset="0"/>
                                </a:rPr>
                                <m:t>8</m:t>
                              </m:r>
                            </m:den>
                          </m:f>
                          <m:r>
                            <a:rPr lang="es-MX" sz="1900" b="0" i="1" smtClean="0">
                              <a:latin typeface="Cambria Math" panose="02040503050406030204" pitchFamily="18" charset="0"/>
                            </a:rPr>
                            <m:t>𝑝𝑙𝑔</m:t>
                          </m:r>
                        </m:e>
                      </m:d>
                      <m:d>
                        <m:dPr>
                          <m:ctrlPr>
                            <a:rPr lang="es-MX" sz="1900" b="0" i="1" smtClean="0">
                              <a:latin typeface="Cambria Math" panose="02040503050406030204" pitchFamily="18" charset="0"/>
                            </a:rPr>
                          </m:ctrlPr>
                        </m:dPr>
                        <m:e>
                          <m:r>
                            <a:rPr lang="es-MX" sz="1900" b="0" i="1" smtClean="0">
                              <a:latin typeface="Cambria Math" panose="02040503050406030204" pitchFamily="18" charset="0"/>
                            </a:rPr>
                            <m:t>0.520</m:t>
                          </m:r>
                          <m:r>
                            <a:rPr lang="es-MX" sz="1900" b="0" i="1" smtClean="0">
                              <a:latin typeface="Cambria Math" panose="02040503050406030204" pitchFamily="18" charset="0"/>
                            </a:rPr>
                            <m:t>𝑝𝑙𝑔</m:t>
                          </m:r>
                        </m:e>
                      </m:d>
                      <m:r>
                        <a:rPr lang="es-MX" sz="1900" b="0" i="1" smtClean="0">
                          <a:latin typeface="Cambria Math" panose="02040503050406030204" pitchFamily="18" charset="0"/>
                        </a:rPr>
                        <m:t>=8.22</m:t>
                      </m:r>
                      <m:sSup>
                        <m:sSupPr>
                          <m:ctrlPr>
                            <a:rPr lang="es-MX" sz="1900" i="1">
                              <a:latin typeface="Cambria Math" panose="02040503050406030204" pitchFamily="18" charset="0"/>
                            </a:rPr>
                          </m:ctrlPr>
                        </m:sSupPr>
                        <m:e>
                          <m:r>
                            <a:rPr lang="es-MX" sz="1900" i="1">
                              <a:latin typeface="Cambria Math" panose="02040503050406030204" pitchFamily="18" charset="0"/>
                            </a:rPr>
                            <m:t>𝑝𝑙𝑔</m:t>
                          </m:r>
                        </m:e>
                        <m:sup>
                          <m:r>
                            <a:rPr lang="es-MX" sz="1900" i="1">
                              <a:latin typeface="Cambria Math" panose="02040503050406030204" pitchFamily="18" charset="0"/>
                            </a:rPr>
                            <m:t>2</m:t>
                          </m:r>
                        </m:sup>
                      </m:sSup>
                    </m:oMath>
                  </m:oMathPara>
                </a14:m>
                <a:endParaRPr lang="es-MX" sz="1900" dirty="0"/>
              </a:p>
            </p:txBody>
          </p:sp>
        </mc:Choice>
        <mc:Fallback xmlns="">
          <p:sp>
            <p:nvSpPr>
              <p:cNvPr id="9" name="CuadroTexto 8"/>
              <p:cNvSpPr txBox="1">
                <a:spLocks noRot="1" noChangeAspect="1" noMove="1" noResize="1" noEditPoints="1" noAdjustHandles="1" noChangeArrowheads="1" noChangeShapeType="1" noTextEdit="1"/>
              </p:cNvSpPr>
              <p:nvPr/>
            </p:nvSpPr>
            <p:spPr>
              <a:xfrm>
                <a:off x="474561" y="2052868"/>
                <a:ext cx="9354448" cy="656975"/>
              </a:xfrm>
              <a:prstGeom prst="rect">
                <a:avLst/>
              </a:prstGeom>
              <a:blipFill>
                <a:blip r:embed="rId2"/>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5" name="CuadroTexto 14"/>
              <p:cNvSpPr txBox="1"/>
              <p:nvPr/>
            </p:nvSpPr>
            <p:spPr>
              <a:xfrm>
                <a:off x="477825" y="2841595"/>
                <a:ext cx="9351184" cy="29238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sz="1900" i="1" smtClean="0">
                              <a:latin typeface="Cambria Math" panose="02040503050406030204" pitchFamily="18" charset="0"/>
                            </a:rPr>
                          </m:ctrlPr>
                        </m:sSubPr>
                        <m:e>
                          <m:r>
                            <a:rPr lang="es-MX" sz="1900" b="0" i="1" smtClean="0">
                              <a:latin typeface="Cambria Math" panose="02040503050406030204" pitchFamily="18" charset="0"/>
                            </a:rPr>
                            <m:t>𝐴</m:t>
                          </m:r>
                        </m:e>
                        <m:sub>
                          <m:r>
                            <a:rPr lang="es-MX" sz="1900" b="0" i="1" smtClean="0">
                              <a:latin typeface="Cambria Math" panose="02040503050406030204" pitchFamily="18" charset="0"/>
                            </a:rPr>
                            <m:t>𝑒</m:t>
                          </m:r>
                        </m:sub>
                      </m:sSub>
                      <m:r>
                        <a:rPr lang="es-MX" sz="1900" b="0" i="1" smtClean="0">
                          <a:latin typeface="Cambria Math" panose="02040503050406030204" pitchFamily="18" charset="0"/>
                        </a:rPr>
                        <m:t>=</m:t>
                      </m:r>
                      <m:d>
                        <m:dPr>
                          <m:ctrlPr>
                            <a:rPr lang="es-MX" sz="1900" b="0" i="1" smtClean="0">
                              <a:latin typeface="Cambria Math" panose="02040503050406030204" pitchFamily="18" charset="0"/>
                            </a:rPr>
                          </m:ctrlPr>
                        </m:dPr>
                        <m:e>
                          <m:r>
                            <a:rPr lang="es-MX" sz="1900" b="0" i="1" smtClean="0">
                              <a:latin typeface="Cambria Math" panose="02040503050406030204" pitchFamily="18" charset="0"/>
                            </a:rPr>
                            <m:t>0.85</m:t>
                          </m:r>
                        </m:e>
                      </m:d>
                      <m:d>
                        <m:dPr>
                          <m:ctrlPr>
                            <a:rPr lang="es-MX" sz="1900" b="0" i="1" smtClean="0">
                              <a:latin typeface="Cambria Math" panose="02040503050406030204" pitchFamily="18" charset="0"/>
                            </a:rPr>
                          </m:ctrlPr>
                        </m:dPr>
                        <m:e>
                          <m:r>
                            <a:rPr lang="es-MX" sz="1900" b="0" i="1" smtClean="0">
                              <a:latin typeface="Cambria Math" panose="02040503050406030204" pitchFamily="18" charset="0"/>
                            </a:rPr>
                            <m:t>8.22</m:t>
                          </m:r>
                          <m:sSup>
                            <m:sSupPr>
                              <m:ctrlPr>
                                <a:rPr lang="es-MX" sz="1900" i="1">
                                  <a:latin typeface="Cambria Math" panose="02040503050406030204" pitchFamily="18" charset="0"/>
                                </a:rPr>
                              </m:ctrlPr>
                            </m:sSupPr>
                            <m:e>
                              <m:r>
                                <a:rPr lang="es-MX" sz="1900" b="0" i="1" smtClean="0">
                                  <a:latin typeface="Cambria Math" panose="02040503050406030204" pitchFamily="18" charset="0"/>
                                </a:rPr>
                                <m:t> </m:t>
                              </m:r>
                              <m:r>
                                <a:rPr lang="es-MX" sz="1900" i="1">
                                  <a:latin typeface="Cambria Math" panose="02040503050406030204" pitchFamily="18" charset="0"/>
                                </a:rPr>
                                <m:t>𝑝𝑙𝑔</m:t>
                              </m:r>
                            </m:e>
                            <m:sup>
                              <m:r>
                                <a:rPr lang="es-MX" sz="1900" i="1">
                                  <a:latin typeface="Cambria Math" panose="02040503050406030204" pitchFamily="18" charset="0"/>
                                </a:rPr>
                                <m:t>2</m:t>
                              </m:r>
                            </m:sup>
                          </m:sSup>
                        </m:e>
                      </m:d>
                      <m:r>
                        <a:rPr lang="es-MX" sz="1900" b="0" i="1" smtClean="0">
                          <a:latin typeface="Cambria Math" panose="02040503050406030204" pitchFamily="18" charset="0"/>
                        </a:rPr>
                        <m:t>=6.99</m:t>
                      </m:r>
                      <m:sSup>
                        <m:sSupPr>
                          <m:ctrlPr>
                            <a:rPr lang="es-MX" sz="1900" i="1">
                              <a:latin typeface="Cambria Math" panose="02040503050406030204" pitchFamily="18" charset="0"/>
                            </a:rPr>
                          </m:ctrlPr>
                        </m:sSupPr>
                        <m:e>
                          <m:r>
                            <a:rPr lang="es-MX" sz="1900" i="1">
                              <a:latin typeface="Cambria Math" panose="02040503050406030204" pitchFamily="18" charset="0"/>
                            </a:rPr>
                            <m:t> </m:t>
                          </m:r>
                          <m:r>
                            <a:rPr lang="es-MX" sz="1900" i="1">
                              <a:latin typeface="Cambria Math" panose="02040503050406030204" pitchFamily="18" charset="0"/>
                            </a:rPr>
                            <m:t>𝑝𝑙𝑔</m:t>
                          </m:r>
                        </m:e>
                        <m:sup>
                          <m:r>
                            <a:rPr lang="es-MX" sz="1900" i="1">
                              <a:latin typeface="Cambria Math" panose="02040503050406030204" pitchFamily="18" charset="0"/>
                            </a:rPr>
                            <m:t>2</m:t>
                          </m:r>
                        </m:sup>
                      </m:sSup>
                    </m:oMath>
                  </m:oMathPara>
                </a14:m>
                <a:endParaRPr lang="es-MX" sz="1900" dirty="0"/>
              </a:p>
            </p:txBody>
          </p:sp>
        </mc:Choice>
        <mc:Fallback xmlns="">
          <p:sp>
            <p:nvSpPr>
              <p:cNvPr id="15" name="CuadroTexto 14"/>
              <p:cNvSpPr txBox="1">
                <a:spLocks noRot="1" noChangeAspect="1" noMove="1" noResize="1" noEditPoints="1" noAdjustHandles="1" noChangeArrowheads="1" noChangeShapeType="1" noTextEdit="1"/>
              </p:cNvSpPr>
              <p:nvPr/>
            </p:nvSpPr>
            <p:spPr>
              <a:xfrm>
                <a:off x="477825" y="2841595"/>
                <a:ext cx="9351184" cy="292388"/>
              </a:xfrm>
              <a:prstGeom prst="rect">
                <a:avLst/>
              </a:prstGeom>
              <a:blipFill>
                <a:blip r:embed="rId3"/>
                <a:stretch>
                  <a:fillRect b="-35417"/>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6" name="CuadroTexto 15"/>
              <p:cNvSpPr txBox="1"/>
              <p:nvPr/>
            </p:nvSpPr>
            <p:spPr>
              <a:xfrm>
                <a:off x="477825" y="3379648"/>
                <a:ext cx="9351184" cy="204196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sz="1900" i="1" smtClean="0">
                              <a:latin typeface="Cambria Math" panose="02040503050406030204" pitchFamily="18" charset="0"/>
                            </a:rPr>
                          </m:ctrlPr>
                        </m:sSubPr>
                        <m:e>
                          <m:r>
                            <a:rPr lang="es-MX" sz="1900" b="0" i="1" smtClean="0">
                              <a:latin typeface="Cambria Math" panose="02040503050406030204" pitchFamily="18" charset="0"/>
                            </a:rPr>
                            <m:t>𝑃</m:t>
                          </m:r>
                        </m:e>
                        <m:sub>
                          <m:r>
                            <a:rPr lang="es-MX" sz="1900" b="0" i="1" smtClean="0">
                              <a:latin typeface="Cambria Math" panose="02040503050406030204" pitchFamily="18" charset="0"/>
                            </a:rPr>
                            <m:t>𝑛</m:t>
                          </m:r>
                        </m:sub>
                      </m:sSub>
                      <m:r>
                        <a:rPr lang="es-MX" sz="1900" b="0" i="1" smtClean="0">
                          <a:latin typeface="Cambria Math" panose="02040503050406030204" pitchFamily="18" charset="0"/>
                        </a:rPr>
                        <m:t>=</m:t>
                      </m:r>
                      <m:sSub>
                        <m:sSubPr>
                          <m:ctrlPr>
                            <a:rPr lang="es-MX" sz="1900" i="1">
                              <a:latin typeface="Cambria Math" panose="02040503050406030204" pitchFamily="18" charset="0"/>
                            </a:rPr>
                          </m:ctrlPr>
                        </m:sSubPr>
                        <m:e>
                          <m:r>
                            <a:rPr lang="es-MX" sz="1900" b="0" i="1" smtClean="0">
                              <a:latin typeface="Cambria Math" panose="02040503050406030204" pitchFamily="18" charset="0"/>
                            </a:rPr>
                            <m:t>𝐹</m:t>
                          </m:r>
                        </m:e>
                        <m:sub>
                          <m:r>
                            <a:rPr lang="es-MX" sz="1900" b="0" i="1" smtClean="0">
                              <a:latin typeface="Cambria Math" panose="02040503050406030204" pitchFamily="18" charset="0"/>
                            </a:rPr>
                            <m:t>𝑢</m:t>
                          </m:r>
                        </m:sub>
                      </m:sSub>
                      <m:sSub>
                        <m:sSubPr>
                          <m:ctrlPr>
                            <a:rPr lang="es-MX" sz="1900" i="1">
                              <a:latin typeface="Cambria Math" panose="02040503050406030204" pitchFamily="18" charset="0"/>
                            </a:rPr>
                          </m:ctrlPr>
                        </m:sSubPr>
                        <m:e>
                          <m:r>
                            <a:rPr lang="es-MX" sz="1900" b="0" i="1" smtClean="0">
                              <a:latin typeface="Cambria Math" panose="02040503050406030204" pitchFamily="18" charset="0"/>
                            </a:rPr>
                            <m:t>𝐴</m:t>
                          </m:r>
                        </m:e>
                        <m:sub>
                          <m:r>
                            <a:rPr lang="es-MX" sz="1900" b="0" i="1" smtClean="0">
                              <a:latin typeface="Cambria Math" panose="02040503050406030204" pitchFamily="18" charset="0"/>
                            </a:rPr>
                            <m:t>𝑒</m:t>
                          </m:r>
                        </m:sub>
                      </m:sSub>
                      <m:r>
                        <a:rPr lang="es-MX" sz="1900" b="0" i="1" smtClean="0">
                          <a:latin typeface="Cambria Math" panose="02040503050406030204" pitchFamily="18" charset="0"/>
                        </a:rPr>
                        <m:t>=</m:t>
                      </m:r>
                      <m:d>
                        <m:dPr>
                          <m:ctrlPr>
                            <a:rPr lang="es-MX" sz="1900" b="0" i="1" smtClean="0">
                              <a:latin typeface="Cambria Math" panose="02040503050406030204" pitchFamily="18" charset="0"/>
                            </a:rPr>
                          </m:ctrlPr>
                        </m:dPr>
                        <m:e>
                          <m:r>
                            <a:rPr lang="es-MX" sz="1900" b="0" i="1" smtClean="0">
                              <a:latin typeface="Cambria Math" panose="02040503050406030204" pitchFamily="18" charset="0"/>
                            </a:rPr>
                            <m:t>65</m:t>
                          </m:r>
                          <m:f>
                            <m:fPr>
                              <m:ctrlPr>
                                <a:rPr lang="es-MX" sz="1900" b="0" i="1" smtClean="0">
                                  <a:latin typeface="Cambria Math" panose="02040503050406030204" pitchFamily="18" charset="0"/>
                                </a:rPr>
                              </m:ctrlPr>
                            </m:fPr>
                            <m:num>
                              <m:r>
                                <a:rPr lang="es-MX" sz="1900" b="0" i="1" smtClean="0">
                                  <a:latin typeface="Cambria Math" panose="02040503050406030204" pitchFamily="18" charset="0"/>
                                </a:rPr>
                                <m:t>𝑘𝑙𝑏</m:t>
                              </m:r>
                            </m:num>
                            <m:den>
                              <m:sSup>
                                <m:sSupPr>
                                  <m:ctrlPr>
                                    <a:rPr lang="es-MX" sz="1900" i="1">
                                      <a:latin typeface="Cambria Math" panose="02040503050406030204" pitchFamily="18" charset="0"/>
                                    </a:rPr>
                                  </m:ctrlPr>
                                </m:sSupPr>
                                <m:e>
                                  <m:r>
                                    <a:rPr lang="es-MX" sz="1900" i="1">
                                      <a:latin typeface="Cambria Math" panose="02040503050406030204" pitchFamily="18" charset="0"/>
                                    </a:rPr>
                                    <m:t>𝑝𝑙𝑔</m:t>
                                  </m:r>
                                </m:e>
                                <m:sup>
                                  <m:r>
                                    <a:rPr lang="es-MX" sz="1900" i="1">
                                      <a:latin typeface="Cambria Math" panose="02040503050406030204" pitchFamily="18" charset="0"/>
                                    </a:rPr>
                                    <m:t>2</m:t>
                                  </m:r>
                                </m:sup>
                              </m:sSup>
                            </m:den>
                          </m:f>
                        </m:e>
                      </m:d>
                      <m:d>
                        <m:dPr>
                          <m:ctrlPr>
                            <a:rPr lang="es-MX" sz="1900" b="0" i="1" smtClean="0">
                              <a:latin typeface="Cambria Math" panose="02040503050406030204" pitchFamily="18" charset="0"/>
                            </a:rPr>
                          </m:ctrlPr>
                        </m:dPr>
                        <m:e>
                          <m:r>
                            <a:rPr lang="es-MX" sz="1900" b="0" i="1" smtClean="0">
                              <a:latin typeface="Cambria Math" panose="02040503050406030204" pitchFamily="18" charset="0"/>
                            </a:rPr>
                            <m:t>6.99</m:t>
                          </m:r>
                          <m:sSup>
                            <m:sSupPr>
                              <m:ctrlPr>
                                <a:rPr lang="es-MX" sz="1900" i="1">
                                  <a:latin typeface="Cambria Math" panose="02040503050406030204" pitchFamily="18" charset="0"/>
                                </a:rPr>
                              </m:ctrlPr>
                            </m:sSupPr>
                            <m:e>
                              <m:r>
                                <a:rPr lang="es-MX" sz="1900" i="1">
                                  <a:latin typeface="Cambria Math" panose="02040503050406030204" pitchFamily="18" charset="0"/>
                                </a:rPr>
                                <m:t> </m:t>
                              </m:r>
                              <m:r>
                                <a:rPr lang="es-MX" sz="1900" i="1">
                                  <a:latin typeface="Cambria Math" panose="02040503050406030204" pitchFamily="18" charset="0"/>
                                </a:rPr>
                                <m:t>𝑝𝑙𝑔</m:t>
                              </m:r>
                            </m:e>
                            <m:sup>
                              <m:r>
                                <a:rPr lang="es-MX" sz="1900" i="1">
                                  <a:latin typeface="Cambria Math" panose="02040503050406030204" pitchFamily="18" charset="0"/>
                                </a:rPr>
                                <m:t>2</m:t>
                              </m:r>
                            </m:sup>
                          </m:sSup>
                        </m:e>
                      </m:d>
                      <m:r>
                        <a:rPr lang="es-MX" sz="1900" b="0" i="1" smtClean="0">
                          <a:latin typeface="Cambria Math" panose="02040503050406030204" pitchFamily="18" charset="0"/>
                        </a:rPr>
                        <m:t>=454.2 </m:t>
                      </m:r>
                      <m:r>
                        <a:rPr lang="es-MX" sz="1900" b="0" i="1" smtClean="0">
                          <a:latin typeface="Cambria Math" panose="02040503050406030204" pitchFamily="18" charset="0"/>
                        </a:rPr>
                        <m:t>𝑘𝑙𝑏</m:t>
                      </m:r>
                    </m:oMath>
                  </m:oMathPara>
                </a14:m>
                <a:endParaRPr lang="es-MX" sz="1900" dirty="0"/>
              </a:p>
              <a:p>
                <a:endParaRPr lang="es-MX" dirty="0"/>
              </a:p>
              <a:p>
                <a:endParaRPr lang="es-MX" dirty="0"/>
              </a:p>
              <a:p>
                <a:endParaRPr lang="es-MX" dirty="0"/>
              </a:p>
              <a:p>
                <a:endParaRPr lang="es-MX" dirty="0"/>
              </a:p>
              <a:p>
                <a:endParaRPr lang="es-MX" dirty="0"/>
              </a:p>
            </p:txBody>
          </p:sp>
        </mc:Choice>
        <mc:Fallback xmlns="">
          <p:sp>
            <p:nvSpPr>
              <p:cNvPr id="16" name="CuadroTexto 15"/>
              <p:cNvSpPr txBox="1">
                <a:spLocks noRot="1" noChangeAspect="1" noMove="1" noResize="1" noEditPoints="1" noAdjustHandles="1" noChangeArrowheads="1" noChangeShapeType="1" noTextEdit="1"/>
              </p:cNvSpPr>
              <p:nvPr/>
            </p:nvSpPr>
            <p:spPr>
              <a:xfrm>
                <a:off x="477825" y="3379648"/>
                <a:ext cx="9351184" cy="2041969"/>
              </a:xfrm>
              <a:prstGeom prst="rect">
                <a:avLst/>
              </a:prstGeom>
              <a:blipFill>
                <a:blip r:embed="rId4"/>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graphicFrame>
            <p:nvGraphicFramePr>
              <p:cNvPr id="17" name="Tabla 16"/>
              <p:cNvGraphicFramePr>
                <a:graphicFrameLocks noGrp="1"/>
              </p:cNvGraphicFramePr>
              <p:nvPr>
                <p:extLst>
                  <p:ext uri="{D42A27DB-BD31-4B8C-83A1-F6EECF244321}">
                    <p14:modId xmlns:p14="http://schemas.microsoft.com/office/powerpoint/2010/main" val="2474487105"/>
                  </p:ext>
                </p:extLst>
              </p:nvPr>
            </p:nvGraphicFramePr>
            <p:xfrm>
              <a:off x="939316" y="4172637"/>
              <a:ext cx="8424937" cy="1727645"/>
            </p:xfrm>
            <a:graphic>
              <a:graphicData uri="http://schemas.openxmlformats.org/drawingml/2006/table">
                <a:tbl>
                  <a:tblPr firstRow="1" bandRow="1">
                    <a:tableStyleId>{5C22544A-7EE6-4342-B048-85BDC9FD1C3A}</a:tableStyleId>
                  </a:tblPr>
                  <a:tblGrid>
                    <a:gridCol w="4353186">
                      <a:extLst>
                        <a:ext uri="{9D8B030D-6E8A-4147-A177-3AD203B41FA5}">
                          <a16:colId xmlns:a16="http://schemas.microsoft.com/office/drawing/2014/main" val="20000"/>
                        </a:ext>
                      </a:extLst>
                    </a:gridCol>
                    <a:gridCol w="4071751">
                      <a:extLst>
                        <a:ext uri="{9D8B030D-6E8A-4147-A177-3AD203B41FA5}">
                          <a16:colId xmlns:a16="http://schemas.microsoft.com/office/drawing/2014/main" val="20001"/>
                        </a:ext>
                      </a:extLst>
                    </a:gridCol>
                  </a:tblGrid>
                  <a:tr h="370840">
                    <a:tc>
                      <a:txBody>
                        <a:bodyPr/>
                        <a:lstStyle/>
                        <a:p>
                          <a:r>
                            <a:rPr lang="es-MX" sz="1900" dirty="0"/>
                            <a:t>LRFD con </a:t>
                          </a:r>
                          <a14:m>
                            <m:oMath xmlns:m="http://schemas.openxmlformats.org/officeDocument/2006/math">
                              <m:sSub>
                                <m:sSubPr>
                                  <m:ctrlPr>
                                    <a:rPr lang="es-MX" sz="1900" i="1" smtClean="0">
                                      <a:latin typeface="Cambria Math" panose="02040503050406030204" pitchFamily="18" charset="0"/>
                                    </a:rPr>
                                  </m:ctrlPr>
                                </m:sSubPr>
                                <m:e>
                                  <m:r>
                                    <a:rPr lang="es-MX" sz="1900" i="1" smtClean="0">
                                      <a:latin typeface="Cambria Math" panose="02040503050406030204" pitchFamily="18" charset="0"/>
                                      <a:ea typeface="Cambria Math" panose="02040503050406030204" pitchFamily="18" charset="0"/>
                                    </a:rPr>
                                    <m:t>𝝋</m:t>
                                  </m:r>
                                </m:e>
                                <m:sub>
                                  <m:r>
                                    <a:rPr lang="es-MX" sz="1900" b="1" i="1" smtClean="0">
                                      <a:latin typeface="Cambria Math" panose="02040503050406030204" pitchFamily="18" charset="0"/>
                                    </a:rPr>
                                    <m:t>𝒕</m:t>
                                  </m:r>
                                </m:sub>
                              </m:sSub>
                              <m:r>
                                <a:rPr lang="es-MX" sz="1900" b="1" i="1" smtClean="0">
                                  <a:latin typeface="Cambria Math" panose="02040503050406030204" pitchFamily="18" charset="0"/>
                                </a:rPr>
                                <m:t>=</m:t>
                              </m:r>
                              <m:r>
                                <a:rPr lang="es-MX" sz="1900" b="1" i="1" smtClean="0">
                                  <a:latin typeface="Cambria Math" panose="02040503050406030204" pitchFamily="18" charset="0"/>
                                </a:rPr>
                                <m:t>𝟎</m:t>
                              </m:r>
                              <m:r>
                                <a:rPr lang="es-MX" sz="1900" b="1" i="1" smtClean="0">
                                  <a:latin typeface="Cambria Math" panose="02040503050406030204" pitchFamily="18" charset="0"/>
                                </a:rPr>
                                <m:t>.</m:t>
                              </m:r>
                              <m:r>
                                <a:rPr lang="es-MX" sz="1900" b="1" i="1" smtClean="0">
                                  <a:latin typeface="Cambria Math" panose="02040503050406030204" pitchFamily="18" charset="0"/>
                                </a:rPr>
                                <m:t>𝟕𝟓</m:t>
                              </m:r>
                            </m:oMath>
                          </a14:m>
                          <a:endParaRPr lang="es-MX" sz="1900" dirty="0"/>
                        </a:p>
                      </a:txBody>
                      <a:tcPr/>
                    </a:tc>
                    <a:tc>
                      <a:txBody>
                        <a:bodyPr/>
                        <a:lstStyle/>
                        <a:p>
                          <a:r>
                            <a:rPr lang="es-MX" sz="2000" dirty="0" smtClean="0"/>
                            <a:t>ASD</a:t>
                          </a:r>
                          <a:endParaRPr lang="es-MX" sz="2000" dirty="0"/>
                        </a:p>
                        <a:p>
                          <a:endParaRPr lang="es-MX" sz="2000" dirty="0"/>
                        </a:p>
                      </a:txBody>
                      <a:tcPr/>
                    </a:tc>
                    <a:extLst>
                      <a:ext uri="{0D108BD9-81ED-4DB2-BD59-A6C34878D82A}">
                        <a16:rowId xmlns:a16="http://schemas.microsoft.com/office/drawing/2014/main" val="10000"/>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s-MX" sz="1900" i="1" smtClean="0">
                                        <a:latin typeface="Cambria Math" panose="02040503050406030204" pitchFamily="18" charset="0"/>
                                      </a:rPr>
                                    </m:ctrlPr>
                                  </m:sSubPr>
                                  <m:e>
                                    <m:r>
                                      <a:rPr lang="es-MX" sz="1900" i="1" smtClean="0">
                                        <a:latin typeface="Cambria Math" panose="02040503050406030204" pitchFamily="18" charset="0"/>
                                        <a:ea typeface="Cambria Math" panose="02040503050406030204" pitchFamily="18" charset="0"/>
                                      </a:rPr>
                                      <m:t>𝝋</m:t>
                                    </m:r>
                                  </m:e>
                                  <m:sub>
                                    <m:r>
                                      <a:rPr lang="es-MX" sz="1900" b="1" i="1" smtClean="0">
                                        <a:latin typeface="Cambria Math" panose="02040503050406030204" pitchFamily="18" charset="0"/>
                                      </a:rPr>
                                      <m:t>𝒕</m:t>
                                    </m:r>
                                  </m:sub>
                                </m:sSub>
                                <m:sSub>
                                  <m:sSubPr>
                                    <m:ctrlPr>
                                      <a:rPr lang="es-MX" sz="1900" i="1" smtClean="0">
                                        <a:latin typeface="Cambria Math" panose="02040503050406030204" pitchFamily="18" charset="0"/>
                                      </a:rPr>
                                    </m:ctrlPr>
                                  </m:sSubPr>
                                  <m:e>
                                    <m:r>
                                      <a:rPr lang="es-MX" sz="1900" b="0" i="1" smtClean="0">
                                        <a:latin typeface="Cambria Math" panose="02040503050406030204" pitchFamily="18" charset="0"/>
                                      </a:rPr>
                                      <m:t>𝑃</m:t>
                                    </m:r>
                                  </m:e>
                                  <m:sub>
                                    <m:r>
                                      <a:rPr lang="es-MX" sz="1900" b="1" i="1" smtClean="0">
                                        <a:latin typeface="Cambria Math" panose="02040503050406030204" pitchFamily="18" charset="0"/>
                                        <a:ea typeface="Cambria Math" panose="02040503050406030204" pitchFamily="18" charset="0"/>
                                      </a:rPr>
                                      <m:t>𝒏</m:t>
                                    </m:r>
                                  </m:sub>
                                </m:sSub>
                                <m:r>
                                  <a:rPr lang="es-MX" sz="1900" b="1" i="1" smtClean="0">
                                    <a:latin typeface="Cambria Math" panose="02040503050406030204" pitchFamily="18" charset="0"/>
                                  </a:rPr>
                                  <m:t>=</m:t>
                                </m:r>
                                <m:d>
                                  <m:dPr>
                                    <m:ctrlPr>
                                      <a:rPr lang="es-MX" sz="1900" b="1" i="1" smtClean="0">
                                        <a:latin typeface="Cambria Math" panose="02040503050406030204" pitchFamily="18" charset="0"/>
                                      </a:rPr>
                                    </m:ctrlPr>
                                  </m:dPr>
                                  <m:e>
                                    <m:r>
                                      <a:rPr lang="es-MX" sz="1900" b="1" i="1" smtClean="0">
                                        <a:latin typeface="Cambria Math" panose="02040503050406030204" pitchFamily="18" charset="0"/>
                                      </a:rPr>
                                      <m:t>𝟎</m:t>
                                    </m:r>
                                    <m:r>
                                      <a:rPr lang="es-MX" sz="1900" b="1" i="1" smtClean="0">
                                        <a:latin typeface="Cambria Math" panose="02040503050406030204" pitchFamily="18" charset="0"/>
                                      </a:rPr>
                                      <m:t>.</m:t>
                                    </m:r>
                                    <m:r>
                                      <a:rPr lang="es-MX" sz="1900" b="1" i="1" smtClean="0">
                                        <a:latin typeface="Cambria Math" panose="02040503050406030204" pitchFamily="18" charset="0"/>
                                      </a:rPr>
                                      <m:t>𝟕𝟓</m:t>
                                    </m:r>
                                  </m:e>
                                </m:d>
                                <m:d>
                                  <m:dPr>
                                    <m:ctrlPr>
                                      <a:rPr lang="es-MX" sz="1900" b="1" i="1" smtClean="0">
                                        <a:latin typeface="Cambria Math" panose="02040503050406030204" pitchFamily="18" charset="0"/>
                                      </a:rPr>
                                    </m:ctrlPr>
                                  </m:dPr>
                                  <m:e>
                                    <m:r>
                                      <a:rPr lang="es-MX" sz="1900" b="1" i="1" smtClean="0">
                                        <a:latin typeface="Cambria Math" panose="02040503050406030204" pitchFamily="18" charset="0"/>
                                      </a:rPr>
                                      <m:t>𝟒𝟓𝟒</m:t>
                                    </m:r>
                                    <m:r>
                                      <a:rPr lang="es-MX" sz="1900" b="1" i="1" smtClean="0">
                                        <a:latin typeface="Cambria Math" panose="02040503050406030204" pitchFamily="18" charset="0"/>
                                      </a:rPr>
                                      <m:t>.</m:t>
                                    </m:r>
                                    <m:r>
                                      <a:rPr lang="es-MX" sz="1900" b="1" i="1" smtClean="0">
                                        <a:latin typeface="Cambria Math" panose="02040503050406030204" pitchFamily="18" charset="0"/>
                                      </a:rPr>
                                      <m:t>𝟐</m:t>
                                    </m:r>
                                    <m:r>
                                      <a:rPr lang="es-MX" sz="1900" b="1" i="1" smtClean="0">
                                        <a:latin typeface="Cambria Math" panose="02040503050406030204" pitchFamily="18" charset="0"/>
                                      </a:rPr>
                                      <m:t> </m:t>
                                    </m:r>
                                    <m:r>
                                      <a:rPr lang="es-MX" sz="1900" b="1" i="1" smtClean="0">
                                        <a:latin typeface="Cambria Math" panose="02040503050406030204" pitchFamily="18" charset="0"/>
                                      </a:rPr>
                                      <m:t>𝒌𝒍𝒃</m:t>
                                    </m:r>
                                  </m:e>
                                </m:d>
                                <m:r>
                                  <a:rPr lang="es-MX" sz="1900" b="1" i="1" smtClean="0">
                                    <a:latin typeface="Cambria Math" panose="02040503050406030204" pitchFamily="18" charset="0"/>
                                  </a:rPr>
                                  <m:t>=</m:t>
                                </m:r>
                                <m:r>
                                  <a:rPr lang="es-MX" sz="1900" b="1" i="1" smtClean="0">
                                    <a:latin typeface="Cambria Math" panose="02040503050406030204" pitchFamily="18" charset="0"/>
                                  </a:rPr>
                                  <m:t>𝟑𝟒𝟎</m:t>
                                </m:r>
                                <m:r>
                                  <a:rPr lang="es-MX" sz="1900" b="1" i="1" smtClean="0">
                                    <a:latin typeface="Cambria Math" panose="02040503050406030204" pitchFamily="18" charset="0"/>
                                  </a:rPr>
                                  <m:t>.</m:t>
                                </m:r>
                                <m:r>
                                  <a:rPr lang="es-MX" sz="1900" b="1" i="1" smtClean="0">
                                    <a:latin typeface="Cambria Math" panose="02040503050406030204" pitchFamily="18" charset="0"/>
                                  </a:rPr>
                                  <m:t>𝟕𝟎</m:t>
                                </m:r>
                                <m:r>
                                  <a:rPr lang="es-MX" sz="1900" b="1" i="1" smtClean="0">
                                    <a:latin typeface="Cambria Math"/>
                                  </a:rPr>
                                  <m:t> </m:t>
                                </m:r>
                                <m:r>
                                  <a:rPr lang="es-MX" sz="1900" b="1" i="1" smtClean="0">
                                    <a:latin typeface="Cambria Math" panose="02040503050406030204" pitchFamily="18" charset="0"/>
                                  </a:rPr>
                                  <m:t>𝒌𝒍𝒃</m:t>
                                </m:r>
                                <m:r>
                                  <a:rPr lang="es-MX" sz="1900" b="1" i="1" smtClean="0">
                                    <a:latin typeface="Cambria Math" panose="02040503050406030204" pitchFamily="18" charset="0"/>
                                  </a:rPr>
                                  <m:t>&gt;</m:t>
                                </m:r>
                                <m:r>
                                  <a:rPr lang="es-MX" sz="1900" b="1" i="1" smtClean="0">
                                    <a:latin typeface="Cambria Math" panose="02040503050406030204" pitchFamily="18" charset="0"/>
                                  </a:rPr>
                                  <m:t>𝟑𝟑𝟐</m:t>
                                </m:r>
                                <m:r>
                                  <a:rPr lang="es-MX" sz="1900" b="1" i="1" smtClean="0">
                                    <a:latin typeface="Cambria Math" panose="02040503050406030204" pitchFamily="18" charset="0"/>
                                  </a:rPr>
                                  <m:t> </m:t>
                                </m:r>
                                <m:r>
                                  <a:rPr lang="es-MX" sz="1900" b="1" i="1" smtClean="0">
                                    <a:latin typeface="Cambria Math" panose="02040503050406030204" pitchFamily="18" charset="0"/>
                                  </a:rPr>
                                  <m:t>𝒌𝒍𝒃</m:t>
                                </m:r>
                                <m:r>
                                  <a:rPr lang="es-MX" sz="1900" b="1" i="1" smtClean="0">
                                    <a:latin typeface="Cambria Math" panose="02040503050406030204" pitchFamily="18" charset="0"/>
                                  </a:rPr>
                                  <m:t> ∴</m:t>
                                </m:r>
                                <m:r>
                                  <a:rPr lang="es-MX" sz="1900" b="1" i="1" smtClean="0">
                                    <a:latin typeface="Cambria Math" panose="02040503050406030204" pitchFamily="18" charset="0"/>
                                    <a:ea typeface="Cambria Math" panose="02040503050406030204" pitchFamily="18" charset="0"/>
                                  </a:rPr>
                                  <m:t>𝑶𝑲</m:t>
                                </m:r>
                              </m:oMath>
                            </m:oMathPara>
                          </a14:m>
                          <a:endParaRPr lang="es-MX" sz="19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s-MX" sz="2000" i="1" smtClean="0">
                                        <a:latin typeface="Cambria Math" panose="02040503050406030204" pitchFamily="18" charset="0"/>
                                      </a:rPr>
                                    </m:ctrlPr>
                                  </m:fPr>
                                  <m:num>
                                    <m:sSub>
                                      <m:sSubPr>
                                        <m:ctrlPr>
                                          <a:rPr lang="es-MX" sz="2000" i="1" smtClean="0">
                                            <a:latin typeface="Cambria Math" panose="02040503050406030204" pitchFamily="18" charset="0"/>
                                          </a:rPr>
                                        </m:ctrlPr>
                                      </m:sSubPr>
                                      <m:e>
                                        <m:r>
                                          <a:rPr lang="es-MX" sz="2000" b="0" i="1" smtClean="0">
                                            <a:latin typeface="Cambria Math" panose="02040503050406030204" pitchFamily="18" charset="0"/>
                                          </a:rPr>
                                          <m:t>𝑃</m:t>
                                        </m:r>
                                      </m:e>
                                      <m:sub>
                                        <m:r>
                                          <a:rPr lang="es-MX" sz="2000" b="1" i="1" smtClean="0">
                                            <a:latin typeface="Cambria Math" panose="02040503050406030204" pitchFamily="18" charset="0"/>
                                            <a:ea typeface="Cambria Math" panose="02040503050406030204" pitchFamily="18" charset="0"/>
                                          </a:rPr>
                                          <m:t>𝒏</m:t>
                                        </m:r>
                                      </m:sub>
                                    </m:sSub>
                                  </m:num>
                                  <m:den>
                                    <m:sSub>
                                      <m:sSubPr>
                                        <m:ctrlPr>
                                          <a:rPr lang="es-MX" sz="2000" i="1" smtClean="0">
                                            <a:latin typeface="Cambria Math" panose="02040503050406030204" pitchFamily="18" charset="0"/>
                                          </a:rPr>
                                        </m:ctrlPr>
                                      </m:sSubPr>
                                      <m:e>
                                        <m:r>
                                          <a:rPr lang="es-MX" sz="2000" i="1" smtClean="0">
                                            <a:latin typeface="Cambria Math" panose="02040503050406030204" pitchFamily="18" charset="0"/>
                                            <a:ea typeface="Cambria Math" panose="02040503050406030204" pitchFamily="18" charset="0"/>
                                          </a:rPr>
                                          <m:t>𝝋</m:t>
                                        </m:r>
                                      </m:e>
                                      <m:sub>
                                        <m:r>
                                          <a:rPr lang="es-MX" sz="2000" b="1" i="1" smtClean="0">
                                            <a:latin typeface="Cambria Math" panose="02040503050406030204" pitchFamily="18" charset="0"/>
                                          </a:rPr>
                                          <m:t>𝒕</m:t>
                                        </m:r>
                                      </m:sub>
                                    </m:sSub>
                                  </m:den>
                                </m:f>
                                <m:r>
                                  <a:rPr lang="es-MX" sz="2000" b="0" i="1" smtClean="0">
                                    <a:latin typeface="Cambria Math" panose="02040503050406030204" pitchFamily="18" charset="0"/>
                                  </a:rPr>
                                  <m:t>=</m:t>
                                </m:r>
                                <m:f>
                                  <m:fPr>
                                    <m:ctrlPr>
                                      <a:rPr lang="es-MX" sz="2000" b="0" i="1" smtClean="0">
                                        <a:latin typeface="Cambria Math" panose="02040503050406030204" pitchFamily="18" charset="0"/>
                                      </a:rPr>
                                    </m:ctrlPr>
                                  </m:fPr>
                                  <m:num>
                                    <m:r>
                                      <a:rPr lang="es-MX" sz="2000" b="0" i="1" smtClean="0">
                                        <a:latin typeface="Cambria Math" panose="02040503050406030204" pitchFamily="18" charset="0"/>
                                      </a:rPr>
                                      <m:t>454.2 </m:t>
                                    </m:r>
                                    <m:r>
                                      <a:rPr lang="es-MX" sz="2000" b="0" i="1" smtClean="0">
                                        <a:latin typeface="Cambria Math" panose="02040503050406030204" pitchFamily="18" charset="0"/>
                                      </a:rPr>
                                      <m:t>𝑘𝑙𝑏</m:t>
                                    </m:r>
                                  </m:num>
                                  <m:den>
                                    <m:r>
                                      <a:rPr lang="es-MX" sz="2000" b="0" i="1" smtClean="0">
                                        <a:latin typeface="Cambria Math" panose="02040503050406030204" pitchFamily="18" charset="0"/>
                                      </a:rPr>
                                      <m:t>2</m:t>
                                    </m:r>
                                  </m:den>
                                </m:f>
                                <m:r>
                                  <a:rPr lang="es-MX" sz="2000" b="0" i="1" smtClean="0">
                                    <a:latin typeface="Cambria Math" panose="02040503050406030204" pitchFamily="18" charset="0"/>
                                  </a:rPr>
                                  <m:t>=227.</m:t>
                                </m:r>
                                <m:r>
                                  <a:rPr lang="es-MX" sz="2000" b="0" i="1" smtClean="0">
                                    <a:latin typeface="Cambria Math"/>
                                  </a:rPr>
                                  <m:t>90</m:t>
                                </m:r>
                                <m:r>
                                  <a:rPr lang="es-MX" sz="2000" b="0" i="1" smtClean="0">
                                    <a:latin typeface="Cambria Math" panose="02040503050406030204" pitchFamily="18" charset="0"/>
                                  </a:rPr>
                                  <m:t> </m:t>
                                </m:r>
                                <m:r>
                                  <a:rPr lang="es-MX" sz="2000" b="0" i="1" smtClean="0">
                                    <a:latin typeface="Cambria Math" panose="02040503050406030204" pitchFamily="18" charset="0"/>
                                  </a:rPr>
                                  <m:t>𝑘𝑙𝑏</m:t>
                                </m:r>
                                <m:r>
                                  <a:rPr lang="es-MX" sz="2000" b="0" i="1" smtClean="0">
                                    <a:latin typeface="Cambria Math" panose="02040503050406030204" pitchFamily="18" charset="0"/>
                                  </a:rPr>
                                  <m:t>&lt;240 </m:t>
                                </m:r>
                                <m:r>
                                  <a:rPr lang="es-MX" sz="2000" b="0" i="1" smtClean="0">
                                    <a:latin typeface="Cambria Math" panose="02040503050406030204" pitchFamily="18" charset="0"/>
                                  </a:rPr>
                                  <m:t>𝑘𝑙𝑏</m:t>
                                </m:r>
                              </m:oMath>
                            </m:oMathPara>
                          </a14:m>
                          <a:endParaRPr lang="es-MX" sz="2000" dirty="0"/>
                        </a:p>
                      </a:txBody>
                      <a:tcPr/>
                    </a:tc>
                    <a:extLst>
                      <a:ext uri="{0D108BD9-81ED-4DB2-BD59-A6C34878D82A}">
                        <a16:rowId xmlns:a16="http://schemas.microsoft.com/office/drawing/2014/main" val="10001"/>
                      </a:ext>
                    </a:extLst>
                  </a:tr>
                </a:tbl>
              </a:graphicData>
            </a:graphic>
          </p:graphicFrame>
        </mc:Choice>
        <mc:Fallback xmlns="">
          <p:graphicFrame>
            <p:nvGraphicFramePr>
              <p:cNvPr id="17" name="Tabla 16"/>
              <p:cNvGraphicFramePr>
                <a:graphicFrameLocks noGrp="1"/>
              </p:cNvGraphicFramePr>
              <p:nvPr>
                <p:extLst>
                  <p:ext uri="{D42A27DB-BD31-4B8C-83A1-F6EECF244321}">
                    <p14:modId xmlns:p14="http://schemas.microsoft.com/office/powerpoint/2010/main" val="2474487105"/>
                  </p:ext>
                </p:extLst>
              </p:nvPr>
            </p:nvGraphicFramePr>
            <p:xfrm>
              <a:off x="939316" y="4172637"/>
              <a:ext cx="8424937" cy="1727645"/>
            </p:xfrm>
            <a:graphic>
              <a:graphicData uri="http://schemas.openxmlformats.org/drawingml/2006/table">
                <a:tbl>
                  <a:tblPr firstRow="1" bandRow="1">
                    <a:tableStyleId>{5C22544A-7EE6-4342-B048-85BDC9FD1C3A}</a:tableStyleId>
                  </a:tblPr>
                  <a:tblGrid>
                    <a:gridCol w="4353186">
                      <a:extLst>
                        <a:ext uri="{9D8B030D-6E8A-4147-A177-3AD203B41FA5}">
                          <a16:colId xmlns:a16="http://schemas.microsoft.com/office/drawing/2014/main" val="20000"/>
                        </a:ext>
                      </a:extLst>
                    </a:gridCol>
                    <a:gridCol w="4071751">
                      <a:extLst>
                        <a:ext uri="{9D8B030D-6E8A-4147-A177-3AD203B41FA5}">
                          <a16:colId xmlns:a16="http://schemas.microsoft.com/office/drawing/2014/main" val="20001"/>
                        </a:ext>
                      </a:extLst>
                    </a:gridCol>
                  </a:tblGrid>
                  <a:tr h="701040">
                    <a:tc>
                      <a:txBody>
                        <a:bodyPr/>
                        <a:lstStyle/>
                        <a:p>
                          <a:endParaRPr lang="en-US"/>
                        </a:p>
                      </a:txBody>
                      <a:tcPr>
                        <a:blipFill>
                          <a:blip r:embed="rId5"/>
                          <a:stretch>
                            <a:fillRect l="-140" t="-4348" r="-93986" b="-148696"/>
                          </a:stretch>
                        </a:blipFill>
                      </a:tcPr>
                    </a:tc>
                    <a:tc>
                      <a:txBody>
                        <a:bodyPr/>
                        <a:lstStyle/>
                        <a:p>
                          <a:r>
                            <a:rPr lang="es-MX" sz="2000" dirty="0" smtClean="0"/>
                            <a:t>ASD</a:t>
                          </a:r>
                          <a:endParaRPr lang="es-MX" sz="2000" dirty="0"/>
                        </a:p>
                        <a:p>
                          <a:endParaRPr lang="es-MX" sz="2000" dirty="0"/>
                        </a:p>
                      </a:txBody>
                      <a:tcPr/>
                    </a:tc>
                    <a:extLst>
                      <a:ext uri="{0D108BD9-81ED-4DB2-BD59-A6C34878D82A}">
                        <a16:rowId xmlns:a16="http://schemas.microsoft.com/office/drawing/2014/main" val="10000"/>
                      </a:ext>
                    </a:extLst>
                  </a:tr>
                  <a:tr h="1026605">
                    <a:tc>
                      <a:txBody>
                        <a:bodyPr/>
                        <a:lstStyle/>
                        <a:p>
                          <a:endParaRPr lang="en-US"/>
                        </a:p>
                      </a:txBody>
                      <a:tcPr>
                        <a:blipFill>
                          <a:blip r:embed="rId5"/>
                          <a:stretch>
                            <a:fillRect l="-140" t="-71006" r="-93986" b="-1183"/>
                          </a:stretch>
                        </a:blipFill>
                      </a:tcPr>
                    </a:tc>
                    <a:tc>
                      <a:txBody>
                        <a:bodyPr/>
                        <a:lstStyle/>
                        <a:p>
                          <a:endParaRPr lang="en-US"/>
                        </a:p>
                      </a:txBody>
                      <a:tcPr>
                        <a:blipFill>
                          <a:blip r:embed="rId5"/>
                          <a:stretch>
                            <a:fillRect l="-107186" t="-71006" r="-599" b="-1183"/>
                          </a:stretch>
                        </a:blipFill>
                      </a:tcPr>
                    </a:tc>
                    <a:extLst>
                      <a:ext uri="{0D108BD9-81ED-4DB2-BD59-A6C34878D82A}">
                        <a16:rowId xmlns:a16="http://schemas.microsoft.com/office/drawing/2014/main" val="10001"/>
                      </a:ext>
                    </a:extLst>
                  </a:tr>
                </a:tbl>
              </a:graphicData>
            </a:graphic>
          </p:graphicFrame>
        </mc:Fallback>
      </mc:AlternateContent>
      <p:sp>
        <p:nvSpPr>
          <p:cNvPr id="3" name="Marcador de pie de página 2">
            <a:extLst>
              <a:ext uri="{FF2B5EF4-FFF2-40B4-BE49-F238E27FC236}">
                <a16:creationId xmlns:a16="http://schemas.microsoft.com/office/drawing/2014/main" id="{4DEB92B8-BEDF-46A0-8120-BDF9613E0F1F}"/>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B68EE2DD-DE35-4C64-867E-76DB79590CD8}"/>
              </a:ext>
            </a:extLst>
          </p:cNvPr>
          <p:cNvSpPr>
            <a:spLocks noGrp="1"/>
          </p:cNvSpPr>
          <p:nvPr>
            <p:ph type="sldNum" sz="quarter" idx="12"/>
          </p:nvPr>
        </p:nvSpPr>
        <p:spPr/>
        <p:txBody>
          <a:bodyPr/>
          <a:lstStyle/>
          <a:p>
            <a:fld id="{A20D5B2E-A39C-4A67-9A03-2664C49F1C64}" type="slidenum">
              <a:rPr lang="es-MX" smtClean="0"/>
              <a:pPr/>
              <a:t>68</a:t>
            </a:fld>
            <a:r>
              <a:rPr lang="es-MX"/>
              <a:t>/150</a:t>
            </a:r>
            <a:endParaRPr lang="es-MX" dirty="0"/>
          </a:p>
        </p:txBody>
      </p:sp>
    </p:spTree>
    <p:extLst>
      <p:ext uri="{BB962C8B-B14F-4D97-AF65-F5344CB8AC3E}">
        <p14:creationId xmlns:p14="http://schemas.microsoft.com/office/powerpoint/2010/main" val="226625045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 1</a:t>
            </a:r>
          </a:p>
        </p:txBody>
      </p:sp>
      <p:sp>
        <p:nvSpPr>
          <p:cNvPr id="13"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2.2 DISEÑO DE ELEMENTOS A TENSIÓN</a:t>
            </a:r>
          </a:p>
        </p:txBody>
      </p:sp>
      <p:sp>
        <p:nvSpPr>
          <p:cNvPr id="2" name="Rectángulo 1"/>
          <p:cNvSpPr/>
          <p:nvPr/>
        </p:nvSpPr>
        <p:spPr>
          <a:xfrm>
            <a:off x="474561" y="1954600"/>
            <a:ext cx="2477666" cy="384721"/>
          </a:xfrm>
          <a:prstGeom prst="rect">
            <a:avLst/>
          </a:prstGeom>
        </p:spPr>
        <p:txBody>
          <a:bodyPr wrap="none">
            <a:spAutoFit/>
          </a:bodyPr>
          <a:lstStyle/>
          <a:p>
            <a:r>
              <a:rPr lang="es-MX" sz="1900" b="1" dirty="0">
                <a:latin typeface="+mn-lt"/>
              </a:rPr>
              <a:t>c) Relación de esbeltez</a:t>
            </a:r>
          </a:p>
        </p:txBody>
      </p:sp>
      <mc:AlternateContent xmlns:mc="http://schemas.openxmlformats.org/markup-compatibility/2006" xmlns:a14="http://schemas.microsoft.com/office/drawing/2010/main">
        <mc:Choice Requires="a14">
          <p:sp>
            <p:nvSpPr>
              <p:cNvPr id="6" name="CuadroTexto 5"/>
              <p:cNvSpPr txBox="1"/>
              <p:nvPr/>
            </p:nvSpPr>
            <p:spPr>
              <a:xfrm>
                <a:off x="3172691" y="2441620"/>
                <a:ext cx="4326377" cy="8853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s-MX" sz="1900" b="1" i="1" smtClean="0">
                              <a:latin typeface="Cambria Math" panose="02040503050406030204" pitchFamily="18" charset="0"/>
                            </a:rPr>
                          </m:ctrlPr>
                        </m:fPr>
                        <m:num>
                          <m:sSub>
                            <m:sSubPr>
                              <m:ctrlPr>
                                <a:rPr lang="es-MX" sz="1900" b="1" i="1" smtClean="0">
                                  <a:latin typeface="Cambria Math" panose="02040503050406030204" pitchFamily="18" charset="0"/>
                                </a:rPr>
                              </m:ctrlPr>
                            </m:sSubPr>
                            <m:e>
                              <m:r>
                                <a:rPr lang="es-MX" sz="1900" b="1" i="1" smtClean="0">
                                  <a:latin typeface="Cambria Math" panose="02040503050406030204" pitchFamily="18" charset="0"/>
                                </a:rPr>
                                <m:t>𝑳</m:t>
                              </m:r>
                            </m:e>
                            <m:sub>
                              <m:r>
                                <a:rPr lang="es-MX" sz="1900" b="1" i="1" smtClean="0">
                                  <a:latin typeface="Cambria Math" panose="02040503050406030204" pitchFamily="18" charset="0"/>
                                </a:rPr>
                                <m:t>𝒚</m:t>
                              </m:r>
                            </m:sub>
                          </m:sSub>
                        </m:num>
                        <m:den>
                          <m:sSub>
                            <m:sSubPr>
                              <m:ctrlPr>
                                <a:rPr lang="es-MX" sz="1900" b="1" i="1" smtClean="0">
                                  <a:latin typeface="Cambria Math" panose="02040503050406030204" pitchFamily="18" charset="0"/>
                                </a:rPr>
                              </m:ctrlPr>
                            </m:sSubPr>
                            <m:e>
                              <m:r>
                                <a:rPr lang="es-MX" sz="1900" b="1" i="1" smtClean="0">
                                  <a:latin typeface="Cambria Math" panose="02040503050406030204" pitchFamily="18" charset="0"/>
                                </a:rPr>
                                <m:t>𝒓</m:t>
                              </m:r>
                            </m:e>
                            <m:sub>
                              <m:r>
                                <a:rPr lang="es-MX" sz="1900" b="1" i="1" smtClean="0">
                                  <a:latin typeface="Cambria Math" panose="02040503050406030204" pitchFamily="18" charset="0"/>
                                </a:rPr>
                                <m:t>𝒚</m:t>
                              </m:r>
                            </m:sub>
                          </m:sSub>
                        </m:den>
                      </m:f>
                      <m:r>
                        <a:rPr lang="es-MX" sz="1900" b="1" i="1" smtClean="0">
                          <a:latin typeface="Cambria Math" panose="02040503050406030204" pitchFamily="18" charset="0"/>
                        </a:rPr>
                        <m:t>=</m:t>
                      </m:r>
                      <m:f>
                        <m:fPr>
                          <m:ctrlPr>
                            <a:rPr lang="es-MX" sz="1900" b="1" i="1" smtClean="0">
                              <a:latin typeface="Cambria Math" panose="02040503050406030204" pitchFamily="18" charset="0"/>
                            </a:rPr>
                          </m:ctrlPr>
                        </m:fPr>
                        <m:num>
                          <m:r>
                            <a:rPr lang="es-MX" sz="1900" b="1" i="1" smtClean="0">
                              <a:latin typeface="Cambria Math" panose="02040503050406030204" pitchFamily="18" charset="0"/>
                            </a:rPr>
                            <m:t>𝟏𝟐</m:t>
                          </m:r>
                          <m:f>
                            <m:fPr>
                              <m:ctrlPr>
                                <a:rPr lang="es-MX" sz="1900" b="1" i="1" smtClean="0">
                                  <a:latin typeface="Cambria Math" panose="02040503050406030204" pitchFamily="18" charset="0"/>
                                </a:rPr>
                              </m:ctrlPr>
                            </m:fPr>
                            <m:num>
                              <m:r>
                                <a:rPr lang="es-MX" sz="1900" b="1" i="1" smtClean="0">
                                  <a:latin typeface="Cambria Math" panose="02040503050406030204" pitchFamily="18" charset="0"/>
                                </a:rPr>
                                <m:t>𝒑𝒍𝒈</m:t>
                              </m:r>
                            </m:num>
                            <m:den>
                              <m:r>
                                <a:rPr lang="es-MX" sz="1900" b="1" i="1" smtClean="0">
                                  <a:latin typeface="Cambria Math" panose="02040503050406030204" pitchFamily="18" charset="0"/>
                                </a:rPr>
                                <m:t>𝒑𝒊𝒆</m:t>
                              </m:r>
                            </m:den>
                          </m:f>
                          <m:r>
                            <a:rPr lang="es-MX" sz="1900" b="1" i="1" smtClean="0">
                              <a:latin typeface="Cambria Math" panose="02040503050406030204" pitchFamily="18" charset="0"/>
                            </a:rPr>
                            <m:t>∗</m:t>
                          </m:r>
                          <m:r>
                            <a:rPr lang="es-MX" sz="1900" b="1" i="1" smtClean="0">
                              <a:latin typeface="Cambria Math" panose="02040503050406030204" pitchFamily="18" charset="0"/>
                            </a:rPr>
                            <m:t>𝟑𝟎</m:t>
                          </m:r>
                          <m:r>
                            <a:rPr lang="es-MX" sz="1900" b="1" i="1" smtClean="0">
                              <a:latin typeface="Cambria Math" panose="02040503050406030204" pitchFamily="18" charset="0"/>
                            </a:rPr>
                            <m:t> </m:t>
                          </m:r>
                          <m:r>
                            <a:rPr lang="es-MX" sz="1900" b="1" i="1" smtClean="0">
                              <a:latin typeface="Cambria Math" panose="02040503050406030204" pitchFamily="18" charset="0"/>
                            </a:rPr>
                            <m:t>𝒑𝒊𝒆</m:t>
                          </m:r>
                        </m:num>
                        <m:den>
                          <m:r>
                            <a:rPr lang="es-MX" sz="1900" b="1" i="1" smtClean="0">
                              <a:latin typeface="Cambria Math" panose="02040503050406030204" pitchFamily="18" charset="0"/>
                            </a:rPr>
                            <m:t>𝟏</m:t>
                          </m:r>
                          <m:r>
                            <a:rPr lang="es-MX" sz="1900" b="1" i="1" smtClean="0">
                              <a:latin typeface="Cambria Math" panose="02040503050406030204" pitchFamily="18" charset="0"/>
                            </a:rPr>
                            <m:t>.</m:t>
                          </m:r>
                          <m:r>
                            <a:rPr lang="es-MX" sz="1900" b="1" i="1" smtClean="0">
                              <a:latin typeface="Cambria Math" panose="02040503050406030204" pitchFamily="18" charset="0"/>
                            </a:rPr>
                            <m:t>𝟓𝟒</m:t>
                          </m:r>
                          <m:r>
                            <a:rPr lang="es-MX" sz="1900" b="1" i="1" smtClean="0">
                              <a:latin typeface="Cambria Math" panose="02040503050406030204" pitchFamily="18" charset="0"/>
                            </a:rPr>
                            <m:t> </m:t>
                          </m:r>
                          <m:r>
                            <a:rPr lang="es-MX" sz="1900" b="1" i="1" smtClean="0">
                              <a:latin typeface="Cambria Math" panose="02040503050406030204" pitchFamily="18" charset="0"/>
                            </a:rPr>
                            <m:t>𝒑𝒍𝒈</m:t>
                          </m:r>
                        </m:den>
                      </m:f>
                      <m:r>
                        <a:rPr lang="es-MX" sz="1900" b="1" i="1" smtClean="0">
                          <a:latin typeface="Cambria Math" panose="02040503050406030204" pitchFamily="18" charset="0"/>
                        </a:rPr>
                        <m:t>=</m:t>
                      </m:r>
                      <m:r>
                        <a:rPr lang="es-MX" sz="1900" b="1" i="1" smtClean="0">
                          <a:latin typeface="Cambria Math" panose="02040503050406030204" pitchFamily="18" charset="0"/>
                        </a:rPr>
                        <m:t>𝟐𝟑𝟒</m:t>
                      </m:r>
                      <m:r>
                        <a:rPr lang="es-MX" sz="1900" b="1" i="1" smtClean="0">
                          <a:latin typeface="Cambria Math" panose="02040503050406030204" pitchFamily="18" charset="0"/>
                        </a:rPr>
                        <m:t>&lt;</m:t>
                      </m:r>
                      <m:r>
                        <a:rPr lang="es-MX" sz="1900" b="1" i="1" smtClean="0">
                          <a:latin typeface="Cambria Math" panose="02040503050406030204" pitchFamily="18" charset="0"/>
                        </a:rPr>
                        <m:t>𝟑𝟎𝟎</m:t>
                      </m:r>
                      <m:r>
                        <a:rPr lang="es-MX" sz="1900" b="1" i="1" smtClean="0">
                          <a:latin typeface="Cambria Math" panose="02040503050406030204" pitchFamily="18" charset="0"/>
                        </a:rPr>
                        <m:t>, </m:t>
                      </m:r>
                      <m:r>
                        <a:rPr lang="es-MX" sz="1900" b="1" i="1" smtClean="0">
                          <a:latin typeface="Cambria Math" panose="02040503050406030204" pitchFamily="18" charset="0"/>
                        </a:rPr>
                        <m:t>𝑶𝑲</m:t>
                      </m:r>
                    </m:oMath>
                  </m:oMathPara>
                </a14:m>
                <a:endParaRPr lang="es-MX" sz="1900" b="1" dirty="0"/>
              </a:p>
            </p:txBody>
          </p:sp>
        </mc:Choice>
        <mc:Fallback xmlns="">
          <p:sp>
            <p:nvSpPr>
              <p:cNvPr id="6" name="CuadroTexto 5"/>
              <p:cNvSpPr txBox="1">
                <a:spLocks noRot="1" noChangeAspect="1" noMove="1" noResize="1" noEditPoints="1" noAdjustHandles="1" noChangeArrowheads="1" noChangeShapeType="1" noTextEdit="1"/>
              </p:cNvSpPr>
              <p:nvPr/>
            </p:nvSpPr>
            <p:spPr>
              <a:xfrm>
                <a:off x="3172691" y="2441620"/>
                <a:ext cx="4326377" cy="885371"/>
              </a:xfrm>
              <a:prstGeom prst="rect">
                <a:avLst/>
              </a:prstGeom>
              <a:blipFill>
                <a:blip r:embed="rId2"/>
                <a:stretch>
                  <a:fillRect/>
                </a:stretch>
              </a:blipFill>
            </p:spPr>
            <p:txBody>
              <a:bodyPr/>
              <a:lstStyle/>
              <a:p>
                <a:r>
                  <a:rPr lang="es-MX">
                    <a:noFill/>
                  </a:rPr>
                  <a:t> </a:t>
                </a:r>
              </a:p>
            </p:txBody>
          </p:sp>
        </mc:Fallback>
      </mc:AlternateContent>
      <p:sp>
        <p:nvSpPr>
          <p:cNvPr id="7" name="Rectángulo 6"/>
          <p:cNvSpPr/>
          <p:nvPr/>
        </p:nvSpPr>
        <p:spPr>
          <a:xfrm>
            <a:off x="474561" y="3431358"/>
            <a:ext cx="9354448" cy="384721"/>
          </a:xfrm>
          <a:prstGeom prst="rect">
            <a:avLst/>
          </a:prstGeom>
        </p:spPr>
        <p:txBody>
          <a:bodyPr wrap="square">
            <a:spAutoFit/>
          </a:bodyPr>
          <a:lstStyle/>
          <a:p>
            <a:r>
              <a:rPr lang="es-MX" sz="1900" b="1" dirty="0" err="1">
                <a:solidFill>
                  <a:srgbClr val="FF0000"/>
                </a:solidFill>
                <a:latin typeface="+mn-lt"/>
              </a:rPr>
              <a:t>Resp</a:t>
            </a:r>
            <a:r>
              <a:rPr lang="es-MX" sz="1900" b="1" dirty="0">
                <a:solidFill>
                  <a:srgbClr val="FF0000"/>
                </a:solidFill>
                <a:latin typeface="+mn-lt"/>
              </a:rPr>
              <a:t>. Por LRFD, use W12”x 35 lb/ft. Por ASD, use la siguiente sección mayor W12”x 40</a:t>
            </a:r>
            <a:r>
              <a:rPr lang="es-MX" b="1" dirty="0">
                <a:solidFill>
                  <a:srgbClr val="FF0000"/>
                </a:solidFill>
                <a:latin typeface="+mn-lt"/>
              </a:rPr>
              <a:t>.</a:t>
            </a:r>
          </a:p>
        </p:txBody>
      </p:sp>
      <p:sp>
        <p:nvSpPr>
          <p:cNvPr id="8" name="CuadroTexto 7"/>
          <p:cNvSpPr txBox="1"/>
          <p:nvPr/>
        </p:nvSpPr>
        <p:spPr>
          <a:xfrm>
            <a:off x="474561" y="4449242"/>
            <a:ext cx="9354448" cy="677108"/>
          </a:xfrm>
          <a:prstGeom prst="rect">
            <a:avLst/>
          </a:prstGeom>
          <a:noFill/>
        </p:spPr>
        <p:txBody>
          <a:bodyPr wrap="square" rtlCol="0">
            <a:spAutoFit/>
          </a:bodyPr>
          <a:lstStyle/>
          <a:p>
            <a:r>
              <a:rPr lang="es-MX" sz="1900" b="1" dirty="0">
                <a:latin typeface="+mn-lt"/>
              </a:rPr>
              <a:t>Para mas ejemplos de diseño a tensión leer la 5ta edición de </a:t>
            </a:r>
            <a:r>
              <a:rPr lang="es-MX" sz="1900" b="1" dirty="0" err="1">
                <a:latin typeface="+mn-lt"/>
              </a:rPr>
              <a:t>McCormac</a:t>
            </a:r>
            <a:r>
              <a:rPr lang="es-MX" sz="1900" b="1" dirty="0">
                <a:latin typeface="+mn-lt"/>
              </a:rPr>
              <a:t> a partir de la pagina 101.</a:t>
            </a:r>
          </a:p>
        </p:txBody>
      </p:sp>
      <p:sp>
        <p:nvSpPr>
          <p:cNvPr id="4" name="Marcador de pie de página 3">
            <a:extLst>
              <a:ext uri="{FF2B5EF4-FFF2-40B4-BE49-F238E27FC236}">
                <a16:creationId xmlns:a16="http://schemas.microsoft.com/office/drawing/2014/main" id="{085DF305-FE08-4BD0-AF00-DF6E73A6FD00}"/>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9" name="Marcador de número de diapositiva 8">
            <a:extLst>
              <a:ext uri="{FF2B5EF4-FFF2-40B4-BE49-F238E27FC236}">
                <a16:creationId xmlns:a16="http://schemas.microsoft.com/office/drawing/2014/main" id="{C6F3EA96-D262-4F85-A4E4-32E706759B04}"/>
              </a:ext>
            </a:extLst>
          </p:cNvPr>
          <p:cNvSpPr>
            <a:spLocks noGrp="1"/>
          </p:cNvSpPr>
          <p:nvPr>
            <p:ph type="sldNum" sz="quarter" idx="12"/>
          </p:nvPr>
        </p:nvSpPr>
        <p:spPr/>
        <p:txBody>
          <a:bodyPr/>
          <a:lstStyle/>
          <a:p>
            <a:fld id="{A20D5B2E-A39C-4A67-9A03-2664C49F1C64}" type="slidenum">
              <a:rPr lang="es-MX" smtClean="0"/>
              <a:pPr/>
              <a:t>69</a:t>
            </a:fld>
            <a:r>
              <a:rPr lang="es-MX"/>
              <a:t>/150</a:t>
            </a:r>
            <a:endParaRPr lang="es-MX" dirty="0"/>
          </a:p>
        </p:txBody>
      </p:sp>
    </p:spTree>
    <p:extLst>
      <p:ext uri="{BB962C8B-B14F-4D97-AF65-F5344CB8AC3E}">
        <p14:creationId xmlns:p14="http://schemas.microsoft.com/office/powerpoint/2010/main" val="12761808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INTRODUCCIÓN </a:t>
            </a:r>
          </a:p>
        </p:txBody>
      </p:sp>
      <p:sp>
        <p:nvSpPr>
          <p:cNvPr id="12"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mn-lt"/>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mn-lt"/>
              </a:rPr>
              <a:t>2.1 ÁREA NETA EFECTIVA</a:t>
            </a:r>
          </a:p>
        </p:txBody>
      </p:sp>
      <p:pic>
        <p:nvPicPr>
          <p:cNvPr id="8" name="Picture 4"/>
          <p:cNvPicPr preferRelativeResize="0">
            <a:picLocks noChangeArrowheads="1"/>
          </p:cNvPicPr>
          <p:nvPr/>
        </p:nvPicPr>
        <p:blipFill rotWithShape="1">
          <a:blip r:embed="rId2" cstate="print">
            <a:extLst>
              <a:ext uri="{28A0092B-C50C-407E-A947-70E740481C1C}">
                <a14:useLocalDpi xmlns:a14="http://schemas.microsoft.com/office/drawing/2010/main" val="0"/>
              </a:ext>
            </a:extLst>
          </a:blip>
          <a:srcRect l="40215" t="27604" r="37726" b="22569"/>
          <a:stretch/>
        </p:blipFill>
        <p:spPr bwMode="auto">
          <a:xfrm>
            <a:off x="474561" y="2136935"/>
            <a:ext cx="2520000"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preferRelativeResize="0">
            <a:picLocks noChangeArrowheads="1"/>
          </p:cNvPicPr>
          <p:nvPr/>
        </p:nvPicPr>
        <p:blipFill rotWithShape="1">
          <a:blip r:embed="rId3" cstate="print">
            <a:extLst>
              <a:ext uri="{28A0092B-C50C-407E-A947-70E740481C1C}">
                <a14:useLocalDpi xmlns:a14="http://schemas.microsoft.com/office/drawing/2010/main" val="0"/>
              </a:ext>
            </a:extLst>
          </a:blip>
          <a:srcRect l="38287" t="27665" r="38873" b="22049"/>
          <a:stretch/>
        </p:blipFill>
        <p:spPr bwMode="auto">
          <a:xfrm>
            <a:off x="3960355" y="2136935"/>
            <a:ext cx="2520280"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p:cNvPicPr preferRelativeResize="0">
            <a:picLocks noChangeArrowheads="1"/>
          </p:cNvPicPr>
          <p:nvPr/>
        </p:nvPicPr>
        <p:blipFill rotWithShape="1">
          <a:blip r:embed="rId4" cstate="print">
            <a:extLst>
              <a:ext uri="{28A0092B-C50C-407E-A947-70E740481C1C}">
                <a14:useLocalDpi xmlns:a14="http://schemas.microsoft.com/office/drawing/2010/main" val="0"/>
              </a:ext>
            </a:extLst>
          </a:blip>
          <a:srcRect l="43070" t="24406" r="42094" b="22396"/>
          <a:stretch/>
        </p:blipFill>
        <p:spPr bwMode="auto">
          <a:xfrm>
            <a:off x="7309009" y="2136935"/>
            <a:ext cx="2520000"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arcador de pie de página 1">
            <a:extLst>
              <a:ext uri="{FF2B5EF4-FFF2-40B4-BE49-F238E27FC236}">
                <a16:creationId xmlns:a16="http://schemas.microsoft.com/office/drawing/2014/main" id="{A435A8CC-450C-4497-A168-DB94278A9B5F}"/>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28984E4D-FD90-4690-A33D-5C0FEA96FE1D}"/>
              </a:ext>
            </a:extLst>
          </p:cNvPr>
          <p:cNvSpPr>
            <a:spLocks noGrp="1"/>
          </p:cNvSpPr>
          <p:nvPr>
            <p:ph type="sldNum" sz="quarter" idx="12"/>
          </p:nvPr>
        </p:nvSpPr>
        <p:spPr/>
        <p:txBody>
          <a:bodyPr/>
          <a:lstStyle/>
          <a:p>
            <a:fld id="{A20D5B2E-A39C-4A67-9A03-2664C49F1C64}" type="slidenum">
              <a:rPr lang="es-MX" smtClean="0"/>
              <a:pPr/>
              <a:t>7</a:t>
            </a:fld>
            <a:r>
              <a:rPr lang="es-MX"/>
              <a:t>/150</a:t>
            </a:r>
            <a:endParaRPr lang="es-MX" dirty="0"/>
          </a:p>
        </p:txBody>
      </p:sp>
    </p:spTree>
    <p:extLst>
      <p:ext uri="{BB962C8B-B14F-4D97-AF65-F5344CB8AC3E}">
        <p14:creationId xmlns:p14="http://schemas.microsoft.com/office/powerpoint/2010/main" val="227876539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 1</a:t>
            </a:r>
          </a:p>
        </p:txBody>
      </p:sp>
      <p:sp>
        <p:nvSpPr>
          <p:cNvPr id="13"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2.2 DISEÑO DE ELEMENTOS A TENSIÓN</a:t>
            </a:r>
          </a:p>
        </p:txBody>
      </p:sp>
      <p:pic>
        <p:nvPicPr>
          <p:cNvPr id="3" name="Imagen 2"/>
          <p:cNvPicPr>
            <a:picLocks noChangeAspect="1"/>
          </p:cNvPicPr>
          <p:nvPr/>
        </p:nvPicPr>
        <p:blipFill>
          <a:blip r:embed="rId2"/>
          <a:stretch>
            <a:fillRect/>
          </a:stretch>
        </p:blipFill>
        <p:spPr>
          <a:xfrm>
            <a:off x="2260591" y="2073058"/>
            <a:ext cx="5919808" cy="2691881"/>
          </a:xfrm>
          <a:prstGeom prst="rect">
            <a:avLst/>
          </a:prstGeom>
        </p:spPr>
      </p:pic>
      <p:pic>
        <p:nvPicPr>
          <p:cNvPr id="9" name="Imagen 8"/>
          <p:cNvPicPr>
            <a:picLocks noChangeAspect="1"/>
          </p:cNvPicPr>
          <p:nvPr/>
        </p:nvPicPr>
        <p:blipFill>
          <a:blip r:embed="rId3"/>
          <a:stretch>
            <a:fillRect/>
          </a:stretch>
        </p:blipFill>
        <p:spPr>
          <a:xfrm>
            <a:off x="2260591" y="4753717"/>
            <a:ext cx="5954767" cy="1060438"/>
          </a:xfrm>
          <a:prstGeom prst="rect">
            <a:avLst/>
          </a:prstGeom>
        </p:spPr>
      </p:pic>
      <p:sp>
        <p:nvSpPr>
          <p:cNvPr id="12" name="Rectángulo 11"/>
          <p:cNvSpPr/>
          <p:nvPr/>
        </p:nvSpPr>
        <p:spPr>
          <a:xfrm>
            <a:off x="2225632" y="4901994"/>
            <a:ext cx="5954767" cy="1668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Rectángulo 14"/>
          <p:cNvSpPr/>
          <p:nvPr/>
        </p:nvSpPr>
        <p:spPr>
          <a:xfrm>
            <a:off x="2260591" y="5332334"/>
            <a:ext cx="5954767" cy="1668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Marcador de pie de página 1">
            <a:extLst>
              <a:ext uri="{FF2B5EF4-FFF2-40B4-BE49-F238E27FC236}">
                <a16:creationId xmlns:a16="http://schemas.microsoft.com/office/drawing/2014/main" id="{ADF4C717-BB77-4319-8B9C-068537EC93FE}"/>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903078C1-15C5-4032-BFC0-9EDAB1657848}"/>
              </a:ext>
            </a:extLst>
          </p:cNvPr>
          <p:cNvSpPr>
            <a:spLocks noGrp="1"/>
          </p:cNvSpPr>
          <p:nvPr>
            <p:ph type="sldNum" sz="quarter" idx="12"/>
          </p:nvPr>
        </p:nvSpPr>
        <p:spPr/>
        <p:txBody>
          <a:bodyPr/>
          <a:lstStyle/>
          <a:p>
            <a:fld id="{A20D5B2E-A39C-4A67-9A03-2664C49F1C64}" type="slidenum">
              <a:rPr lang="es-MX" smtClean="0"/>
              <a:pPr/>
              <a:t>70</a:t>
            </a:fld>
            <a:r>
              <a:rPr lang="es-MX"/>
              <a:t>/150</a:t>
            </a:r>
            <a:endParaRPr lang="es-MX" dirty="0"/>
          </a:p>
        </p:txBody>
      </p:sp>
    </p:spTree>
    <p:extLst>
      <p:ext uri="{BB962C8B-B14F-4D97-AF65-F5344CB8AC3E}">
        <p14:creationId xmlns:p14="http://schemas.microsoft.com/office/powerpoint/2010/main" val="384627709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ÁREA NETA EFECTIVA</a:t>
            </a:r>
          </a:p>
        </p:txBody>
      </p:sp>
      <p:sp>
        <p:nvSpPr>
          <p:cNvPr id="16"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2.2 DISEÑO DE ELEMENTOS A TENSIÓN</a:t>
            </a:r>
          </a:p>
        </p:txBody>
      </p:sp>
      <p:sp>
        <p:nvSpPr>
          <p:cNvPr id="6" name="CuadroTexto 5"/>
          <p:cNvSpPr txBox="1"/>
          <p:nvPr/>
        </p:nvSpPr>
        <p:spPr>
          <a:xfrm>
            <a:off x="474561" y="1981030"/>
            <a:ext cx="8552348" cy="384721"/>
          </a:xfrm>
          <a:prstGeom prst="rect">
            <a:avLst/>
          </a:prstGeom>
          <a:noFill/>
        </p:spPr>
        <p:txBody>
          <a:bodyPr wrap="square" rtlCol="0">
            <a:spAutoFit/>
          </a:bodyPr>
          <a:lstStyle/>
          <a:p>
            <a:r>
              <a:rPr lang="es-MX" sz="1900" b="1" dirty="0">
                <a:latin typeface="+mn-lt"/>
              </a:rPr>
              <a:t>Tabla 3.2 </a:t>
            </a:r>
            <a:r>
              <a:rPr lang="es-MX" sz="1900" b="1" dirty="0" err="1">
                <a:latin typeface="+mn-lt"/>
              </a:rPr>
              <a:t>McCormac</a:t>
            </a:r>
            <a:r>
              <a:rPr lang="es-MX" sz="1900" b="1" dirty="0">
                <a:latin typeface="+mn-lt"/>
              </a:rPr>
              <a:t> pagina 77, 5ta edición </a:t>
            </a:r>
          </a:p>
        </p:txBody>
      </p:sp>
      <p:pic>
        <p:nvPicPr>
          <p:cNvPr id="3" name="Imagen 2"/>
          <p:cNvPicPr>
            <a:picLocks noChangeAspect="1"/>
          </p:cNvPicPr>
          <p:nvPr/>
        </p:nvPicPr>
        <p:blipFill>
          <a:blip r:embed="rId2"/>
          <a:stretch>
            <a:fillRect/>
          </a:stretch>
        </p:blipFill>
        <p:spPr>
          <a:xfrm>
            <a:off x="2194272" y="2384467"/>
            <a:ext cx="5915025" cy="3962400"/>
          </a:xfrm>
          <a:prstGeom prst="rect">
            <a:avLst/>
          </a:prstGeom>
        </p:spPr>
      </p:pic>
      <p:sp>
        <p:nvSpPr>
          <p:cNvPr id="2" name="Marcador de pie de página 1">
            <a:extLst>
              <a:ext uri="{FF2B5EF4-FFF2-40B4-BE49-F238E27FC236}">
                <a16:creationId xmlns:a16="http://schemas.microsoft.com/office/drawing/2014/main" id="{89194DAE-A56F-435A-A808-38428700963D}"/>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22D0BD8B-2016-4DE9-B69F-C573430D61A6}"/>
              </a:ext>
            </a:extLst>
          </p:cNvPr>
          <p:cNvSpPr>
            <a:spLocks noGrp="1"/>
          </p:cNvSpPr>
          <p:nvPr>
            <p:ph type="sldNum" sz="quarter" idx="12"/>
          </p:nvPr>
        </p:nvSpPr>
        <p:spPr/>
        <p:txBody>
          <a:bodyPr/>
          <a:lstStyle/>
          <a:p>
            <a:fld id="{A20D5B2E-A39C-4A67-9A03-2664C49F1C64}" type="slidenum">
              <a:rPr lang="es-MX" smtClean="0"/>
              <a:pPr/>
              <a:t>71</a:t>
            </a:fld>
            <a:r>
              <a:rPr lang="es-MX"/>
              <a:t>/150</a:t>
            </a:r>
            <a:endParaRPr lang="es-MX" dirty="0"/>
          </a:p>
        </p:txBody>
      </p:sp>
    </p:spTree>
    <p:extLst>
      <p:ext uri="{BB962C8B-B14F-4D97-AF65-F5344CB8AC3E}">
        <p14:creationId xmlns:p14="http://schemas.microsoft.com/office/powerpoint/2010/main" val="197710055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ÁREA NETA EFECTIVA</a:t>
            </a:r>
          </a:p>
        </p:txBody>
      </p:sp>
      <p:sp>
        <p:nvSpPr>
          <p:cNvPr id="16"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2.2 DISEÑO DE ELEMENTOS A TENSIÓN</a:t>
            </a:r>
          </a:p>
        </p:txBody>
      </p:sp>
      <p:sp>
        <p:nvSpPr>
          <p:cNvPr id="6" name="CuadroTexto 5"/>
          <p:cNvSpPr txBox="1"/>
          <p:nvPr/>
        </p:nvSpPr>
        <p:spPr>
          <a:xfrm>
            <a:off x="474561" y="1981030"/>
            <a:ext cx="8552348" cy="384721"/>
          </a:xfrm>
          <a:prstGeom prst="rect">
            <a:avLst/>
          </a:prstGeom>
          <a:noFill/>
        </p:spPr>
        <p:txBody>
          <a:bodyPr wrap="square" rtlCol="0">
            <a:spAutoFit/>
          </a:bodyPr>
          <a:lstStyle/>
          <a:p>
            <a:r>
              <a:rPr lang="es-MX" sz="1900" b="1" dirty="0">
                <a:latin typeface="+mn-lt"/>
              </a:rPr>
              <a:t>Tabla 3.2 </a:t>
            </a:r>
            <a:r>
              <a:rPr lang="es-MX" sz="1900" b="1" dirty="0" err="1">
                <a:latin typeface="+mn-lt"/>
              </a:rPr>
              <a:t>McCormac</a:t>
            </a:r>
            <a:r>
              <a:rPr lang="es-MX" sz="1900" b="1" dirty="0">
                <a:latin typeface="+mn-lt"/>
              </a:rPr>
              <a:t> pagina 77, 5ta edición </a:t>
            </a:r>
          </a:p>
        </p:txBody>
      </p:sp>
      <p:pic>
        <p:nvPicPr>
          <p:cNvPr id="2" name="Imagen 1"/>
          <p:cNvPicPr>
            <a:picLocks noChangeAspect="1"/>
          </p:cNvPicPr>
          <p:nvPr/>
        </p:nvPicPr>
        <p:blipFill>
          <a:blip r:embed="rId2"/>
          <a:stretch>
            <a:fillRect/>
          </a:stretch>
        </p:blipFill>
        <p:spPr>
          <a:xfrm>
            <a:off x="2277270" y="2370907"/>
            <a:ext cx="5886450" cy="4019550"/>
          </a:xfrm>
          <a:prstGeom prst="rect">
            <a:avLst/>
          </a:prstGeom>
        </p:spPr>
      </p:pic>
      <p:sp>
        <p:nvSpPr>
          <p:cNvPr id="3" name="Marcador de pie de página 2">
            <a:extLst>
              <a:ext uri="{FF2B5EF4-FFF2-40B4-BE49-F238E27FC236}">
                <a16:creationId xmlns:a16="http://schemas.microsoft.com/office/drawing/2014/main" id="{666DAFA8-50EB-4AD4-A5CE-5144646BBD9B}"/>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3771AF07-AC88-4CF7-B114-DE5A8DFCDF56}"/>
              </a:ext>
            </a:extLst>
          </p:cNvPr>
          <p:cNvSpPr>
            <a:spLocks noGrp="1"/>
          </p:cNvSpPr>
          <p:nvPr>
            <p:ph type="sldNum" sz="quarter" idx="12"/>
          </p:nvPr>
        </p:nvSpPr>
        <p:spPr/>
        <p:txBody>
          <a:bodyPr/>
          <a:lstStyle/>
          <a:p>
            <a:fld id="{A20D5B2E-A39C-4A67-9A03-2664C49F1C64}" type="slidenum">
              <a:rPr lang="es-MX" smtClean="0"/>
              <a:pPr/>
              <a:t>72</a:t>
            </a:fld>
            <a:r>
              <a:rPr lang="es-MX"/>
              <a:t>/150</a:t>
            </a:r>
            <a:endParaRPr lang="es-MX" dirty="0"/>
          </a:p>
        </p:txBody>
      </p:sp>
    </p:spTree>
    <p:extLst>
      <p:ext uri="{BB962C8B-B14F-4D97-AF65-F5344CB8AC3E}">
        <p14:creationId xmlns:p14="http://schemas.microsoft.com/office/powerpoint/2010/main" val="114534646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INTRODUCCIÓN </a:t>
            </a:r>
          </a:p>
        </p:txBody>
      </p:sp>
      <p:sp>
        <p:nvSpPr>
          <p:cNvPr id="13"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2.2 DISEÑO DE ELEMENTOS A TENSIÓN</a:t>
            </a:r>
          </a:p>
        </p:txBody>
      </p:sp>
      <p:sp>
        <p:nvSpPr>
          <p:cNvPr id="9" name="15 Rectángulo"/>
          <p:cNvSpPr/>
          <p:nvPr/>
        </p:nvSpPr>
        <p:spPr>
          <a:xfrm>
            <a:off x="470285" y="1954600"/>
            <a:ext cx="9358723" cy="969496"/>
          </a:xfrm>
          <a:prstGeom prst="rect">
            <a:avLst/>
          </a:prstGeom>
        </p:spPr>
        <p:txBody>
          <a:bodyPr wrap="square">
            <a:spAutoFit/>
          </a:bodyPr>
          <a:lstStyle/>
          <a:p>
            <a:pPr algn="just"/>
            <a:r>
              <a:rPr lang="es-MX" sz="1900" b="1" dirty="0">
                <a:latin typeface="+mn-lt"/>
                <a:cs typeface="Arial" pitchFamily="34" charset="0"/>
              </a:rPr>
              <a:t>Un ángulo en tensión puede fallar por cortante y tensión combinadas, lo mismo que cualquier miembro en tensión de una armadura y el elemento al que este unido, sea una de las cuerdas o una placa de nudo.</a:t>
            </a:r>
          </a:p>
        </p:txBody>
      </p:sp>
      <p:sp>
        <p:nvSpPr>
          <p:cNvPr id="11" name="18 Rectángulo"/>
          <p:cNvSpPr/>
          <p:nvPr/>
        </p:nvSpPr>
        <p:spPr>
          <a:xfrm>
            <a:off x="470284" y="2912035"/>
            <a:ext cx="9358723" cy="677108"/>
          </a:xfrm>
          <a:prstGeom prst="rect">
            <a:avLst/>
          </a:prstGeom>
        </p:spPr>
        <p:txBody>
          <a:bodyPr wrap="square">
            <a:spAutoFit/>
          </a:bodyPr>
          <a:lstStyle/>
          <a:p>
            <a:pPr algn="just"/>
            <a:r>
              <a:rPr lang="es-ES" sz="1900" b="1" dirty="0">
                <a:latin typeface="+mn-lt"/>
                <a:cs typeface="Arial" pitchFamily="34" charset="0"/>
              </a:rPr>
              <a:t>El miembro estructural en tensión falla por arrancamiento o desprendimiento de material en la conexión atornillada extrema.</a:t>
            </a:r>
            <a:endParaRPr lang="es-MX" sz="1900" b="1" dirty="0">
              <a:latin typeface="+mn-lt"/>
            </a:endParaRPr>
          </a:p>
        </p:txBody>
      </p:sp>
      <p:pic>
        <p:nvPicPr>
          <p:cNvPr id="12" name="19 Imagen"/>
          <p:cNvPicPr/>
          <p:nvPr/>
        </p:nvPicPr>
        <p:blipFill>
          <a:blip r:embed="rId2" cstate="print"/>
          <a:srcRect/>
          <a:stretch>
            <a:fillRect/>
          </a:stretch>
        </p:blipFill>
        <p:spPr bwMode="auto">
          <a:xfrm>
            <a:off x="1404070" y="3833869"/>
            <a:ext cx="3672408" cy="2016224"/>
          </a:xfrm>
          <a:prstGeom prst="rect">
            <a:avLst/>
          </a:prstGeom>
          <a:noFill/>
          <a:ln w="9525">
            <a:noFill/>
            <a:miter lim="800000"/>
            <a:headEnd/>
            <a:tailEnd/>
          </a:ln>
        </p:spPr>
      </p:pic>
      <p:pic>
        <p:nvPicPr>
          <p:cNvPr id="14" name="21 Imagen"/>
          <p:cNvPicPr/>
          <p:nvPr/>
        </p:nvPicPr>
        <p:blipFill>
          <a:blip r:embed="rId3" cstate="print"/>
          <a:srcRect/>
          <a:stretch>
            <a:fillRect/>
          </a:stretch>
        </p:blipFill>
        <p:spPr bwMode="auto">
          <a:xfrm>
            <a:off x="5580534" y="4121901"/>
            <a:ext cx="2880320" cy="1440160"/>
          </a:xfrm>
          <a:prstGeom prst="rect">
            <a:avLst/>
          </a:prstGeom>
          <a:noFill/>
          <a:ln w="9525">
            <a:noFill/>
            <a:miter lim="800000"/>
            <a:headEnd/>
            <a:tailEnd/>
          </a:ln>
        </p:spPr>
      </p:pic>
      <p:sp>
        <p:nvSpPr>
          <p:cNvPr id="2" name="Marcador de pie de página 1">
            <a:extLst>
              <a:ext uri="{FF2B5EF4-FFF2-40B4-BE49-F238E27FC236}">
                <a16:creationId xmlns:a16="http://schemas.microsoft.com/office/drawing/2014/main" id="{E6EA1DA1-5372-42A5-8219-D7A1C9F9C6B1}"/>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698B188A-CD35-492A-9AA6-417A9C9B88D8}"/>
              </a:ext>
            </a:extLst>
          </p:cNvPr>
          <p:cNvSpPr>
            <a:spLocks noGrp="1"/>
          </p:cNvSpPr>
          <p:nvPr>
            <p:ph type="sldNum" sz="quarter" idx="12"/>
          </p:nvPr>
        </p:nvSpPr>
        <p:spPr/>
        <p:txBody>
          <a:bodyPr/>
          <a:lstStyle/>
          <a:p>
            <a:fld id="{A20D5B2E-A39C-4A67-9A03-2664C49F1C64}" type="slidenum">
              <a:rPr lang="es-MX" smtClean="0"/>
              <a:pPr/>
              <a:t>73</a:t>
            </a:fld>
            <a:r>
              <a:rPr lang="es-MX"/>
              <a:t>/150</a:t>
            </a:r>
            <a:endParaRPr lang="es-MX" dirty="0"/>
          </a:p>
        </p:txBody>
      </p:sp>
    </p:spTree>
    <p:extLst>
      <p:ext uri="{BB962C8B-B14F-4D97-AF65-F5344CB8AC3E}">
        <p14:creationId xmlns:p14="http://schemas.microsoft.com/office/powerpoint/2010/main" val="312249716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INTRODUCCIÓN </a:t>
            </a:r>
          </a:p>
        </p:txBody>
      </p:sp>
      <p:sp>
        <p:nvSpPr>
          <p:cNvPr id="13"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2.2 DISEÑO DE ELEMENTOS A TENSIÓN</a:t>
            </a:r>
          </a:p>
        </p:txBody>
      </p:sp>
      <p:sp>
        <p:nvSpPr>
          <p:cNvPr id="8" name="12 Rectángulo"/>
          <p:cNvSpPr/>
          <p:nvPr/>
        </p:nvSpPr>
        <p:spPr>
          <a:xfrm>
            <a:off x="474561" y="1966645"/>
            <a:ext cx="9354448" cy="2431435"/>
          </a:xfrm>
          <a:prstGeom prst="rect">
            <a:avLst/>
          </a:prstGeom>
        </p:spPr>
        <p:txBody>
          <a:bodyPr wrap="square">
            <a:spAutoFit/>
          </a:bodyPr>
          <a:lstStyle/>
          <a:p>
            <a:pPr marL="457200" lvl="0" indent="-457200" algn="just" fontAlgn="auto">
              <a:spcBef>
                <a:spcPct val="20000"/>
              </a:spcBef>
              <a:spcAft>
                <a:spcPts val="0"/>
              </a:spcAft>
              <a:buClr>
                <a:schemeClr val="accent3"/>
              </a:buClr>
              <a:buSzPct val="95000"/>
              <a:defRPr/>
            </a:pPr>
            <a:r>
              <a:rPr lang="es-ES" b="1" dirty="0">
                <a:latin typeface="+mn-lt"/>
                <a:cs typeface="Arial" pitchFamily="34" charset="0"/>
              </a:rPr>
              <a:t>1. </a:t>
            </a:r>
            <a:r>
              <a:rPr lang="es-ES" sz="1900" b="1" dirty="0">
                <a:latin typeface="+mn-lt"/>
                <a:cs typeface="Arial" pitchFamily="34" charset="0"/>
              </a:rPr>
              <a:t>Las superficies de tensión y cortante no siempre se fracturan al mismo tiempo. </a:t>
            </a:r>
          </a:p>
          <a:p>
            <a:pPr marL="457200" lvl="0" indent="-457200" algn="just" fontAlgn="auto">
              <a:spcBef>
                <a:spcPct val="20000"/>
              </a:spcBef>
              <a:spcAft>
                <a:spcPts val="0"/>
              </a:spcAft>
              <a:buClr>
                <a:schemeClr val="accent3"/>
              </a:buClr>
              <a:buSzPct val="95000"/>
              <a:defRPr/>
            </a:pPr>
            <a:endParaRPr lang="es-ES" sz="1900" b="1" dirty="0">
              <a:latin typeface="+mn-lt"/>
              <a:cs typeface="Arial" pitchFamily="34" charset="0"/>
            </a:endParaRPr>
          </a:p>
          <a:p>
            <a:pPr marL="457200" lvl="0" indent="-457200" algn="just" fontAlgn="auto">
              <a:spcBef>
                <a:spcPct val="20000"/>
              </a:spcBef>
              <a:spcAft>
                <a:spcPts val="0"/>
              </a:spcAft>
              <a:buClr>
                <a:schemeClr val="accent3"/>
              </a:buClr>
              <a:buSzPct val="95000"/>
              <a:defRPr/>
            </a:pPr>
            <a:r>
              <a:rPr lang="es-ES" sz="1900" b="1" dirty="0">
                <a:latin typeface="+mn-lt"/>
                <a:cs typeface="Arial" pitchFamily="34" charset="0"/>
              </a:rPr>
              <a:t>2. Cuando ocurre la ruptura por cortante y tensión combinados, puede ocurrir uno de los dos posibles modos de falla siguientes:</a:t>
            </a:r>
          </a:p>
          <a:p>
            <a:pPr marL="457200" lvl="0" indent="-457200" algn="just" fontAlgn="auto">
              <a:spcBef>
                <a:spcPct val="20000"/>
              </a:spcBef>
              <a:spcAft>
                <a:spcPts val="0"/>
              </a:spcAft>
              <a:buClr>
                <a:schemeClr val="accent3"/>
              </a:buClr>
              <a:buSzPct val="95000"/>
              <a:defRPr/>
            </a:pPr>
            <a:endParaRPr lang="es-ES" sz="1900" b="1" dirty="0">
              <a:latin typeface="+mn-lt"/>
              <a:cs typeface="Arial" pitchFamily="34" charset="0"/>
            </a:endParaRPr>
          </a:p>
          <a:p>
            <a:pPr marL="838200" lvl="1" indent="-381000" algn="just" fontAlgn="auto">
              <a:spcBef>
                <a:spcPct val="20000"/>
              </a:spcBef>
              <a:spcAft>
                <a:spcPts val="0"/>
              </a:spcAft>
              <a:buClr>
                <a:schemeClr val="accent1">
                  <a:lumMod val="50000"/>
                </a:schemeClr>
              </a:buClr>
              <a:buSzPct val="85000"/>
              <a:buFontTx/>
              <a:buAutoNum type="alphaLcParenR"/>
              <a:defRPr/>
            </a:pPr>
            <a:r>
              <a:rPr lang="es-ES" sz="1900" b="1" dirty="0">
                <a:latin typeface="+mn-lt"/>
                <a:cs typeface="Arial" pitchFamily="34" charset="0"/>
              </a:rPr>
              <a:t>La superficie de tensión se fracturará y la superficie por cortante fluirá</a:t>
            </a:r>
          </a:p>
          <a:p>
            <a:pPr marL="838200" lvl="1" indent="-381000" algn="just" fontAlgn="auto">
              <a:spcBef>
                <a:spcPct val="20000"/>
              </a:spcBef>
              <a:spcAft>
                <a:spcPts val="0"/>
              </a:spcAft>
              <a:buClr>
                <a:schemeClr val="accent1">
                  <a:lumMod val="50000"/>
                </a:schemeClr>
              </a:buClr>
              <a:buSzPct val="85000"/>
              <a:buFontTx/>
              <a:buAutoNum type="alphaLcParenR"/>
              <a:defRPr/>
            </a:pPr>
            <a:r>
              <a:rPr lang="es-ES" sz="1900" b="1" dirty="0">
                <a:latin typeface="+mn-lt"/>
                <a:cs typeface="Arial" pitchFamily="34" charset="0"/>
              </a:rPr>
              <a:t>Las superficies de tensión y de cortante se fracturarán</a:t>
            </a:r>
          </a:p>
        </p:txBody>
      </p:sp>
      <p:sp>
        <p:nvSpPr>
          <p:cNvPr id="9" name="20 Rectángulo"/>
          <p:cNvSpPr/>
          <p:nvPr/>
        </p:nvSpPr>
        <p:spPr>
          <a:xfrm>
            <a:off x="1368067" y="4442586"/>
            <a:ext cx="7704856" cy="1554272"/>
          </a:xfrm>
          <a:prstGeom prst="rect">
            <a:avLst/>
          </a:prstGeom>
        </p:spPr>
        <p:txBody>
          <a:bodyPr wrap="square">
            <a:spAutoFit/>
          </a:bodyPr>
          <a:lstStyle/>
          <a:p>
            <a:pPr algn="just"/>
            <a:r>
              <a:rPr lang="es-MX" sz="1900" b="1" dirty="0">
                <a:solidFill>
                  <a:srgbClr val="FF0000"/>
                </a:solidFill>
                <a:latin typeface="+mn-lt"/>
              </a:rPr>
              <a:t>Es por eso que se aplica un modelo analítico más conservador que concuerda de manera muy aceptable con resultados experimentales, el método consiste en calcular dos resistencias, una es para cuando la fractura ocurre por tensión y la fluencia en cortante y la otra cuando la fractura ocurre por cortante y la fluencia a tensión.</a:t>
            </a:r>
          </a:p>
        </p:txBody>
      </p:sp>
      <p:sp>
        <p:nvSpPr>
          <p:cNvPr id="2" name="Marcador de pie de página 1">
            <a:extLst>
              <a:ext uri="{FF2B5EF4-FFF2-40B4-BE49-F238E27FC236}">
                <a16:creationId xmlns:a16="http://schemas.microsoft.com/office/drawing/2014/main" id="{CE2DA85E-E3AC-4A9D-97D0-FC9BE045F25B}"/>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45B561A6-C1C4-49CD-95FB-73A55475195F}"/>
              </a:ext>
            </a:extLst>
          </p:cNvPr>
          <p:cNvSpPr>
            <a:spLocks noGrp="1"/>
          </p:cNvSpPr>
          <p:nvPr>
            <p:ph type="sldNum" sz="quarter" idx="12"/>
          </p:nvPr>
        </p:nvSpPr>
        <p:spPr/>
        <p:txBody>
          <a:bodyPr/>
          <a:lstStyle/>
          <a:p>
            <a:fld id="{A20D5B2E-A39C-4A67-9A03-2664C49F1C64}" type="slidenum">
              <a:rPr lang="es-MX" smtClean="0"/>
              <a:pPr/>
              <a:t>74</a:t>
            </a:fld>
            <a:r>
              <a:rPr lang="es-MX"/>
              <a:t>/150</a:t>
            </a:r>
            <a:endParaRPr lang="es-MX" dirty="0"/>
          </a:p>
        </p:txBody>
      </p:sp>
    </p:spTree>
    <p:extLst>
      <p:ext uri="{BB962C8B-B14F-4D97-AF65-F5344CB8AC3E}">
        <p14:creationId xmlns:p14="http://schemas.microsoft.com/office/powerpoint/2010/main" val="86928492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RESISTENCIA DE DISEÑO</a:t>
            </a:r>
          </a:p>
        </p:txBody>
      </p:sp>
      <p:sp>
        <p:nvSpPr>
          <p:cNvPr id="13"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2.2 DISEÑO DE ELEMENTOS A TENSIÓN</a:t>
            </a:r>
          </a:p>
        </p:txBody>
      </p:sp>
      <mc:AlternateContent xmlns:mc="http://schemas.openxmlformats.org/markup-compatibility/2006" xmlns:a14="http://schemas.microsoft.com/office/drawing/2010/main">
        <mc:Choice Requires="a14">
          <p:sp>
            <p:nvSpPr>
              <p:cNvPr id="8" name="Rectangle 1"/>
              <p:cNvSpPr>
                <a:spLocks noChangeArrowheads="1"/>
              </p:cNvSpPr>
              <p:nvPr/>
            </p:nvSpPr>
            <p:spPr bwMode="auto">
              <a:xfrm>
                <a:off x="474561" y="1876764"/>
                <a:ext cx="9354448" cy="21945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r>
                  <a:rPr kumimoji="0" lang="es-MX" sz="1900" b="1" i="0" u="none" strike="noStrike" cap="none" normalizeH="0" baseline="0" dirty="0">
                    <a:ln>
                      <a:noFill/>
                    </a:ln>
                    <a:solidFill>
                      <a:schemeClr val="tx1"/>
                    </a:solidFill>
                    <a:latin typeface="+mn-lt"/>
                    <a:ea typeface="Times New Roman" pitchFamily="18" charset="0"/>
                    <a:cs typeface="Calibri" pitchFamily="34" charset="0"/>
                  </a:rPr>
                  <a:t>Para fluencia cortante y fractura en tensión (</a:t>
                </a:r>
                <a14:m>
                  <m:oMath xmlns:m="http://schemas.openxmlformats.org/officeDocument/2006/math">
                    <m:sSub>
                      <m:sSubPr>
                        <m:ctrlPr>
                          <a:rPr kumimoji="0" lang="es-MX" sz="1900" b="1" i="1" u="none" strike="noStrike" cap="none" normalizeH="0" baseline="0" smtClean="0">
                            <a:ln>
                              <a:noFill/>
                            </a:ln>
                            <a:solidFill>
                              <a:schemeClr val="tx1"/>
                            </a:solidFill>
                            <a:latin typeface="Cambria Math" panose="02040503050406030204" pitchFamily="18" charset="0"/>
                            <a:cs typeface="Calibri" pitchFamily="34" charset="0"/>
                          </a:rPr>
                        </m:ctrlPr>
                      </m:sSubPr>
                      <m:e>
                        <m:r>
                          <a:rPr kumimoji="0" lang="es-MX" sz="1900" b="1" i="1" u="none" strike="noStrike" cap="none" normalizeH="0" baseline="0" smtClean="0">
                            <a:ln>
                              <a:noFill/>
                            </a:ln>
                            <a:solidFill>
                              <a:schemeClr val="tx1"/>
                            </a:solidFill>
                            <a:latin typeface="Cambria Math" panose="02040503050406030204" pitchFamily="18" charset="0"/>
                            <a:cs typeface="Calibri" pitchFamily="34" charset="0"/>
                          </a:rPr>
                          <m:t>𝑭</m:t>
                        </m:r>
                      </m:e>
                      <m:sub>
                        <m:r>
                          <a:rPr kumimoji="0" lang="es-MX" sz="1900" b="1" i="1" u="none" strike="noStrike" cap="none" normalizeH="0" baseline="0" smtClean="0">
                            <a:ln>
                              <a:noFill/>
                            </a:ln>
                            <a:solidFill>
                              <a:schemeClr val="tx1"/>
                            </a:solidFill>
                            <a:latin typeface="Cambria Math" panose="02040503050406030204" pitchFamily="18" charset="0"/>
                            <a:cs typeface="Calibri" pitchFamily="34" charset="0"/>
                          </a:rPr>
                          <m:t>𝒖</m:t>
                        </m:r>
                      </m:sub>
                    </m:sSub>
                  </m:oMath>
                </a14:m>
                <a:r>
                  <a:rPr kumimoji="0" lang="es-MX" sz="1900" b="1" i="0" u="none" strike="noStrike" cap="none" normalizeH="0" baseline="0" dirty="0">
                    <a:ln>
                      <a:noFill/>
                    </a:ln>
                    <a:solidFill>
                      <a:schemeClr val="tx1"/>
                    </a:solidFill>
                    <a:latin typeface="+mn-lt"/>
                    <a:ea typeface="Times New Roman" pitchFamily="18" charset="0"/>
                    <a:cs typeface="Calibri" pitchFamily="34" charset="0"/>
                  </a:rPr>
                  <a:t>*</a:t>
                </a:r>
                <a14:m>
                  <m:oMath xmlns:m="http://schemas.openxmlformats.org/officeDocument/2006/math">
                    <m:sSub>
                      <m:sSubPr>
                        <m:ctrlPr>
                          <a:rPr lang="es-MX" sz="1900" b="1" i="1">
                            <a:latin typeface="Cambria Math" panose="02040503050406030204" pitchFamily="18" charset="0"/>
                            <a:cs typeface="Calibri" pitchFamily="34" charset="0"/>
                          </a:rPr>
                        </m:ctrlPr>
                      </m:sSubPr>
                      <m:e>
                        <m:r>
                          <a:rPr lang="es-MX" sz="1900" b="1" i="1">
                            <a:latin typeface="Cambria Math" panose="02040503050406030204" pitchFamily="18" charset="0"/>
                            <a:cs typeface="Calibri" pitchFamily="34" charset="0"/>
                          </a:rPr>
                          <m:t>𝑨</m:t>
                        </m:r>
                      </m:e>
                      <m:sub>
                        <m:r>
                          <a:rPr lang="es-MX" sz="1900" b="1" i="1">
                            <a:latin typeface="Cambria Math" panose="02040503050406030204" pitchFamily="18" charset="0"/>
                            <a:cs typeface="Calibri" pitchFamily="34" charset="0"/>
                          </a:rPr>
                          <m:t>𝒏𝒕</m:t>
                        </m:r>
                      </m:sub>
                    </m:sSub>
                  </m:oMath>
                </a14:m>
                <a:r>
                  <a:rPr kumimoji="0" lang="es-MX" sz="1900" b="1" i="0" u="none" strike="noStrike" cap="none" normalizeH="0" baseline="0" dirty="0">
                    <a:ln>
                      <a:noFill/>
                    </a:ln>
                    <a:solidFill>
                      <a:schemeClr val="tx1"/>
                    </a:solidFill>
                    <a:latin typeface="+mn-lt"/>
                    <a:ea typeface="Times New Roman" pitchFamily="18" charset="0"/>
                    <a:cs typeface="Calibri" pitchFamily="34" charset="0"/>
                  </a:rPr>
                  <a:t> &gt; </a:t>
                </a:r>
                <a14:m>
                  <m:oMath xmlns:m="http://schemas.openxmlformats.org/officeDocument/2006/math">
                    <m:sSub>
                      <m:sSubPr>
                        <m:ctrlPr>
                          <a:rPr lang="es-MX" sz="1900" b="1" i="1">
                            <a:latin typeface="Cambria Math" panose="02040503050406030204" pitchFamily="18" charset="0"/>
                            <a:cs typeface="Calibri" pitchFamily="34" charset="0"/>
                          </a:rPr>
                        </m:ctrlPr>
                      </m:sSubPr>
                      <m:e>
                        <m:r>
                          <a:rPr lang="es-MX" sz="1900" b="1" i="1" smtClean="0">
                            <a:latin typeface="Cambria Math" panose="02040503050406030204" pitchFamily="18" charset="0"/>
                            <a:cs typeface="Calibri" pitchFamily="34" charset="0"/>
                          </a:rPr>
                          <m:t>𝟎</m:t>
                        </m:r>
                        <m:r>
                          <a:rPr lang="es-MX" sz="1900" b="1" i="1" smtClean="0">
                            <a:latin typeface="Cambria Math" panose="02040503050406030204" pitchFamily="18" charset="0"/>
                            <a:cs typeface="Calibri" pitchFamily="34" charset="0"/>
                          </a:rPr>
                          <m:t>.</m:t>
                        </m:r>
                        <m:r>
                          <a:rPr lang="es-MX" sz="1900" b="1" i="1" smtClean="0">
                            <a:latin typeface="Cambria Math" panose="02040503050406030204" pitchFamily="18" charset="0"/>
                            <a:cs typeface="Calibri" pitchFamily="34" charset="0"/>
                          </a:rPr>
                          <m:t>𝟔</m:t>
                        </m:r>
                        <m:r>
                          <a:rPr lang="es-MX" sz="1900" b="1" i="1">
                            <a:latin typeface="Cambria Math" panose="02040503050406030204" pitchFamily="18" charset="0"/>
                            <a:cs typeface="Calibri" pitchFamily="34" charset="0"/>
                          </a:rPr>
                          <m:t>𝑭</m:t>
                        </m:r>
                      </m:e>
                      <m:sub>
                        <m:r>
                          <a:rPr lang="es-MX" sz="1900" b="1" i="1">
                            <a:latin typeface="Cambria Math" panose="02040503050406030204" pitchFamily="18" charset="0"/>
                            <a:cs typeface="Calibri" pitchFamily="34" charset="0"/>
                          </a:rPr>
                          <m:t>𝒖</m:t>
                        </m:r>
                      </m:sub>
                    </m:sSub>
                  </m:oMath>
                </a14:m>
                <a:r>
                  <a:rPr kumimoji="0" lang="es-MX" sz="1900" b="1" i="0" u="none" strike="noStrike" cap="none" normalizeH="0" baseline="0" dirty="0">
                    <a:ln>
                      <a:noFill/>
                    </a:ln>
                    <a:solidFill>
                      <a:schemeClr val="tx1"/>
                    </a:solidFill>
                    <a:latin typeface="+mn-lt"/>
                    <a:ea typeface="Times New Roman" pitchFamily="18" charset="0"/>
                    <a:cs typeface="Calibri" pitchFamily="34" charset="0"/>
                  </a:rPr>
                  <a:t>*</a:t>
                </a:r>
                <a14:m>
                  <m:oMath xmlns:m="http://schemas.openxmlformats.org/officeDocument/2006/math">
                    <m:sSub>
                      <m:sSubPr>
                        <m:ctrlPr>
                          <a:rPr lang="es-MX" sz="1900" b="1" i="1">
                            <a:latin typeface="Cambria Math" panose="02040503050406030204" pitchFamily="18" charset="0"/>
                            <a:cs typeface="Calibri" pitchFamily="34" charset="0"/>
                          </a:rPr>
                        </m:ctrlPr>
                      </m:sSubPr>
                      <m:e>
                        <m:r>
                          <a:rPr lang="es-MX" sz="1900" b="1" i="1">
                            <a:latin typeface="Cambria Math" panose="02040503050406030204" pitchFamily="18" charset="0"/>
                            <a:cs typeface="Calibri" pitchFamily="34" charset="0"/>
                          </a:rPr>
                          <m:t>𝑨</m:t>
                        </m:r>
                      </m:e>
                      <m:sub>
                        <m:r>
                          <a:rPr lang="es-MX" sz="1900" b="1" i="1">
                            <a:latin typeface="Cambria Math" panose="02040503050406030204" pitchFamily="18" charset="0"/>
                            <a:cs typeface="Calibri" pitchFamily="34" charset="0"/>
                          </a:rPr>
                          <m:t>𝒏𝒗</m:t>
                        </m:r>
                      </m:sub>
                    </m:sSub>
                  </m:oMath>
                </a14:m>
                <a:r>
                  <a:rPr kumimoji="0" lang="es-MX" sz="1900" b="1" i="0" u="none" strike="noStrike" cap="none" normalizeH="0" baseline="0" dirty="0">
                    <a:ln>
                      <a:noFill/>
                    </a:ln>
                    <a:solidFill>
                      <a:schemeClr val="tx1"/>
                    </a:solidFill>
                    <a:latin typeface="+mn-lt"/>
                    <a:ea typeface="Times New Roman" pitchFamily="18" charset="0"/>
                    <a:cs typeface="Calibri" pitchFamily="34" charset="0"/>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900" b="1" i="0" u="none" strike="noStrike" cap="none" normalizeH="0" baseline="0" dirty="0">
                  <a:ln>
                    <a:noFill/>
                  </a:ln>
                  <a:solidFill>
                    <a:schemeClr val="tx1"/>
                  </a:solidFill>
                  <a:latin typeface="+mn-lt"/>
                </a:endParaRPr>
              </a:p>
              <a:p>
                <a:pPr lvl="0" algn="ctr" eaLnBrk="0" hangingPunct="0"/>
                <a14:m>
                  <m:oMath xmlns:m="http://schemas.openxmlformats.org/officeDocument/2006/math">
                    <m:r>
                      <a:rPr lang="es-MX" sz="1900" b="1" i="1" dirty="0" smtClean="0">
                        <a:solidFill>
                          <a:srgbClr val="FF0000"/>
                        </a:solidFill>
                        <a:latin typeface="Cambria Math" panose="02040503050406030204" pitchFamily="18" charset="0"/>
                        <a:ea typeface="Calibri" pitchFamily="34" charset="0"/>
                        <a:cs typeface="Times New Roman" pitchFamily="18" charset="0"/>
                      </a:rPr>
                      <m:t>𝝓</m:t>
                    </m:r>
                    <m:sSub>
                      <m:sSubPr>
                        <m:ctrlPr>
                          <a:rPr lang="es-MX" sz="1900" b="1" i="1">
                            <a:solidFill>
                              <a:srgbClr val="FF0000"/>
                            </a:solidFill>
                            <a:latin typeface="Cambria Math" panose="02040503050406030204" pitchFamily="18" charset="0"/>
                            <a:cs typeface="Calibri" pitchFamily="34" charset="0"/>
                          </a:rPr>
                        </m:ctrlPr>
                      </m:sSubPr>
                      <m:e>
                        <m:r>
                          <a:rPr lang="es-MX" sz="1900" b="1" i="1" smtClean="0">
                            <a:solidFill>
                              <a:srgbClr val="FF0000"/>
                            </a:solidFill>
                            <a:latin typeface="Cambria Math" panose="02040503050406030204" pitchFamily="18" charset="0"/>
                            <a:cs typeface="Calibri" pitchFamily="34" charset="0"/>
                          </a:rPr>
                          <m:t>𝑹</m:t>
                        </m:r>
                      </m:e>
                      <m:sub>
                        <m:r>
                          <a:rPr lang="es-MX" sz="1900" b="1" i="1" smtClean="0">
                            <a:solidFill>
                              <a:srgbClr val="FF0000"/>
                            </a:solidFill>
                            <a:latin typeface="Cambria Math" panose="02040503050406030204" pitchFamily="18" charset="0"/>
                            <a:cs typeface="Calibri" pitchFamily="34" charset="0"/>
                          </a:rPr>
                          <m:t>𝒏</m:t>
                        </m:r>
                      </m:sub>
                    </m:sSub>
                  </m:oMath>
                </a14:m>
                <a:r>
                  <a:rPr kumimoji="0" lang="es-MX" sz="1900" b="1" i="0" u="none" strike="noStrike" cap="none" normalizeH="0" baseline="0" dirty="0">
                    <a:ln>
                      <a:noFill/>
                    </a:ln>
                    <a:solidFill>
                      <a:srgbClr val="FF0000"/>
                    </a:solidFill>
                    <a:latin typeface="+mn-lt"/>
                    <a:ea typeface="Calibri" pitchFamily="34" charset="0"/>
                    <a:cs typeface="Calibri" pitchFamily="34" charset="0"/>
                  </a:rPr>
                  <a:t> = (</a:t>
                </a:r>
                <a14:m>
                  <m:oMath xmlns:m="http://schemas.openxmlformats.org/officeDocument/2006/math">
                    <m:r>
                      <a:rPr lang="es-MX" sz="1900" b="1" i="0" smtClean="0">
                        <a:solidFill>
                          <a:srgbClr val="FF0000"/>
                        </a:solidFill>
                        <a:latin typeface="Cambria Math" panose="02040503050406030204" pitchFamily="18" charset="0"/>
                        <a:cs typeface="Calibri" pitchFamily="34" charset="0"/>
                      </a:rPr>
                      <m:t>𝟎</m:t>
                    </m:r>
                    <m:r>
                      <a:rPr lang="es-MX" sz="1900" b="1" i="0" smtClean="0">
                        <a:solidFill>
                          <a:srgbClr val="FF0000"/>
                        </a:solidFill>
                        <a:latin typeface="Cambria Math" panose="02040503050406030204" pitchFamily="18" charset="0"/>
                        <a:cs typeface="Calibri" pitchFamily="34" charset="0"/>
                      </a:rPr>
                      <m:t>.</m:t>
                    </m:r>
                    <m:r>
                      <a:rPr lang="es-MX" sz="1900" b="1" i="0" smtClean="0">
                        <a:solidFill>
                          <a:srgbClr val="FF0000"/>
                        </a:solidFill>
                        <a:latin typeface="Cambria Math" panose="02040503050406030204" pitchFamily="18" charset="0"/>
                        <a:cs typeface="Calibri" pitchFamily="34" charset="0"/>
                      </a:rPr>
                      <m:t>𝟔</m:t>
                    </m:r>
                    <m:sSub>
                      <m:sSubPr>
                        <m:ctrlPr>
                          <a:rPr lang="es-MX" sz="1900" b="1" i="1">
                            <a:solidFill>
                              <a:srgbClr val="FF0000"/>
                            </a:solidFill>
                            <a:latin typeface="Cambria Math" panose="02040503050406030204" pitchFamily="18" charset="0"/>
                            <a:cs typeface="Calibri" pitchFamily="34" charset="0"/>
                          </a:rPr>
                        </m:ctrlPr>
                      </m:sSubPr>
                      <m:e>
                        <m:r>
                          <a:rPr lang="es-MX" sz="1900" b="1" i="1">
                            <a:solidFill>
                              <a:srgbClr val="FF0000"/>
                            </a:solidFill>
                            <a:latin typeface="Cambria Math" panose="02040503050406030204" pitchFamily="18" charset="0"/>
                            <a:cs typeface="Calibri" pitchFamily="34" charset="0"/>
                          </a:rPr>
                          <m:t>𝑭</m:t>
                        </m:r>
                      </m:e>
                      <m:sub>
                        <m:r>
                          <a:rPr lang="es-MX" sz="1900" b="1" i="1" smtClean="0">
                            <a:solidFill>
                              <a:srgbClr val="FF0000"/>
                            </a:solidFill>
                            <a:latin typeface="Cambria Math" panose="02040503050406030204" pitchFamily="18" charset="0"/>
                            <a:cs typeface="Calibri" pitchFamily="34" charset="0"/>
                          </a:rPr>
                          <m:t>𝒚</m:t>
                        </m:r>
                      </m:sub>
                    </m:sSub>
                  </m:oMath>
                </a14:m>
                <a:r>
                  <a:rPr kumimoji="0" lang="es-MX" sz="1900" b="1" i="0" u="none" strike="noStrike" cap="none" normalizeH="0" baseline="0" dirty="0">
                    <a:ln>
                      <a:noFill/>
                    </a:ln>
                    <a:solidFill>
                      <a:srgbClr val="FF0000"/>
                    </a:solidFill>
                    <a:latin typeface="+mn-lt"/>
                    <a:ea typeface="Calibri" pitchFamily="34" charset="0"/>
                    <a:cs typeface="Calibri" pitchFamily="34" charset="0"/>
                  </a:rPr>
                  <a:t>*</a:t>
                </a:r>
                <a14:m>
                  <m:oMath xmlns:m="http://schemas.openxmlformats.org/officeDocument/2006/math">
                    <m:sSub>
                      <m:sSubPr>
                        <m:ctrlPr>
                          <a:rPr lang="es-MX" sz="1900" b="1" i="1">
                            <a:solidFill>
                              <a:srgbClr val="FF0000"/>
                            </a:solidFill>
                            <a:latin typeface="Cambria Math" panose="02040503050406030204" pitchFamily="18" charset="0"/>
                            <a:cs typeface="Calibri" pitchFamily="34" charset="0"/>
                          </a:rPr>
                        </m:ctrlPr>
                      </m:sSubPr>
                      <m:e>
                        <m:r>
                          <a:rPr lang="es-MX" sz="1900" b="1" i="1">
                            <a:solidFill>
                              <a:srgbClr val="FF0000"/>
                            </a:solidFill>
                            <a:latin typeface="Cambria Math" panose="02040503050406030204" pitchFamily="18" charset="0"/>
                            <a:cs typeface="Calibri" pitchFamily="34" charset="0"/>
                          </a:rPr>
                          <m:t>𝑨</m:t>
                        </m:r>
                      </m:e>
                      <m:sub>
                        <m:r>
                          <a:rPr lang="es-MX" sz="1900" b="1" i="1" smtClean="0">
                            <a:solidFill>
                              <a:srgbClr val="FF0000"/>
                            </a:solidFill>
                            <a:latin typeface="Cambria Math" panose="02040503050406030204" pitchFamily="18" charset="0"/>
                            <a:cs typeface="Calibri" pitchFamily="34" charset="0"/>
                          </a:rPr>
                          <m:t>𝒈𝒗</m:t>
                        </m:r>
                      </m:sub>
                    </m:sSub>
                  </m:oMath>
                </a14:m>
                <a:r>
                  <a:rPr kumimoji="0" lang="es-MX" sz="1900" b="1" i="0" u="none" strike="noStrike" cap="none" normalizeH="0" baseline="0" dirty="0">
                    <a:ln>
                      <a:noFill/>
                    </a:ln>
                    <a:solidFill>
                      <a:srgbClr val="FF0000"/>
                    </a:solidFill>
                    <a:latin typeface="+mn-lt"/>
                    <a:ea typeface="Calibri" pitchFamily="34" charset="0"/>
                    <a:cs typeface="Calibri" pitchFamily="34" charset="0"/>
                  </a:rPr>
                  <a:t> + </a:t>
                </a:r>
                <a14:m>
                  <m:oMath xmlns:m="http://schemas.openxmlformats.org/officeDocument/2006/math">
                    <m:sSub>
                      <m:sSubPr>
                        <m:ctrlPr>
                          <a:rPr lang="es-MX" sz="1900" b="1" i="1">
                            <a:solidFill>
                              <a:srgbClr val="FF0000"/>
                            </a:solidFill>
                            <a:latin typeface="Cambria Math" panose="02040503050406030204" pitchFamily="18" charset="0"/>
                            <a:cs typeface="Calibri" pitchFamily="34" charset="0"/>
                          </a:rPr>
                        </m:ctrlPr>
                      </m:sSubPr>
                      <m:e>
                        <m:r>
                          <a:rPr lang="es-MX" sz="1900" b="1" i="1">
                            <a:solidFill>
                              <a:srgbClr val="FF0000"/>
                            </a:solidFill>
                            <a:latin typeface="Cambria Math" panose="02040503050406030204" pitchFamily="18" charset="0"/>
                            <a:cs typeface="Calibri" pitchFamily="34" charset="0"/>
                          </a:rPr>
                          <m:t>𝑭</m:t>
                        </m:r>
                      </m:e>
                      <m:sub>
                        <m:r>
                          <a:rPr lang="es-MX" sz="1900" b="1" i="1">
                            <a:solidFill>
                              <a:srgbClr val="FF0000"/>
                            </a:solidFill>
                            <a:latin typeface="Cambria Math" panose="02040503050406030204" pitchFamily="18" charset="0"/>
                            <a:cs typeface="Calibri" pitchFamily="34" charset="0"/>
                          </a:rPr>
                          <m:t>𝒖</m:t>
                        </m:r>
                      </m:sub>
                    </m:sSub>
                  </m:oMath>
                </a14:m>
                <a:r>
                  <a:rPr kumimoji="0" lang="es-MX" sz="1900" b="1" i="0" u="none" strike="noStrike" cap="none" normalizeH="0" baseline="0" dirty="0">
                    <a:ln>
                      <a:noFill/>
                    </a:ln>
                    <a:solidFill>
                      <a:srgbClr val="FF0000"/>
                    </a:solidFill>
                    <a:latin typeface="+mn-lt"/>
                    <a:ea typeface="Calibri" pitchFamily="34" charset="0"/>
                    <a:cs typeface="Calibri" pitchFamily="34" charset="0"/>
                  </a:rPr>
                  <a:t>*</a:t>
                </a:r>
                <a14:m>
                  <m:oMath xmlns:m="http://schemas.openxmlformats.org/officeDocument/2006/math">
                    <m:sSub>
                      <m:sSubPr>
                        <m:ctrlPr>
                          <a:rPr lang="es-MX" sz="1900" b="1" i="1">
                            <a:solidFill>
                              <a:srgbClr val="FF0000"/>
                            </a:solidFill>
                            <a:latin typeface="Cambria Math" panose="02040503050406030204" pitchFamily="18" charset="0"/>
                            <a:cs typeface="Calibri" pitchFamily="34" charset="0"/>
                          </a:rPr>
                        </m:ctrlPr>
                      </m:sSubPr>
                      <m:e>
                        <m:r>
                          <a:rPr lang="es-MX" sz="1900" b="1" i="1">
                            <a:solidFill>
                              <a:srgbClr val="FF0000"/>
                            </a:solidFill>
                            <a:latin typeface="Cambria Math" panose="02040503050406030204" pitchFamily="18" charset="0"/>
                            <a:cs typeface="Calibri" pitchFamily="34" charset="0"/>
                          </a:rPr>
                          <m:t>𝑨</m:t>
                        </m:r>
                      </m:e>
                      <m:sub>
                        <m:r>
                          <a:rPr lang="es-MX" sz="1900" b="1" i="1">
                            <a:solidFill>
                              <a:srgbClr val="FF0000"/>
                            </a:solidFill>
                            <a:latin typeface="Cambria Math" panose="02040503050406030204" pitchFamily="18" charset="0"/>
                            <a:cs typeface="Calibri" pitchFamily="34" charset="0"/>
                          </a:rPr>
                          <m:t>𝒏𝒕</m:t>
                        </m:r>
                      </m:sub>
                    </m:sSub>
                  </m:oMath>
                </a14:m>
                <a:r>
                  <a:rPr kumimoji="0" lang="es-MX" sz="1900" b="1" i="0" u="none" strike="noStrike" cap="none" normalizeH="0" baseline="0" dirty="0">
                    <a:ln>
                      <a:noFill/>
                    </a:ln>
                    <a:solidFill>
                      <a:srgbClr val="FF0000"/>
                    </a:solidFill>
                    <a:latin typeface="+mn-lt"/>
                    <a:ea typeface="Calibri" pitchFamily="34" charset="0"/>
                    <a:cs typeface="Calibri"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MX" sz="1900" b="1" i="0" u="none" strike="noStrike" cap="none" normalizeH="0" baseline="0" dirty="0">
                  <a:ln>
                    <a:noFill/>
                  </a:ln>
                  <a:solidFill>
                    <a:schemeClr val="tx1"/>
                  </a:solidFill>
                  <a:latin typeface="+mn-lt"/>
                </a:endParaRPr>
              </a:p>
              <a:p>
                <a:pPr lvl="0" algn="just" eaLnBrk="0" hangingPunct="0"/>
                <a:r>
                  <a:rPr kumimoji="0" lang="es-MX" sz="1900" b="1" i="0" u="none" strike="noStrike" cap="none" normalizeH="0" baseline="0" dirty="0">
                    <a:ln>
                      <a:noFill/>
                    </a:ln>
                    <a:solidFill>
                      <a:schemeClr val="tx1"/>
                    </a:solidFill>
                    <a:latin typeface="+mn-lt"/>
                    <a:ea typeface="Times New Roman" pitchFamily="18" charset="0"/>
                    <a:cs typeface="Calibri" pitchFamily="34" charset="0"/>
                  </a:rPr>
                  <a:t>Para fractura cortante y fluencia en tensión (</a:t>
                </a:r>
                <a14:m>
                  <m:oMath xmlns:m="http://schemas.openxmlformats.org/officeDocument/2006/math">
                    <m:r>
                      <a:rPr lang="es-MX" sz="1900" b="1" i="0" smtClean="0">
                        <a:latin typeface="Cambria Math" panose="02040503050406030204" pitchFamily="18" charset="0"/>
                        <a:cs typeface="Calibri" pitchFamily="34" charset="0"/>
                      </a:rPr>
                      <m:t>𝟎</m:t>
                    </m:r>
                    <m:r>
                      <a:rPr lang="es-MX" sz="1900" b="1" i="0" smtClean="0">
                        <a:latin typeface="Cambria Math" panose="02040503050406030204" pitchFamily="18" charset="0"/>
                        <a:cs typeface="Calibri" pitchFamily="34" charset="0"/>
                      </a:rPr>
                      <m:t>.</m:t>
                    </m:r>
                    <m:r>
                      <a:rPr lang="es-MX" sz="1900" b="1" i="0" smtClean="0">
                        <a:latin typeface="Cambria Math" panose="02040503050406030204" pitchFamily="18" charset="0"/>
                        <a:cs typeface="Calibri" pitchFamily="34" charset="0"/>
                      </a:rPr>
                      <m:t>𝟔</m:t>
                    </m:r>
                    <m:sSub>
                      <m:sSubPr>
                        <m:ctrlPr>
                          <a:rPr lang="es-MX" sz="1900" b="1" i="1">
                            <a:latin typeface="Cambria Math" panose="02040503050406030204" pitchFamily="18" charset="0"/>
                            <a:cs typeface="Calibri" pitchFamily="34" charset="0"/>
                          </a:rPr>
                        </m:ctrlPr>
                      </m:sSubPr>
                      <m:e>
                        <m:r>
                          <a:rPr lang="es-MX" sz="1900" b="1" i="1">
                            <a:latin typeface="Cambria Math" panose="02040503050406030204" pitchFamily="18" charset="0"/>
                            <a:cs typeface="Calibri" pitchFamily="34" charset="0"/>
                          </a:rPr>
                          <m:t>𝑭</m:t>
                        </m:r>
                      </m:e>
                      <m:sub>
                        <m:r>
                          <a:rPr lang="es-MX" sz="1900" b="1" i="1">
                            <a:latin typeface="Cambria Math" panose="02040503050406030204" pitchFamily="18" charset="0"/>
                            <a:cs typeface="Calibri" pitchFamily="34" charset="0"/>
                          </a:rPr>
                          <m:t>𝒖</m:t>
                        </m:r>
                      </m:sub>
                    </m:sSub>
                  </m:oMath>
                </a14:m>
                <a:r>
                  <a:rPr kumimoji="0" lang="es-MX" sz="1900" b="1" i="0" u="none" strike="noStrike" cap="none" normalizeH="0" baseline="0" dirty="0">
                    <a:ln>
                      <a:noFill/>
                    </a:ln>
                    <a:solidFill>
                      <a:schemeClr val="tx1"/>
                    </a:solidFill>
                    <a:latin typeface="+mn-lt"/>
                    <a:ea typeface="Times New Roman" pitchFamily="18" charset="0"/>
                    <a:cs typeface="Calibri" pitchFamily="34" charset="0"/>
                  </a:rPr>
                  <a:t>*</a:t>
                </a:r>
                <a14:m>
                  <m:oMath xmlns:m="http://schemas.openxmlformats.org/officeDocument/2006/math">
                    <m:sSub>
                      <m:sSubPr>
                        <m:ctrlPr>
                          <a:rPr lang="es-MX" sz="1900" b="1" i="1">
                            <a:latin typeface="Cambria Math" panose="02040503050406030204" pitchFamily="18" charset="0"/>
                            <a:cs typeface="Calibri" pitchFamily="34" charset="0"/>
                          </a:rPr>
                        </m:ctrlPr>
                      </m:sSubPr>
                      <m:e>
                        <m:r>
                          <a:rPr lang="es-MX" sz="1900" b="1" i="1">
                            <a:latin typeface="Cambria Math" panose="02040503050406030204" pitchFamily="18" charset="0"/>
                            <a:cs typeface="Calibri" pitchFamily="34" charset="0"/>
                          </a:rPr>
                          <m:t>𝑨</m:t>
                        </m:r>
                      </m:e>
                      <m:sub>
                        <m:r>
                          <a:rPr lang="es-MX" sz="1900" b="1" i="1">
                            <a:latin typeface="Cambria Math" panose="02040503050406030204" pitchFamily="18" charset="0"/>
                            <a:cs typeface="Calibri" pitchFamily="34" charset="0"/>
                          </a:rPr>
                          <m:t>𝒏𝒗</m:t>
                        </m:r>
                      </m:sub>
                    </m:sSub>
                  </m:oMath>
                </a14:m>
                <a:r>
                  <a:rPr kumimoji="0" lang="es-MX" sz="1900" b="1" i="0" u="none" strike="noStrike" cap="none" normalizeH="0" baseline="0" dirty="0">
                    <a:ln>
                      <a:noFill/>
                    </a:ln>
                    <a:solidFill>
                      <a:schemeClr val="tx1"/>
                    </a:solidFill>
                    <a:latin typeface="+mn-lt"/>
                    <a:ea typeface="Times New Roman" pitchFamily="18" charset="0"/>
                    <a:cs typeface="Calibri" pitchFamily="34" charset="0"/>
                  </a:rPr>
                  <a:t> &gt; </a:t>
                </a:r>
                <a14:m>
                  <m:oMath xmlns:m="http://schemas.openxmlformats.org/officeDocument/2006/math">
                    <m:sSub>
                      <m:sSubPr>
                        <m:ctrlPr>
                          <a:rPr lang="es-MX" sz="1900" b="1" i="1">
                            <a:latin typeface="Cambria Math" panose="02040503050406030204" pitchFamily="18" charset="0"/>
                            <a:cs typeface="Calibri" pitchFamily="34" charset="0"/>
                          </a:rPr>
                        </m:ctrlPr>
                      </m:sSubPr>
                      <m:e>
                        <m:r>
                          <a:rPr lang="es-MX" sz="1900" b="1" i="1">
                            <a:latin typeface="Cambria Math" panose="02040503050406030204" pitchFamily="18" charset="0"/>
                            <a:cs typeface="Calibri" pitchFamily="34" charset="0"/>
                          </a:rPr>
                          <m:t>𝑭</m:t>
                        </m:r>
                      </m:e>
                      <m:sub>
                        <m:r>
                          <a:rPr lang="es-MX" sz="1900" b="1" i="1">
                            <a:latin typeface="Cambria Math" panose="02040503050406030204" pitchFamily="18" charset="0"/>
                            <a:cs typeface="Calibri" pitchFamily="34" charset="0"/>
                          </a:rPr>
                          <m:t>𝒖</m:t>
                        </m:r>
                      </m:sub>
                    </m:sSub>
                  </m:oMath>
                </a14:m>
                <a:r>
                  <a:rPr kumimoji="0" lang="es-MX" sz="1900" b="1" i="0" u="none" strike="noStrike" cap="none" normalizeH="0" baseline="0" dirty="0">
                    <a:ln>
                      <a:noFill/>
                    </a:ln>
                    <a:solidFill>
                      <a:schemeClr val="tx1"/>
                    </a:solidFill>
                    <a:latin typeface="+mn-lt"/>
                    <a:ea typeface="Times New Roman" pitchFamily="18" charset="0"/>
                    <a:cs typeface="Calibri" pitchFamily="34" charset="0"/>
                  </a:rPr>
                  <a:t>*</a:t>
                </a:r>
                <a14:m>
                  <m:oMath xmlns:m="http://schemas.openxmlformats.org/officeDocument/2006/math">
                    <m:sSub>
                      <m:sSubPr>
                        <m:ctrlPr>
                          <a:rPr lang="es-MX" sz="1900" b="1" i="1">
                            <a:latin typeface="Cambria Math" panose="02040503050406030204" pitchFamily="18" charset="0"/>
                            <a:cs typeface="Calibri" pitchFamily="34" charset="0"/>
                          </a:rPr>
                        </m:ctrlPr>
                      </m:sSubPr>
                      <m:e>
                        <m:r>
                          <a:rPr lang="es-MX" sz="1900" b="1" i="1">
                            <a:latin typeface="Cambria Math" panose="02040503050406030204" pitchFamily="18" charset="0"/>
                            <a:cs typeface="Calibri" pitchFamily="34" charset="0"/>
                          </a:rPr>
                          <m:t>𝑨</m:t>
                        </m:r>
                      </m:e>
                      <m:sub>
                        <m:r>
                          <a:rPr lang="es-MX" sz="1900" b="1" i="1">
                            <a:latin typeface="Cambria Math" panose="02040503050406030204" pitchFamily="18" charset="0"/>
                            <a:cs typeface="Calibri" pitchFamily="34" charset="0"/>
                          </a:rPr>
                          <m:t>𝒏</m:t>
                        </m:r>
                        <m:r>
                          <a:rPr lang="es-MX" sz="1900" b="1" i="1" smtClean="0">
                            <a:latin typeface="Cambria Math" panose="02040503050406030204" pitchFamily="18" charset="0"/>
                            <a:cs typeface="Calibri" pitchFamily="34" charset="0"/>
                          </a:rPr>
                          <m:t>𝒕</m:t>
                        </m:r>
                      </m:sub>
                    </m:sSub>
                  </m:oMath>
                </a14:m>
                <a:r>
                  <a:rPr kumimoji="0" lang="es-MX" sz="1900" b="1" i="0" u="none" strike="noStrike" cap="none" normalizeH="0" baseline="0" dirty="0">
                    <a:ln>
                      <a:noFill/>
                    </a:ln>
                    <a:solidFill>
                      <a:schemeClr val="tx1"/>
                    </a:solidFill>
                    <a:latin typeface="+mn-lt"/>
                    <a:ea typeface="Times New Roman" pitchFamily="18" charset="0"/>
                    <a:cs typeface="Calibri"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MX" sz="1900" b="1" i="0" u="none" strike="noStrike" cap="none" normalizeH="0" baseline="0" dirty="0">
                  <a:ln>
                    <a:noFill/>
                  </a:ln>
                  <a:solidFill>
                    <a:schemeClr val="tx1"/>
                  </a:solidFill>
                  <a:latin typeface="+mn-lt"/>
                </a:endParaRPr>
              </a:p>
              <a:p>
                <a:pPr lvl="0" algn="ctr" eaLnBrk="0" hangingPunct="0"/>
                <a14:m>
                  <m:oMath xmlns:m="http://schemas.openxmlformats.org/officeDocument/2006/math">
                    <m:r>
                      <a:rPr lang="es-MX" sz="1900" b="1" i="1" dirty="0" smtClean="0">
                        <a:solidFill>
                          <a:srgbClr val="FF0000"/>
                        </a:solidFill>
                        <a:latin typeface="Cambria Math" panose="02040503050406030204" pitchFamily="18" charset="0"/>
                        <a:ea typeface="Calibri" pitchFamily="34" charset="0"/>
                        <a:cs typeface="Times New Roman" pitchFamily="18" charset="0"/>
                      </a:rPr>
                      <m:t>𝝓</m:t>
                    </m:r>
                    <m:sSub>
                      <m:sSubPr>
                        <m:ctrlPr>
                          <a:rPr lang="es-MX" sz="1900" b="1" i="1">
                            <a:solidFill>
                              <a:srgbClr val="FF0000"/>
                            </a:solidFill>
                            <a:latin typeface="Cambria Math" panose="02040503050406030204" pitchFamily="18" charset="0"/>
                            <a:cs typeface="Calibri" pitchFamily="34" charset="0"/>
                          </a:rPr>
                        </m:ctrlPr>
                      </m:sSubPr>
                      <m:e>
                        <m:r>
                          <a:rPr lang="es-MX" sz="1900" b="1" i="1">
                            <a:solidFill>
                              <a:srgbClr val="FF0000"/>
                            </a:solidFill>
                            <a:latin typeface="Cambria Math" panose="02040503050406030204" pitchFamily="18" charset="0"/>
                            <a:cs typeface="Calibri" pitchFamily="34" charset="0"/>
                          </a:rPr>
                          <m:t>𝑹</m:t>
                        </m:r>
                      </m:e>
                      <m:sub>
                        <m:r>
                          <a:rPr lang="es-MX" sz="1900" b="1" i="1">
                            <a:solidFill>
                              <a:srgbClr val="FF0000"/>
                            </a:solidFill>
                            <a:latin typeface="Cambria Math" panose="02040503050406030204" pitchFamily="18" charset="0"/>
                            <a:cs typeface="Calibri" pitchFamily="34" charset="0"/>
                          </a:rPr>
                          <m:t>𝒏</m:t>
                        </m:r>
                      </m:sub>
                    </m:sSub>
                  </m:oMath>
                </a14:m>
                <a:r>
                  <a:rPr kumimoji="0" lang="es-MX" sz="1900" b="1" i="0" u="none" strike="noStrike" cap="none" normalizeH="0" baseline="0" dirty="0">
                    <a:ln>
                      <a:noFill/>
                    </a:ln>
                    <a:solidFill>
                      <a:srgbClr val="FF0000"/>
                    </a:solidFill>
                    <a:latin typeface="+mn-lt"/>
                    <a:ea typeface="Calibri" pitchFamily="34" charset="0"/>
                    <a:cs typeface="Calibri" pitchFamily="34" charset="0"/>
                  </a:rPr>
                  <a:t> = (</a:t>
                </a:r>
                <a14:m>
                  <m:oMath xmlns:m="http://schemas.openxmlformats.org/officeDocument/2006/math">
                    <m:r>
                      <a:rPr lang="es-MX" sz="1900" b="1" i="0" smtClean="0">
                        <a:solidFill>
                          <a:srgbClr val="FF0000"/>
                        </a:solidFill>
                        <a:latin typeface="Cambria Math" panose="02040503050406030204" pitchFamily="18" charset="0"/>
                        <a:cs typeface="Calibri" pitchFamily="34" charset="0"/>
                      </a:rPr>
                      <m:t>𝟎</m:t>
                    </m:r>
                    <m:r>
                      <a:rPr lang="es-MX" sz="1900" b="1" i="0" smtClean="0">
                        <a:solidFill>
                          <a:srgbClr val="FF0000"/>
                        </a:solidFill>
                        <a:latin typeface="Cambria Math" panose="02040503050406030204" pitchFamily="18" charset="0"/>
                        <a:cs typeface="Calibri" pitchFamily="34" charset="0"/>
                      </a:rPr>
                      <m:t>.</m:t>
                    </m:r>
                    <m:r>
                      <a:rPr lang="es-MX" sz="1900" b="1" i="0" smtClean="0">
                        <a:solidFill>
                          <a:srgbClr val="FF0000"/>
                        </a:solidFill>
                        <a:latin typeface="Cambria Math" panose="02040503050406030204" pitchFamily="18" charset="0"/>
                        <a:cs typeface="Calibri" pitchFamily="34" charset="0"/>
                      </a:rPr>
                      <m:t>𝟔</m:t>
                    </m:r>
                    <m:sSub>
                      <m:sSubPr>
                        <m:ctrlPr>
                          <a:rPr lang="es-MX" sz="1900" b="1" i="1">
                            <a:solidFill>
                              <a:srgbClr val="FF0000"/>
                            </a:solidFill>
                            <a:latin typeface="Cambria Math" panose="02040503050406030204" pitchFamily="18" charset="0"/>
                            <a:cs typeface="Calibri" pitchFamily="34" charset="0"/>
                          </a:rPr>
                        </m:ctrlPr>
                      </m:sSubPr>
                      <m:e>
                        <m:r>
                          <a:rPr lang="es-MX" sz="1900" b="1" i="1">
                            <a:solidFill>
                              <a:srgbClr val="FF0000"/>
                            </a:solidFill>
                            <a:latin typeface="Cambria Math" panose="02040503050406030204" pitchFamily="18" charset="0"/>
                            <a:cs typeface="Calibri" pitchFamily="34" charset="0"/>
                          </a:rPr>
                          <m:t>𝑭</m:t>
                        </m:r>
                      </m:e>
                      <m:sub>
                        <m:r>
                          <a:rPr lang="es-MX" sz="1900" b="1" i="1">
                            <a:solidFill>
                              <a:srgbClr val="FF0000"/>
                            </a:solidFill>
                            <a:latin typeface="Cambria Math" panose="02040503050406030204" pitchFamily="18" charset="0"/>
                            <a:cs typeface="Calibri" pitchFamily="34" charset="0"/>
                          </a:rPr>
                          <m:t>𝒖</m:t>
                        </m:r>
                      </m:sub>
                    </m:sSub>
                  </m:oMath>
                </a14:m>
                <a:r>
                  <a:rPr kumimoji="0" lang="es-MX" sz="1900" b="1" i="0" u="none" strike="noStrike" cap="none" normalizeH="0" baseline="0" dirty="0">
                    <a:ln>
                      <a:noFill/>
                    </a:ln>
                    <a:solidFill>
                      <a:srgbClr val="FF0000"/>
                    </a:solidFill>
                    <a:latin typeface="+mn-lt"/>
                    <a:ea typeface="Calibri" pitchFamily="34" charset="0"/>
                    <a:cs typeface="Calibri" pitchFamily="34" charset="0"/>
                  </a:rPr>
                  <a:t>*</a:t>
                </a:r>
                <a14:m>
                  <m:oMath xmlns:m="http://schemas.openxmlformats.org/officeDocument/2006/math">
                    <m:sSub>
                      <m:sSubPr>
                        <m:ctrlPr>
                          <a:rPr lang="es-MX" sz="1900" b="1" i="1">
                            <a:solidFill>
                              <a:srgbClr val="FF0000"/>
                            </a:solidFill>
                            <a:latin typeface="Cambria Math" panose="02040503050406030204" pitchFamily="18" charset="0"/>
                            <a:cs typeface="Calibri" pitchFamily="34" charset="0"/>
                          </a:rPr>
                        </m:ctrlPr>
                      </m:sSubPr>
                      <m:e>
                        <m:r>
                          <a:rPr lang="es-MX" sz="1900" b="1" i="1" smtClean="0">
                            <a:solidFill>
                              <a:srgbClr val="FF0000"/>
                            </a:solidFill>
                            <a:latin typeface="Cambria Math" panose="02040503050406030204" pitchFamily="18" charset="0"/>
                            <a:cs typeface="Calibri" pitchFamily="34" charset="0"/>
                          </a:rPr>
                          <m:t>𝑨</m:t>
                        </m:r>
                      </m:e>
                      <m:sub>
                        <m:r>
                          <a:rPr lang="es-MX" sz="1900" b="1" i="1">
                            <a:solidFill>
                              <a:srgbClr val="FF0000"/>
                            </a:solidFill>
                            <a:latin typeface="Cambria Math" panose="02040503050406030204" pitchFamily="18" charset="0"/>
                            <a:cs typeface="Calibri" pitchFamily="34" charset="0"/>
                          </a:rPr>
                          <m:t>𝒏</m:t>
                        </m:r>
                        <m:r>
                          <a:rPr lang="es-MX" sz="1900" b="1" i="1" smtClean="0">
                            <a:solidFill>
                              <a:srgbClr val="FF0000"/>
                            </a:solidFill>
                            <a:latin typeface="Cambria Math" panose="02040503050406030204" pitchFamily="18" charset="0"/>
                            <a:cs typeface="Calibri" pitchFamily="34" charset="0"/>
                          </a:rPr>
                          <m:t>𝒗</m:t>
                        </m:r>
                      </m:sub>
                    </m:sSub>
                  </m:oMath>
                </a14:m>
                <a:r>
                  <a:rPr kumimoji="0" lang="es-MX" sz="1900" b="1" i="0" u="none" strike="noStrike" cap="none" normalizeH="0" baseline="0" dirty="0">
                    <a:ln>
                      <a:noFill/>
                    </a:ln>
                    <a:solidFill>
                      <a:srgbClr val="FF0000"/>
                    </a:solidFill>
                    <a:latin typeface="+mn-lt"/>
                    <a:ea typeface="Calibri" pitchFamily="34" charset="0"/>
                    <a:cs typeface="Calibri" pitchFamily="34" charset="0"/>
                  </a:rPr>
                  <a:t> + </a:t>
                </a:r>
                <a14:m>
                  <m:oMath xmlns:m="http://schemas.openxmlformats.org/officeDocument/2006/math">
                    <m:sSub>
                      <m:sSubPr>
                        <m:ctrlPr>
                          <a:rPr lang="es-MX" sz="1900" b="1" i="1">
                            <a:solidFill>
                              <a:srgbClr val="FF0000"/>
                            </a:solidFill>
                            <a:latin typeface="Cambria Math" panose="02040503050406030204" pitchFamily="18" charset="0"/>
                            <a:cs typeface="Calibri" pitchFamily="34" charset="0"/>
                          </a:rPr>
                        </m:ctrlPr>
                      </m:sSubPr>
                      <m:e>
                        <m:r>
                          <a:rPr lang="es-MX" sz="1900" b="1" i="1">
                            <a:solidFill>
                              <a:srgbClr val="FF0000"/>
                            </a:solidFill>
                            <a:latin typeface="Cambria Math" panose="02040503050406030204" pitchFamily="18" charset="0"/>
                            <a:cs typeface="Calibri" pitchFamily="34" charset="0"/>
                          </a:rPr>
                          <m:t>𝑭</m:t>
                        </m:r>
                      </m:e>
                      <m:sub>
                        <m:r>
                          <a:rPr lang="es-MX" sz="1900" b="1" i="1" smtClean="0">
                            <a:solidFill>
                              <a:srgbClr val="FF0000"/>
                            </a:solidFill>
                            <a:latin typeface="Cambria Math" panose="02040503050406030204" pitchFamily="18" charset="0"/>
                            <a:cs typeface="Calibri" pitchFamily="34" charset="0"/>
                          </a:rPr>
                          <m:t>𝒚</m:t>
                        </m:r>
                      </m:sub>
                    </m:sSub>
                  </m:oMath>
                </a14:m>
                <a:r>
                  <a:rPr kumimoji="0" lang="es-MX" sz="1900" b="1" i="0" u="none" strike="noStrike" cap="none" normalizeH="0" baseline="0" dirty="0">
                    <a:ln>
                      <a:noFill/>
                    </a:ln>
                    <a:solidFill>
                      <a:srgbClr val="FF0000"/>
                    </a:solidFill>
                    <a:latin typeface="+mn-lt"/>
                    <a:ea typeface="Calibri" pitchFamily="34" charset="0"/>
                    <a:cs typeface="Calibri" pitchFamily="34" charset="0"/>
                  </a:rPr>
                  <a:t>*</a:t>
                </a:r>
                <a14:m>
                  <m:oMath xmlns:m="http://schemas.openxmlformats.org/officeDocument/2006/math">
                    <m:sSub>
                      <m:sSubPr>
                        <m:ctrlPr>
                          <a:rPr lang="es-MX" sz="1900" b="1" i="1">
                            <a:solidFill>
                              <a:srgbClr val="FF0000"/>
                            </a:solidFill>
                            <a:latin typeface="Cambria Math" panose="02040503050406030204" pitchFamily="18" charset="0"/>
                            <a:cs typeface="Calibri" pitchFamily="34" charset="0"/>
                          </a:rPr>
                        </m:ctrlPr>
                      </m:sSubPr>
                      <m:e>
                        <m:r>
                          <a:rPr lang="es-MX" sz="1900" b="1" i="1">
                            <a:solidFill>
                              <a:srgbClr val="FF0000"/>
                            </a:solidFill>
                            <a:latin typeface="Cambria Math" panose="02040503050406030204" pitchFamily="18" charset="0"/>
                            <a:cs typeface="Calibri" pitchFamily="34" charset="0"/>
                          </a:rPr>
                          <m:t>𝑨</m:t>
                        </m:r>
                      </m:e>
                      <m:sub>
                        <m:r>
                          <a:rPr lang="es-MX" sz="1900" b="1" i="1" smtClean="0">
                            <a:solidFill>
                              <a:srgbClr val="FF0000"/>
                            </a:solidFill>
                            <a:latin typeface="Cambria Math" panose="02040503050406030204" pitchFamily="18" charset="0"/>
                            <a:cs typeface="Calibri" pitchFamily="34" charset="0"/>
                          </a:rPr>
                          <m:t>𝒈𝒕</m:t>
                        </m:r>
                      </m:sub>
                    </m:sSub>
                  </m:oMath>
                </a14:m>
                <a:r>
                  <a:rPr kumimoji="0" lang="es-MX" sz="1900" b="1" i="0" u="none" strike="noStrike" cap="none" normalizeH="0" baseline="0" dirty="0">
                    <a:ln>
                      <a:noFill/>
                    </a:ln>
                    <a:solidFill>
                      <a:srgbClr val="FF0000"/>
                    </a:solidFill>
                    <a:latin typeface="+mn-lt"/>
                    <a:ea typeface="Calibri" pitchFamily="34" charset="0"/>
                    <a:cs typeface="Calibri" pitchFamily="34" charset="0"/>
                  </a:rPr>
                  <a:t>)</a:t>
                </a:r>
                <a:endParaRPr kumimoji="0" lang="es-MX" sz="1900" b="1" i="0" u="none" strike="noStrike" cap="none" normalizeH="0" baseline="0" dirty="0">
                  <a:ln>
                    <a:noFill/>
                  </a:ln>
                  <a:solidFill>
                    <a:srgbClr val="FF0000"/>
                  </a:solidFill>
                  <a:latin typeface="+mn-lt"/>
                </a:endParaRPr>
              </a:p>
            </p:txBody>
          </p:sp>
        </mc:Choice>
        <mc:Fallback xmlns="">
          <p:sp>
            <p:nvSpPr>
              <p:cNvPr id="8" name="Rectangle 1"/>
              <p:cNvSpPr>
                <a:spLocks noRot="1" noChangeAspect="1" noMove="1" noResize="1" noEditPoints="1" noAdjustHandles="1" noChangeArrowheads="1" noChangeShapeType="1" noTextEdit="1"/>
              </p:cNvSpPr>
              <p:nvPr/>
            </p:nvSpPr>
            <p:spPr bwMode="auto">
              <a:xfrm>
                <a:off x="474561" y="1876764"/>
                <a:ext cx="9354448" cy="2194575"/>
              </a:xfrm>
              <a:prstGeom prst="rect">
                <a:avLst/>
              </a:prstGeom>
              <a:blipFill>
                <a:blip r:embed="rId2"/>
                <a:stretch>
                  <a:fillRect l="-652" t="-833" b="-3333"/>
                </a:stretch>
              </a:blipFill>
              <a:ln w="9525">
                <a:noFill/>
                <a:miter lim="800000"/>
                <a:headEnd/>
                <a:tailEnd/>
              </a:ln>
              <a:effectLst/>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9" name="Rectangle 2"/>
              <p:cNvSpPr>
                <a:spLocks noChangeArrowheads="1"/>
              </p:cNvSpPr>
              <p:nvPr/>
            </p:nvSpPr>
            <p:spPr bwMode="auto">
              <a:xfrm>
                <a:off x="474561" y="4031622"/>
                <a:ext cx="8568952" cy="222144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900" b="1" i="0" u="none" strike="noStrike" cap="none" normalizeH="0" baseline="0" dirty="0">
                    <a:ln>
                      <a:noFill/>
                    </a:ln>
                    <a:solidFill>
                      <a:schemeClr val="tx1"/>
                    </a:solidFill>
                    <a:latin typeface="+mn-lt"/>
                    <a:ea typeface="Times New Roman" pitchFamily="18" charset="0"/>
                    <a:cs typeface="Calibri" pitchFamily="34" charset="0"/>
                  </a:rPr>
                  <a:t>Donde:</a:t>
                </a:r>
                <a:endParaRPr kumimoji="0" lang="es-MX" sz="1900" b="1" i="0" u="none" strike="noStrike" cap="none" normalizeH="0" baseline="0" dirty="0">
                  <a:ln>
                    <a:noFill/>
                  </a:ln>
                  <a:solidFill>
                    <a:schemeClr val="tx1"/>
                  </a:solidFill>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14:m>
                  <m:oMath xmlns:m="http://schemas.openxmlformats.org/officeDocument/2006/math">
                    <m:r>
                      <a:rPr kumimoji="0" lang="es-MX" sz="1900" b="1" i="1" u="none" strike="noStrike" cap="none" normalizeH="0" baseline="0" dirty="0" smtClean="0">
                        <a:ln>
                          <a:noFill/>
                        </a:ln>
                        <a:solidFill>
                          <a:schemeClr val="tx1"/>
                        </a:solidFill>
                        <a:latin typeface="Cambria Math" panose="02040503050406030204" pitchFamily="18" charset="0"/>
                        <a:ea typeface="Calibri" pitchFamily="34" charset="0"/>
                        <a:cs typeface="Times New Roman" pitchFamily="18" charset="0"/>
                      </a:rPr>
                      <m:t>𝝓</m:t>
                    </m:r>
                    <m:r>
                      <a:rPr kumimoji="0" lang="es-MX" sz="1900" b="1" i="1" u="none" strike="noStrike" cap="none" normalizeH="0" baseline="0" dirty="0" smtClean="0">
                        <a:ln>
                          <a:noFill/>
                        </a:ln>
                        <a:solidFill>
                          <a:schemeClr val="tx1"/>
                        </a:solidFill>
                        <a:latin typeface="Cambria Math" panose="02040503050406030204" pitchFamily="18" charset="0"/>
                        <a:ea typeface="Calibri" pitchFamily="34" charset="0"/>
                        <a:cs typeface="Times New Roman" pitchFamily="18" charset="0"/>
                      </a:rPr>
                      <m:t> </m:t>
                    </m:r>
                  </m:oMath>
                </a14:m>
                <a:r>
                  <a:rPr kumimoji="0" lang="es-MX" sz="1900" b="1" i="0" u="none" strike="noStrike" cap="none" normalizeH="0" baseline="0" dirty="0">
                    <a:ln>
                      <a:noFill/>
                    </a:ln>
                    <a:solidFill>
                      <a:schemeClr val="tx1"/>
                    </a:solidFill>
                    <a:latin typeface="+mn-lt"/>
                    <a:ea typeface="Calibri" pitchFamily="34" charset="0"/>
                    <a:cs typeface="Times New Roman" pitchFamily="18" charset="0"/>
                  </a:rPr>
                  <a:t>=Factor de Resistencia de 0.75</a:t>
                </a:r>
                <a:endParaRPr kumimoji="0" lang="es-MX" sz="1900" b="1" i="0" u="none" strike="noStrike" cap="none" normalizeH="0" baseline="0" dirty="0">
                  <a:ln>
                    <a:noFill/>
                  </a:ln>
                  <a:solidFill>
                    <a:schemeClr val="tx1"/>
                  </a:solidFill>
                  <a:latin typeface="+mn-lt"/>
                </a:endParaRPr>
              </a:p>
              <a:p>
                <a:pPr lvl="0" algn="just" eaLnBrk="0" hangingPunct="0"/>
                <a14:m>
                  <m:oMath xmlns:m="http://schemas.openxmlformats.org/officeDocument/2006/math">
                    <m:sSub>
                      <m:sSubPr>
                        <m:ctrlPr>
                          <a:rPr lang="es-MX" sz="1900" b="1" i="1">
                            <a:latin typeface="Cambria Math" panose="02040503050406030204" pitchFamily="18" charset="0"/>
                            <a:cs typeface="Calibri" pitchFamily="34" charset="0"/>
                          </a:rPr>
                        </m:ctrlPr>
                      </m:sSubPr>
                      <m:e>
                        <m:r>
                          <a:rPr lang="es-MX" sz="1900" b="1" i="1">
                            <a:latin typeface="Cambria Math" panose="02040503050406030204" pitchFamily="18" charset="0"/>
                            <a:cs typeface="Calibri" pitchFamily="34" charset="0"/>
                          </a:rPr>
                          <m:t>𝑭</m:t>
                        </m:r>
                      </m:e>
                      <m:sub>
                        <m:r>
                          <a:rPr lang="es-MX" sz="1900" b="1" i="1">
                            <a:latin typeface="Cambria Math" panose="02040503050406030204" pitchFamily="18" charset="0"/>
                            <a:cs typeface="Calibri" pitchFamily="34" charset="0"/>
                          </a:rPr>
                          <m:t>𝒚</m:t>
                        </m:r>
                      </m:sub>
                    </m:sSub>
                  </m:oMath>
                </a14:m>
                <a:r>
                  <a:rPr kumimoji="0" lang="es-MX" sz="1900" b="1" i="0" u="none" strike="noStrike" cap="none" normalizeH="0" baseline="0" dirty="0">
                    <a:ln>
                      <a:noFill/>
                    </a:ln>
                    <a:solidFill>
                      <a:schemeClr val="tx1"/>
                    </a:solidFill>
                    <a:latin typeface="+mn-lt"/>
                    <a:ea typeface="Calibri" pitchFamily="34" charset="0"/>
                    <a:cs typeface="Times New Roman" pitchFamily="18" charset="0"/>
                  </a:rPr>
                  <a:t> = Esfuerzo de fluencia.</a:t>
                </a:r>
                <a:endParaRPr kumimoji="0" lang="es-MX" sz="1900" b="1" i="0" u="none" strike="noStrike" cap="none" normalizeH="0" baseline="0" dirty="0">
                  <a:ln>
                    <a:noFill/>
                  </a:ln>
                  <a:solidFill>
                    <a:schemeClr val="tx1"/>
                  </a:solidFill>
                  <a:latin typeface="+mn-lt"/>
                </a:endParaRPr>
              </a:p>
              <a:p>
                <a:pPr lvl="0" algn="just" eaLnBrk="0" hangingPunct="0"/>
                <a14:m>
                  <m:oMath xmlns:m="http://schemas.openxmlformats.org/officeDocument/2006/math">
                    <m:sSub>
                      <m:sSubPr>
                        <m:ctrlPr>
                          <a:rPr lang="es-MX" sz="1900" b="1" i="1">
                            <a:latin typeface="Cambria Math" panose="02040503050406030204" pitchFamily="18" charset="0"/>
                            <a:cs typeface="Calibri" pitchFamily="34" charset="0"/>
                          </a:rPr>
                        </m:ctrlPr>
                      </m:sSubPr>
                      <m:e>
                        <m:r>
                          <a:rPr lang="es-MX" sz="1900" b="1" i="1">
                            <a:latin typeface="Cambria Math" panose="02040503050406030204" pitchFamily="18" charset="0"/>
                            <a:cs typeface="Calibri" pitchFamily="34" charset="0"/>
                          </a:rPr>
                          <m:t>𝑨</m:t>
                        </m:r>
                      </m:e>
                      <m:sub>
                        <m:r>
                          <a:rPr lang="es-MX" sz="1900" b="1" i="1">
                            <a:latin typeface="Cambria Math" panose="02040503050406030204" pitchFamily="18" charset="0"/>
                            <a:cs typeface="Calibri" pitchFamily="34" charset="0"/>
                          </a:rPr>
                          <m:t>𝒈𝒗</m:t>
                        </m:r>
                      </m:sub>
                    </m:sSub>
                  </m:oMath>
                </a14:m>
                <a:r>
                  <a:rPr kumimoji="0" lang="es-MX" sz="1900" b="1" i="0" u="none" strike="noStrike" cap="none" normalizeH="0" baseline="0" dirty="0">
                    <a:ln>
                      <a:noFill/>
                    </a:ln>
                    <a:solidFill>
                      <a:schemeClr val="tx1"/>
                    </a:solidFill>
                    <a:latin typeface="+mn-lt"/>
                    <a:ea typeface="Calibri" pitchFamily="34" charset="0"/>
                    <a:cs typeface="Times New Roman" pitchFamily="18" charset="0"/>
                  </a:rPr>
                  <a:t> = Área total de la superficie a cortante.</a:t>
                </a:r>
                <a:endParaRPr kumimoji="0" lang="es-MX" sz="1900" b="1" i="0" u="none" strike="noStrike" cap="none" normalizeH="0" baseline="0" dirty="0">
                  <a:ln>
                    <a:noFill/>
                  </a:ln>
                  <a:solidFill>
                    <a:schemeClr val="tx1"/>
                  </a:solidFill>
                  <a:latin typeface="+mn-lt"/>
                </a:endParaRPr>
              </a:p>
              <a:p>
                <a:pPr lvl="0" algn="just" eaLnBrk="0" hangingPunct="0"/>
                <a14:m>
                  <m:oMath xmlns:m="http://schemas.openxmlformats.org/officeDocument/2006/math">
                    <m:sSub>
                      <m:sSubPr>
                        <m:ctrlPr>
                          <a:rPr lang="es-MX" sz="1900" b="1" i="1">
                            <a:latin typeface="Cambria Math" panose="02040503050406030204" pitchFamily="18" charset="0"/>
                            <a:cs typeface="Calibri" pitchFamily="34" charset="0"/>
                          </a:rPr>
                        </m:ctrlPr>
                      </m:sSubPr>
                      <m:e>
                        <m:r>
                          <a:rPr lang="es-MX" sz="1900" b="1" i="1">
                            <a:latin typeface="Cambria Math" panose="02040503050406030204" pitchFamily="18" charset="0"/>
                            <a:cs typeface="Calibri" pitchFamily="34" charset="0"/>
                          </a:rPr>
                          <m:t>𝑨</m:t>
                        </m:r>
                      </m:e>
                      <m:sub>
                        <m:r>
                          <a:rPr lang="es-MX" sz="1900" b="1" i="1">
                            <a:latin typeface="Cambria Math" panose="02040503050406030204" pitchFamily="18" charset="0"/>
                            <a:cs typeface="Calibri" pitchFamily="34" charset="0"/>
                          </a:rPr>
                          <m:t>𝒈𝒕</m:t>
                        </m:r>
                      </m:sub>
                    </m:sSub>
                  </m:oMath>
                </a14:m>
                <a:r>
                  <a:rPr kumimoji="0" lang="es-MX" sz="1900" b="1" i="0" u="none" strike="noStrike" cap="none" normalizeH="0" baseline="0" dirty="0">
                    <a:ln>
                      <a:noFill/>
                    </a:ln>
                    <a:solidFill>
                      <a:schemeClr val="tx1"/>
                    </a:solidFill>
                    <a:latin typeface="+mn-lt"/>
                    <a:ea typeface="Calibri" pitchFamily="34" charset="0"/>
                    <a:cs typeface="Times New Roman" pitchFamily="18" charset="0"/>
                  </a:rPr>
                  <a:t> = Área total de la superficie a tensión.</a:t>
                </a:r>
                <a:endParaRPr kumimoji="0" lang="es-MX" sz="1900" b="1" i="0" u="none" strike="noStrike" cap="none" normalizeH="0" baseline="0" dirty="0">
                  <a:ln>
                    <a:noFill/>
                  </a:ln>
                  <a:solidFill>
                    <a:schemeClr val="tx1"/>
                  </a:solidFill>
                  <a:latin typeface="+mn-lt"/>
                </a:endParaRPr>
              </a:p>
              <a:p>
                <a:pPr lvl="0" algn="just" eaLnBrk="0" hangingPunct="0"/>
                <a14:m>
                  <m:oMath xmlns:m="http://schemas.openxmlformats.org/officeDocument/2006/math">
                    <m:sSub>
                      <m:sSubPr>
                        <m:ctrlPr>
                          <a:rPr lang="es-MX" sz="1900" b="1" i="1">
                            <a:latin typeface="Cambria Math" panose="02040503050406030204" pitchFamily="18" charset="0"/>
                            <a:cs typeface="Calibri" pitchFamily="34" charset="0"/>
                          </a:rPr>
                        </m:ctrlPr>
                      </m:sSubPr>
                      <m:e>
                        <m:r>
                          <a:rPr lang="es-MX" sz="1900" b="1" i="1">
                            <a:latin typeface="Cambria Math" panose="02040503050406030204" pitchFamily="18" charset="0"/>
                            <a:cs typeface="Calibri" pitchFamily="34" charset="0"/>
                          </a:rPr>
                          <m:t>𝑨</m:t>
                        </m:r>
                      </m:e>
                      <m:sub>
                        <m:r>
                          <a:rPr lang="es-MX" sz="1900" b="1" i="1">
                            <a:latin typeface="Cambria Math" panose="02040503050406030204" pitchFamily="18" charset="0"/>
                            <a:cs typeface="Calibri" pitchFamily="34" charset="0"/>
                          </a:rPr>
                          <m:t>𝒏𝒗</m:t>
                        </m:r>
                      </m:sub>
                    </m:sSub>
                  </m:oMath>
                </a14:m>
                <a:r>
                  <a:rPr kumimoji="0" lang="es-MX" sz="1900" b="1" i="0" u="none" strike="noStrike" cap="none" normalizeH="0" baseline="0" dirty="0">
                    <a:ln>
                      <a:noFill/>
                    </a:ln>
                    <a:solidFill>
                      <a:schemeClr val="tx1"/>
                    </a:solidFill>
                    <a:latin typeface="+mn-lt"/>
                    <a:ea typeface="Calibri" pitchFamily="34" charset="0"/>
                    <a:cs typeface="Times New Roman" pitchFamily="18" charset="0"/>
                  </a:rPr>
                  <a:t> = Área neta de la superficie a cortante.</a:t>
                </a:r>
                <a:endParaRPr kumimoji="0" lang="es-MX" sz="1900" b="1" i="0" u="none" strike="noStrike" cap="none" normalizeH="0" baseline="0" dirty="0">
                  <a:ln>
                    <a:noFill/>
                  </a:ln>
                  <a:solidFill>
                    <a:schemeClr val="tx1"/>
                  </a:solidFill>
                  <a:latin typeface="+mn-lt"/>
                </a:endParaRPr>
              </a:p>
              <a:p>
                <a:pPr lvl="0" algn="just" eaLnBrk="0" hangingPunct="0"/>
                <a14:m>
                  <m:oMath xmlns:m="http://schemas.openxmlformats.org/officeDocument/2006/math">
                    <m:sSub>
                      <m:sSubPr>
                        <m:ctrlPr>
                          <a:rPr lang="es-MX" sz="1900" b="1" i="1">
                            <a:latin typeface="Cambria Math" panose="02040503050406030204" pitchFamily="18" charset="0"/>
                            <a:cs typeface="Calibri" pitchFamily="34" charset="0"/>
                          </a:rPr>
                        </m:ctrlPr>
                      </m:sSubPr>
                      <m:e>
                        <m:r>
                          <a:rPr lang="es-MX" sz="1900" b="1" i="1">
                            <a:latin typeface="Cambria Math" panose="02040503050406030204" pitchFamily="18" charset="0"/>
                            <a:cs typeface="Calibri" pitchFamily="34" charset="0"/>
                          </a:rPr>
                          <m:t>𝑨</m:t>
                        </m:r>
                      </m:e>
                      <m:sub>
                        <m:r>
                          <a:rPr lang="es-MX" sz="1900" b="1" i="1">
                            <a:latin typeface="Cambria Math" panose="02040503050406030204" pitchFamily="18" charset="0"/>
                            <a:cs typeface="Calibri" pitchFamily="34" charset="0"/>
                          </a:rPr>
                          <m:t>𝒏𝒕</m:t>
                        </m:r>
                      </m:sub>
                    </m:sSub>
                  </m:oMath>
                </a14:m>
                <a:r>
                  <a:rPr kumimoji="0" lang="es-MX" sz="1900" b="1" i="0" u="none" strike="noStrike" cap="none" normalizeH="0" baseline="0" dirty="0">
                    <a:ln>
                      <a:noFill/>
                    </a:ln>
                    <a:solidFill>
                      <a:schemeClr val="tx1"/>
                    </a:solidFill>
                    <a:latin typeface="+mn-lt"/>
                    <a:ea typeface="Calibri" pitchFamily="34" charset="0"/>
                    <a:cs typeface="Times New Roman" pitchFamily="18" charset="0"/>
                  </a:rPr>
                  <a:t> = Área neta de la superficie a tensión.</a:t>
                </a:r>
              </a:p>
            </p:txBody>
          </p:sp>
        </mc:Choice>
        <mc:Fallback xmlns="">
          <p:sp>
            <p:nvSpPr>
              <p:cNvPr id="9" name="Rectangle 2"/>
              <p:cNvSpPr>
                <a:spLocks noRot="1" noChangeAspect="1" noMove="1" noResize="1" noEditPoints="1" noAdjustHandles="1" noChangeArrowheads="1" noChangeShapeType="1" noTextEdit="1"/>
              </p:cNvSpPr>
              <p:nvPr/>
            </p:nvSpPr>
            <p:spPr bwMode="auto">
              <a:xfrm>
                <a:off x="474561" y="4031622"/>
                <a:ext cx="8568952" cy="2221442"/>
              </a:xfrm>
              <a:prstGeom prst="rect">
                <a:avLst/>
              </a:prstGeom>
              <a:blipFill>
                <a:blip r:embed="rId3"/>
                <a:stretch>
                  <a:fillRect l="-711" t="-822" b="-4384"/>
                </a:stretch>
              </a:blipFill>
              <a:ln w="9525">
                <a:noFill/>
                <a:miter lim="800000"/>
                <a:headEnd/>
                <a:tailEnd/>
              </a:ln>
              <a:effectLst/>
            </p:spPr>
            <p:txBody>
              <a:bodyPr/>
              <a:lstStyle/>
              <a:p>
                <a:r>
                  <a:rPr lang="es-MX">
                    <a:noFill/>
                  </a:rPr>
                  <a:t> </a:t>
                </a:r>
              </a:p>
            </p:txBody>
          </p:sp>
        </mc:Fallback>
      </mc:AlternateContent>
      <p:sp>
        <p:nvSpPr>
          <p:cNvPr id="2" name="Marcador de pie de página 1">
            <a:extLst>
              <a:ext uri="{FF2B5EF4-FFF2-40B4-BE49-F238E27FC236}">
                <a16:creationId xmlns:a16="http://schemas.microsoft.com/office/drawing/2014/main" id="{021584D1-0EC3-4B8D-885A-D45DD75AC8D7}"/>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ADC5542F-C4C7-4BBC-ACB5-50271DA1B730}"/>
              </a:ext>
            </a:extLst>
          </p:cNvPr>
          <p:cNvSpPr>
            <a:spLocks noGrp="1"/>
          </p:cNvSpPr>
          <p:nvPr>
            <p:ph type="sldNum" sz="quarter" idx="12"/>
          </p:nvPr>
        </p:nvSpPr>
        <p:spPr/>
        <p:txBody>
          <a:bodyPr/>
          <a:lstStyle/>
          <a:p>
            <a:fld id="{A20D5B2E-A39C-4A67-9A03-2664C49F1C64}" type="slidenum">
              <a:rPr lang="es-MX" smtClean="0"/>
              <a:pPr/>
              <a:t>75</a:t>
            </a:fld>
            <a:r>
              <a:rPr lang="es-MX"/>
              <a:t>/150</a:t>
            </a:r>
            <a:endParaRPr lang="es-MX" dirty="0"/>
          </a:p>
        </p:txBody>
      </p:sp>
    </p:spTree>
    <p:extLst>
      <p:ext uri="{BB962C8B-B14F-4D97-AF65-F5344CB8AC3E}">
        <p14:creationId xmlns:p14="http://schemas.microsoft.com/office/powerpoint/2010/main" val="171213290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 1</a:t>
            </a:r>
          </a:p>
        </p:txBody>
      </p:sp>
      <p:sp>
        <p:nvSpPr>
          <p:cNvPr id="13"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2.2 DISEÑO DE ELEMENTOS A TENSIÓN</a:t>
            </a:r>
          </a:p>
        </p:txBody>
      </p:sp>
      <p:sp>
        <p:nvSpPr>
          <p:cNvPr id="8" name="11 Rectángulo"/>
          <p:cNvSpPr/>
          <p:nvPr/>
        </p:nvSpPr>
        <p:spPr>
          <a:xfrm>
            <a:off x="474561" y="1965043"/>
            <a:ext cx="9354448" cy="1261884"/>
          </a:xfrm>
          <a:prstGeom prst="rect">
            <a:avLst/>
          </a:prstGeom>
        </p:spPr>
        <p:txBody>
          <a:bodyPr wrap="square">
            <a:spAutoFit/>
          </a:bodyPr>
          <a:lstStyle/>
          <a:p>
            <a:pPr algn="just"/>
            <a:r>
              <a:rPr lang="es-MX" sz="1900" b="1" dirty="0">
                <a:latin typeface="+mn-lt"/>
                <a:cs typeface="Arial" pitchFamily="34" charset="0"/>
              </a:rPr>
              <a:t>Determine la resistencia de diseño en tensión del ángulo de la fig. E1.4-1. Los esfuerzos de fluencia y de ruptura en tensión del acero son 2530 y 4100Kg/cm</a:t>
            </a:r>
            <a:r>
              <a:rPr lang="es-MX" sz="1900" b="1" baseline="30000" dirty="0">
                <a:latin typeface="+mn-lt"/>
                <a:cs typeface="Arial" pitchFamily="34" charset="0"/>
              </a:rPr>
              <a:t>2</a:t>
            </a:r>
            <a:r>
              <a:rPr lang="es-MX" sz="1900" b="1" dirty="0">
                <a:latin typeface="+mn-lt"/>
                <a:cs typeface="Arial" pitchFamily="34" charset="0"/>
              </a:rPr>
              <a:t>, respectivamente. El ángulo es de 15.2cm x 10.2cmx0.95cm (6”x4”x 3/8”), y los tornillos tienen un diámetro de 2.22cm (7/8”). Los agujeros son punzonados.</a:t>
            </a:r>
            <a:endParaRPr lang="es-MX" sz="1900" b="1" dirty="0">
              <a:latin typeface="+mn-lt"/>
            </a:endParaRPr>
          </a:p>
        </p:txBody>
      </p:sp>
      <p:pic>
        <p:nvPicPr>
          <p:cNvPr id="19" name="Picture 2"/>
          <p:cNvPicPr>
            <a:picLocks noChangeAspect="1" noChangeArrowheads="1"/>
          </p:cNvPicPr>
          <p:nvPr/>
        </p:nvPicPr>
        <p:blipFill>
          <a:blip r:embed="rId2" cstate="print"/>
          <a:srcRect l="17809" t="28720" r="12189" b="44595"/>
          <a:stretch>
            <a:fillRect/>
          </a:stretch>
        </p:blipFill>
        <p:spPr bwMode="auto">
          <a:xfrm>
            <a:off x="2412182" y="3243087"/>
            <a:ext cx="5709137" cy="3196831"/>
          </a:xfrm>
          <a:prstGeom prst="rect">
            <a:avLst/>
          </a:prstGeom>
          <a:noFill/>
          <a:ln w="9525">
            <a:noFill/>
            <a:miter lim="800000"/>
            <a:headEnd/>
            <a:tailEnd/>
          </a:ln>
          <a:effectLst/>
        </p:spPr>
      </p:pic>
      <p:cxnSp>
        <p:nvCxnSpPr>
          <p:cNvPr id="20" name="14 Conector recto"/>
          <p:cNvCxnSpPr/>
          <p:nvPr/>
        </p:nvCxnSpPr>
        <p:spPr>
          <a:xfrm rot="5400000">
            <a:off x="5760553" y="4396186"/>
            <a:ext cx="1080120"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21" name="15 Grupo"/>
          <p:cNvGrpSpPr/>
          <p:nvPr/>
        </p:nvGrpSpPr>
        <p:grpSpPr>
          <a:xfrm>
            <a:off x="6012582" y="3882438"/>
            <a:ext cx="288032" cy="1080120"/>
            <a:chOff x="5580112" y="3429000"/>
            <a:chExt cx="432048" cy="1296144"/>
          </a:xfrm>
        </p:grpSpPr>
        <p:cxnSp>
          <p:nvCxnSpPr>
            <p:cNvPr id="22" name="16 Conector recto"/>
            <p:cNvCxnSpPr/>
            <p:nvPr/>
          </p:nvCxnSpPr>
          <p:spPr>
            <a:xfrm rot="5400000" flipH="1" flipV="1">
              <a:off x="5508104" y="4653136"/>
              <a:ext cx="1440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17 Conector recto"/>
            <p:cNvCxnSpPr/>
            <p:nvPr/>
          </p:nvCxnSpPr>
          <p:spPr>
            <a:xfrm rot="5400000" flipH="1" flipV="1">
              <a:off x="5580112" y="4221088"/>
              <a:ext cx="360040" cy="3600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18 Conector recto"/>
            <p:cNvCxnSpPr/>
            <p:nvPr/>
          </p:nvCxnSpPr>
          <p:spPr>
            <a:xfrm rot="5400000" flipH="1" flipV="1">
              <a:off x="5616116" y="3825044"/>
              <a:ext cx="7920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 name="Marcador de pie de página 1">
            <a:extLst>
              <a:ext uri="{FF2B5EF4-FFF2-40B4-BE49-F238E27FC236}">
                <a16:creationId xmlns:a16="http://schemas.microsoft.com/office/drawing/2014/main" id="{506A42CD-31AE-4CDC-A7AB-E77BC509C873}"/>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7B14D2EF-8925-4FA8-9582-5E344BEFC170}"/>
              </a:ext>
            </a:extLst>
          </p:cNvPr>
          <p:cNvSpPr>
            <a:spLocks noGrp="1"/>
          </p:cNvSpPr>
          <p:nvPr>
            <p:ph type="sldNum" sz="quarter" idx="12"/>
          </p:nvPr>
        </p:nvSpPr>
        <p:spPr/>
        <p:txBody>
          <a:bodyPr/>
          <a:lstStyle/>
          <a:p>
            <a:fld id="{A20D5B2E-A39C-4A67-9A03-2664C49F1C64}" type="slidenum">
              <a:rPr lang="es-MX" smtClean="0"/>
              <a:pPr/>
              <a:t>76</a:t>
            </a:fld>
            <a:r>
              <a:rPr lang="es-MX"/>
              <a:t>/150</a:t>
            </a:r>
            <a:endParaRPr lang="es-MX" dirty="0"/>
          </a:p>
        </p:txBody>
      </p:sp>
    </p:spTree>
    <p:extLst>
      <p:ext uri="{BB962C8B-B14F-4D97-AF65-F5344CB8AC3E}">
        <p14:creationId xmlns:p14="http://schemas.microsoft.com/office/powerpoint/2010/main" val="69290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ox(i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ox(in)">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 1</a:t>
            </a:r>
          </a:p>
        </p:txBody>
      </p:sp>
      <p:sp>
        <p:nvSpPr>
          <p:cNvPr id="13"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2.2 DISEÑO DE ELEMENTOS A TENSIÓN</a:t>
            </a:r>
          </a:p>
        </p:txBody>
      </p:sp>
      <p:pic>
        <p:nvPicPr>
          <p:cNvPr id="2" name="Imagen 1"/>
          <p:cNvPicPr>
            <a:picLocks noChangeAspect="1"/>
          </p:cNvPicPr>
          <p:nvPr/>
        </p:nvPicPr>
        <p:blipFill>
          <a:blip r:embed="rId2"/>
          <a:stretch>
            <a:fillRect/>
          </a:stretch>
        </p:blipFill>
        <p:spPr>
          <a:xfrm>
            <a:off x="2010570" y="2052869"/>
            <a:ext cx="6419850" cy="2312236"/>
          </a:xfrm>
          <a:prstGeom prst="rect">
            <a:avLst/>
          </a:prstGeom>
        </p:spPr>
      </p:pic>
      <p:pic>
        <p:nvPicPr>
          <p:cNvPr id="3" name="Imagen 2"/>
          <p:cNvPicPr>
            <a:picLocks noChangeAspect="1"/>
          </p:cNvPicPr>
          <p:nvPr/>
        </p:nvPicPr>
        <p:blipFill>
          <a:blip r:embed="rId3"/>
          <a:stretch>
            <a:fillRect/>
          </a:stretch>
        </p:blipFill>
        <p:spPr>
          <a:xfrm>
            <a:off x="2010570" y="4365105"/>
            <a:ext cx="6410325" cy="1314450"/>
          </a:xfrm>
          <a:prstGeom prst="rect">
            <a:avLst/>
          </a:prstGeom>
        </p:spPr>
      </p:pic>
      <p:sp>
        <p:nvSpPr>
          <p:cNvPr id="11" name="Rectángulo 10"/>
          <p:cNvSpPr/>
          <p:nvPr/>
        </p:nvSpPr>
        <p:spPr>
          <a:xfrm>
            <a:off x="2010569" y="5305773"/>
            <a:ext cx="6410325" cy="1394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Marcador de pie de página 3">
            <a:extLst>
              <a:ext uri="{FF2B5EF4-FFF2-40B4-BE49-F238E27FC236}">
                <a16:creationId xmlns:a16="http://schemas.microsoft.com/office/drawing/2014/main" id="{54EADF12-57FB-48D8-8374-33D625DCE25F}"/>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6" name="Marcador de número de diapositiva 5">
            <a:extLst>
              <a:ext uri="{FF2B5EF4-FFF2-40B4-BE49-F238E27FC236}">
                <a16:creationId xmlns:a16="http://schemas.microsoft.com/office/drawing/2014/main" id="{F30A6D13-AB8F-4874-88F3-4FC0FA94319D}"/>
              </a:ext>
            </a:extLst>
          </p:cNvPr>
          <p:cNvSpPr>
            <a:spLocks noGrp="1"/>
          </p:cNvSpPr>
          <p:nvPr>
            <p:ph type="sldNum" sz="quarter" idx="12"/>
          </p:nvPr>
        </p:nvSpPr>
        <p:spPr/>
        <p:txBody>
          <a:bodyPr/>
          <a:lstStyle/>
          <a:p>
            <a:fld id="{A20D5B2E-A39C-4A67-9A03-2664C49F1C64}" type="slidenum">
              <a:rPr lang="es-MX" smtClean="0"/>
              <a:pPr/>
              <a:t>77</a:t>
            </a:fld>
            <a:r>
              <a:rPr lang="es-MX"/>
              <a:t>/150</a:t>
            </a:r>
            <a:endParaRPr lang="es-MX" dirty="0"/>
          </a:p>
        </p:txBody>
      </p:sp>
    </p:spTree>
    <p:extLst>
      <p:ext uri="{BB962C8B-B14F-4D97-AF65-F5344CB8AC3E}">
        <p14:creationId xmlns:p14="http://schemas.microsoft.com/office/powerpoint/2010/main" val="184323352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 1</a:t>
            </a:r>
          </a:p>
        </p:txBody>
      </p:sp>
      <p:sp>
        <p:nvSpPr>
          <p:cNvPr id="13"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2.2 DISEÑO DE ELEMENTOS A TENSIÓN</a:t>
            </a:r>
          </a:p>
        </p:txBody>
      </p:sp>
      <mc:AlternateContent xmlns:mc="http://schemas.openxmlformats.org/markup-compatibility/2006" xmlns:a14="http://schemas.microsoft.com/office/drawing/2010/main">
        <mc:Choice Requires="a14">
          <p:sp>
            <p:nvSpPr>
              <p:cNvPr id="8" name="10 Rectángulo"/>
              <p:cNvSpPr/>
              <p:nvPr/>
            </p:nvSpPr>
            <p:spPr>
              <a:xfrm>
                <a:off x="474560" y="1960173"/>
                <a:ext cx="9354449" cy="4696542"/>
              </a:xfrm>
              <a:prstGeom prst="rect">
                <a:avLst/>
              </a:prstGeom>
            </p:spPr>
            <p:txBody>
              <a:bodyPr wrap="square">
                <a:spAutoFit/>
              </a:bodyPr>
              <a:lstStyle/>
              <a:p>
                <a:pPr algn="just">
                  <a:buNone/>
                </a:pPr>
                <a:r>
                  <a:rPr lang="es-MX" sz="1900" b="1" dirty="0" smtClean="0">
                    <a:latin typeface="+mn-lt"/>
                    <a:cs typeface="Arial" pitchFamily="34" charset="0"/>
                  </a:rPr>
                  <a:t>Área total: 23.29 cm²</a:t>
                </a:r>
              </a:p>
              <a:p>
                <a:pPr algn="just">
                  <a:buNone/>
                </a:pPr>
                <a:r>
                  <a:rPr lang="es-MX" sz="1900" b="1" dirty="0">
                    <a:latin typeface="+mn-lt"/>
                    <a:cs typeface="Arial" pitchFamily="34" charset="0"/>
                  </a:rPr>
                  <a:t>Área neta efectiva:  </a:t>
                </a:r>
                <a14:m>
                  <m:oMath xmlns:m="http://schemas.openxmlformats.org/officeDocument/2006/math">
                    <m:sSub>
                      <m:sSubPr>
                        <m:ctrlPr>
                          <a:rPr lang="es-MX" sz="1900" b="1" i="1" dirty="0" smtClean="0">
                            <a:latin typeface="Cambria Math" panose="02040503050406030204" pitchFamily="18" charset="0"/>
                            <a:cs typeface="Arial" pitchFamily="34" charset="0"/>
                          </a:rPr>
                        </m:ctrlPr>
                      </m:sSubPr>
                      <m:e>
                        <m:r>
                          <a:rPr lang="es-MX" sz="1900" b="1" i="1" dirty="0" smtClean="0">
                            <a:latin typeface="Cambria Math" panose="02040503050406030204" pitchFamily="18" charset="0"/>
                            <a:cs typeface="Arial" pitchFamily="34" charset="0"/>
                          </a:rPr>
                          <m:t>𝑨</m:t>
                        </m:r>
                      </m:e>
                      <m:sub>
                        <m:r>
                          <a:rPr lang="es-MX" sz="1900" b="1" i="1" dirty="0" smtClean="0">
                            <a:latin typeface="Cambria Math" panose="02040503050406030204" pitchFamily="18" charset="0"/>
                            <a:cs typeface="Arial" pitchFamily="34" charset="0"/>
                          </a:rPr>
                          <m:t>𝒆</m:t>
                        </m:r>
                      </m:sub>
                    </m:sSub>
                  </m:oMath>
                </a14:m>
                <a:r>
                  <a:rPr lang="es-MX" sz="1900" b="1" dirty="0">
                    <a:latin typeface="+mn-lt"/>
                    <a:cs typeface="Arial" pitchFamily="34" charset="0"/>
                  </a:rPr>
                  <a:t>= </a:t>
                </a:r>
                <a14:m>
                  <m:oMath xmlns:m="http://schemas.openxmlformats.org/officeDocument/2006/math">
                    <m:r>
                      <a:rPr lang="es-MX" sz="1900" b="1" i="1" smtClean="0">
                        <a:latin typeface="Cambria Math" panose="02040503050406030204" pitchFamily="18" charset="0"/>
                        <a:cs typeface="Arial" pitchFamily="34" charset="0"/>
                      </a:rPr>
                      <m:t>𝑼</m:t>
                    </m:r>
                    <m:sSub>
                      <m:sSubPr>
                        <m:ctrlPr>
                          <a:rPr lang="es-MX" sz="1900" b="1" i="1" smtClean="0">
                            <a:latin typeface="Cambria Math" panose="02040503050406030204" pitchFamily="18" charset="0"/>
                            <a:cs typeface="Arial" pitchFamily="34" charset="0"/>
                          </a:rPr>
                        </m:ctrlPr>
                      </m:sSubPr>
                      <m:e>
                        <m:r>
                          <a:rPr lang="es-MX" sz="1900" b="1" i="1" smtClean="0">
                            <a:latin typeface="Cambria Math" panose="02040503050406030204" pitchFamily="18" charset="0"/>
                            <a:cs typeface="Arial" pitchFamily="34" charset="0"/>
                          </a:rPr>
                          <m:t>𝑨</m:t>
                        </m:r>
                      </m:e>
                      <m:sub>
                        <m:r>
                          <a:rPr lang="es-MX" sz="1900" b="1" i="1" smtClean="0">
                            <a:latin typeface="Cambria Math" panose="02040503050406030204" pitchFamily="18" charset="0"/>
                            <a:cs typeface="Arial" pitchFamily="34" charset="0"/>
                          </a:rPr>
                          <m:t>𝒏</m:t>
                        </m:r>
                      </m:sub>
                    </m:sSub>
                  </m:oMath>
                </a14:m>
                <a:r>
                  <a:rPr lang="es-MX" sz="1900" b="1" dirty="0">
                    <a:latin typeface="+mn-lt"/>
                    <a:cs typeface="Arial" pitchFamily="34" charset="0"/>
                  </a:rPr>
                  <a:t>                  </a:t>
                </a:r>
              </a:p>
              <a:p>
                <a:pPr algn="ctr">
                  <a:buNone/>
                </a:pPr>
                <a:r>
                  <a:rPr lang="es-MX" sz="1900" b="1" dirty="0">
                    <a:latin typeface="+mn-lt"/>
                    <a:cs typeface="Arial" pitchFamily="34" charset="0"/>
                  </a:rPr>
                  <a:t>U= 1-Ẋ/L= 1-2.39/24 = 0.9025 (Si es mayor a 0.9 se toma el valor de 0.9)</a:t>
                </a:r>
              </a:p>
              <a:p>
                <a:pPr algn="just">
                  <a:buNone/>
                </a:pPr>
                <a:r>
                  <a:rPr lang="es-MX" sz="1900" b="1" dirty="0">
                    <a:latin typeface="+mn-lt"/>
                    <a:cs typeface="Arial" pitchFamily="34" charset="0"/>
                  </a:rPr>
                  <a:t>Ancho de los agujeros: 2.22cm+ 0.15cm*2= </a:t>
                </a:r>
                <a:r>
                  <a:rPr lang="es-MX" sz="1900" b="1" dirty="0" smtClean="0">
                    <a:latin typeface="+mn-lt"/>
                    <a:cs typeface="Arial" pitchFamily="34" charset="0"/>
                  </a:rPr>
                  <a:t>2.54</a:t>
                </a:r>
                <a:endParaRPr lang="es-MX" sz="1900" b="1" dirty="0">
                  <a:latin typeface="+mn-lt"/>
                  <a:cs typeface="Arial" pitchFamily="34" charset="0"/>
                </a:endParaRPr>
              </a:p>
              <a:p>
                <a:pPr algn="just">
                  <a:buNone/>
                </a:pPr>
                <a:r>
                  <a:rPr lang="es-MX" sz="1900" b="1" dirty="0">
                    <a:latin typeface="+mn-lt"/>
                    <a:cs typeface="Arial" pitchFamily="34" charset="0"/>
                  </a:rPr>
                  <a:t>Trayectoria ABC: ancho neto= (15.24cm+ </a:t>
                </a:r>
                <a:r>
                  <a:rPr lang="es-MX" sz="1900" b="1" dirty="0" smtClean="0">
                    <a:latin typeface="+mn-lt"/>
                    <a:cs typeface="Arial" pitchFamily="34" charset="0"/>
                  </a:rPr>
                  <a:t>10.16cm-0.95cm</a:t>
                </a:r>
                <a:r>
                  <a:rPr lang="es-MX" sz="1900" b="1" dirty="0">
                    <a:latin typeface="+mn-lt"/>
                    <a:cs typeface="Arial" pitchFamily="34" charset="0"/>
                  </a:rPr>
                  <a:t>)-</a:t>
                </a:r>
                <a:r>
                  <a:rPr lang="es-MX" sz="1900" b="1" dirty="0" smtClean="0">
                    <a:latin typeface="+mn-lt"/>
                    <a:cs typeface="Arial" pitchFamily="34" charset="0"/>
                  </a:rPr>
                  <a:t>2.54cm</a:t>
                </a:r>
                <a:r>
                  <a:rPr lang="es-MX" sz="1900" b="1" dirty="0">
                    <a:latin typeface="+mn-lt"/>
                    <a:cs typeface="Arial" pitchFamily="34" charset="0"/>
                  </a:rPr>
                  <a:t>= </a:t>
                </a:r>
                <a:r>
                  <a:rPr lang="es-MX" sz="1900" b="1" dirty="0" smtClean="0">
                    <a:latin typeface="+mn-lt"/>
                    <a:cs typeface="Arial" pitchFamily="34" charset="0"/>
                  </a:rPr>
                  <a:t>21.91 </a:t>
                </a:r>
                <a:r>
                  <a:rPr lang="es-MX" sz="1900" b="1" dirty="0">
                    <a:latin typeface="+mn-lt"/>
                    <a:cs typeface="Arial" pitchFamily="34" charset="0"/>
                  </a:rPr>
                  <a:t>cm</a:t>
                </a:r>
              </a:p>
              <a:p>
                <a:pPr algn="just">
                  <a:buNone/>
                </a:pPr>
                <a:r>
                  <a:rPr lang="es-MX" sz="1900" b="1" dirty="0">
                    <a:latin typeface="+mn-lt"/>
                    <a:cs typeface="Arial" pitchFamily="34" charset="0"/>
                  </a:rPr>
                  <a:t>Trayectoria ABDE: ancho neto: </a:t>
                </a:r>
                <a:r>
                  <a:rPr lang="es-MX" sz="1900" b="1" dirty="0" smtClean="0">
                    <a:latin typeface="+mn-lt"/>
                    <a:cs typeface="Arial" pitchFamily="34" charset="0"/>
                  </a:rPr>
                  <a:t>24.45cm-(2.54cm*2)+6²</a:t>
                </a:r>
                <a:r>
                  <a:rPr lang="es-MX" sz="1900" b="1" dirty="0">
                    <a:latin typeface="+mn-lt"/>
                    <a:cs typeface="Arial" pitchFamily="34" charset="0"/>
                  </a:rPr>
                  <a:t>/(4*6)= </a:t>
                </a:r>
                <a:r>
                  <a:rPr lang="es-MX" sz="1900" b="1" dirty="0" smtClean="0">
                    <a:solidFill>
                      <a:srgbClr val="FF0000"/>
                    </a:solidFill>
                    <a:latin typeface="+mn-lt"/>
                    <a:cs typeface="Arial" pitchFamily="34" charset="0"/>
                  </a:rPr>
                  <a:t>20.87 </a:t>
                </a:r>
                <a:r>
                  <a:rPr lang="es-MX" sz="1900" b="1" dirty="0">
                    <a:solidFill>
                      <a:srgbClr val="FF0000"/>
                    </a:solidFill>
                    <a:latin typeface="+mn-lt"/>
                    <a:cs typeface="Arial" pitchFamily="34" charset="0"/>
                  </a:rPr>
                  <a:t>cm</a:t>
                </a:r>
              </a:p>
              <a:p>
                <a:pPr algn="ctr">
                  <a:buNone/>
                </a:pPr>
                <a14:m>
                  <m:oMath xmlns:m="http://schemas.openxmlformats.org/officeDocument/2006/math">
                    <m:sSub>
                      <m:sSubPr>
                        <m:ctrlPr>
                          <a:rPr lang="es-MX" sz="1900" b="1" i="1">
                            <a:latin typeface="Cambria Math" panose="02040503050406030204" pitchFamily="18" charset="0"/>
                            <a:cs typeface="Arial" pitchFamily="34" charset="0"/>
                          </a:rPr>
                        </m:ctrlPr>
                      </m:sSubPr>
                      <m:e>
                        <m:r>
                          <a:rPr lang="es-MX" sz="1900" b="1" i="1">
                            <a:latin typeface="Cambria Math" panose="02040503050406030204" pitchFamily="18" charset="0"/>
                            <a:cs typeface="Arial" pitchFamily="34" charset="0"/>
                          </a:rPr>
                          <m:t>𝑨</m:t>
                        </m:r>
                      </m:e>
                      <m:sub>
                        <m:r>
                          <a:rPr lang="es-MX" sz="1900" b="1" i="1">
                            <a:latin typeface="Cambria Math" panose="02040503050406030204" pitchFamily="18" charset="0"/>
                            <a:cs typeface="Arial" pitchFamily="34" charset="0"/>
                          </a:rPr>
                          <m:t>𝒏</m:t>
                        </m:r>
                      </m:sub>
                    </m:sSub>
                  </m:oMath>
                </a14:m>
                <a:r>
                  <a:rPr lang="es-MX" sz="1900" b="1" dirty="0">
                    <a:latin typeface="+mn-lt"/>
                    <a:cs typeface="Arial" pitchFamily="34" charset="0"/>
                  </a:rPr>
                  <a:t>=</a:t>
                </a:r>
                <a:r>
                  <a:rPr lang="es-MX" sz="1900" b="1" dirty="0" smtClean="0">
                    <a:latin typeface="+mn-lt"/>
                    <a:cs typeface="Arial" pitchFamily="34" charset="0"/>
                  </a:rPr>
                  <a:t>0.95*20.87</a:t>
                </a:r>
                <a14:m>
                  <m:oMath xmlns:m="http://schemas.openxmlformats.org/officeDocument/2006/math">
                    <m:sSup>
                      <m:sSupPr>
                        <m:ctrlPr>
                          <a:rPr lang="es-MX" sz="1900" b="1" i="1" smtClean="0">
                            <a:latin typeface="Cambria Math" panose="02040503050406030204" pitchFamily="18" charset="0"/>
                            <a:cs typeface="Arial" pitchFamily="34" charset="0"/>
                          </a:rPr>
                        </m:ctrlPr>
                      </m:sSupPr>
                      <m:e>
                        <m:r>
                          <a:rPr lang="es-MX" sz="1900" b="1" i="1" smtClean="0">
                            <a:latin typeface="Cambria Math" panose="02040503050406030204" pitchFamily="18" charset="0"/>
                            <a:cs typeface="Arial" pitchFamily="34" charset="0"/>
                          </a:rPr>
                          <m:t>𝒄𝒎</m:t>
                        </m:r>
                      </m:e>
                      <m:sup>
                        <m:r>
                          <a:rPr lang="es-MX" sz="1900" b="1" i="1" smtClean="0">
                            <a:latin typeface="Cambria Math" panose="02040503050406030204" pitchFamily="18" charset="0"/>
                            <a:cs typeface="Arial" pitchFamily="34" charset="0"/>
                          </a:rPr>
                          <m:t>𝟐</m:t>
                        </m:r>
                      </m:sup>
                    </m:sSup>
                  </m:oMath>
                </a14:m>
                <a:r>
                  <a:rPr lang="es-MX" sz="1900" b="1" dirty="0">
                    <a:latin typeface="+mn-lt"/>
                    <a:cs typeface="Arial" pitchFamily="34" charset="0"/>
                  </a:rPr>
                  <a:t>=</a:t>
                </a:r>
                <a:r>
                  <a:rPr lang="es-MX" sz="1900" b="1" dirty="0" smtClean="0">
                    <a:latin typeface="+mn-lt"/>
                    <a:cs typeface="Arial" pitchFamily="34" charset="0"/>
                  </a:rPr>
                  <a:t>19.82 </a:t>
                </a:r>
                <a14:m>
                  <m:oMath xmlns:m="http://schemas.openxmlformats.org/officeDocument/2006/math">
                    <m:sSup>
                      <m:sSupPr>
                        <m:ctrlPr>
                          <a:rPr lang="es-MX" sz="1900" b="1" i="1">
                            <a:latin typeface="Cambria Math" panose="02040503050406030204" pitchFamily="18" charset="0"/>
                            <a:cs typeface="Arial" pitchFamily="34" charset="0"/>
                          </a:rPr>
                        </m:ctrlPr>
                      </m:sSupPr>
                      <m:e>
                        <m:r>
                          <a:rPr lang="es-MX" sz="1900" b="1" i="1">
                            <a:latin typeface="Cambria Math" panose="02040503050406030204" pitchFamily="18" charset="0"/>
                            <a:cs typeface="Arial" pitchFamily="34" charset="0"/>
                          </a:rPr>
                          <m:t>𝒄𝒎</m:t>
                        </m:r>
                      </m:e>
                      <m:sup>
                        <m:r>
                          <a:rPr lang="es-MX" sz="1900" b="1" i="1">
                            <a:latin typeface="Cambria Math" panose="02040503050406030204" pitchFamily="18" charset="0"/>
                            <a:cs typeface="Arial" pitchFamily="34" charset="0"/>
                          </a:rPr>
                          <m:t>𝟐</m:t>
                        </m:r>
                      </m:sup>
                    </m:sSup>
                  </m:oMath>
                </a14:m>
                <a:endParaRPr lang="es-MX" sz="1900" b="1" dirty="0">
                  <a:latin typeface="+mn-lt"/>
                  <a:cs typeface="Arial" pitchFamily="34" charset="0"/>
                </a:endParaRPr>
              </a:p>
              <a:p>
                <a:pPr algn="ctr">
                  <a:buNone/>
                </a:pPr>
                <a14:m>
                  <m:oMath xmlns:m="http://schemas.openxmlformats.org/officeDocument/2006/math">
                    <m:sSub>
                      <m:sSubPr>
                        <m:ctrlPr>
                          <a:rPr lang="es-MX" sz="1900" b="1" i="1" dirty="0">
                            <a:latin typeface="Cambria Math" panose="02040503050406030204" pitchFamily="18" charset="0"/>
                            <a:cs typeface="Arial" pitchFamily="34" charset="0"/>
                          </a:rPr>
                        </m:ctrlPr>
                      </m:sSubPr>
                      <m:e>
                        <m:r>
                          <a:rPr lang="es-MX" sz="1900" b="1" i="1" dirty="0">
                            <a:latin typeface="Cambria Math" panose="02040503050406030204" pitchFamily="18" charset="0"/>
                            <a:cs typeface="Arial" pitchFamily="34" charset="0"/>
                          </a:rPr>
                          <m:t>𝑨</m:t>
                        </m:r>
                      </m:e>
                      <m:sub>
                        <m:r>
                          <a:rPr lang="es-MX" sz="1900" b="1" i="1" dirty="0">
                            <a:latin typeface="Cambria Math" panose="02040503050406030204" pitchFamily="18" charset="0"/>
                            <a:cs typeface="Arial" pitchFamily="34" charset="0"/>
                          </a:rPr>
                          <m:t>𝒆</m:t>
                        </m:r>
                      </m:sub>
                    </m:sSub>
                  </m:oMath>
                </a14:m>
                <a:r>
                  <a:rPr lang="es-MX" sz="1900" b="1" dirty="0">
                    <a:latin typeface="+mn-lt"/>
                    <a:cs typeface="Arial" pitchFamily="34" charset="0"/>
                  </a:rPr>
                  <a:t>=</a:t>
                </a:r>
                <a:r>
                  <a:rPr lang="es-MX" sz="1900" b="1" dirty="0" smtClean="0">
                    <a:latin typeface="+mn-lt"/>
                    <a:cs typeface="Arial" pitchFamily="34" charset="0"/>
                  </a:rPr>
                  <a:t>0.90*19.82 </a:t>
                </a:r>
                <a14:m>
                  <m:oMath xmlns:m="http://schemas.openxmlformats.org/officeDocument/2006/math">
                    <m:sSup>
                      <m:sSupPr>
                        <m:ctrlPr>
                          <a:rPr lang="es-MX" sz="1900" b="1" i="1">
                            <a:latin typeface="Cambria Math" panose="02040503050406030204" pitchFamily="18" charset="0"/>
                            <a:cs typeface="Arial" pitchFamily="34" charset="0"/>
                          </a:rPr>
                        </m:ctrlPr>
                      </m:sSupPr>
                      <m:e>
                        <m:r>
                          <a:rPr lang="es-MX" sz="1900" b="1" i="1">
                            <a:latin typeface="Cambria Math" panose="02040503050406030204" pitchFamily="18" charset="0"/>
                            <a:cs typeface="Arial" pitchFamily="34" charset="0"/>
                          </a:rPr>
                          <m:t>𝒄𝒎</m:t>
                        </m:r>
                      </m:e>
                      <m:sup>
                        <m:r>
                          <a:rPr lang="es-MX" sz="1900" b="1" i="1">
                            <a:latin typeface="Cambria Math" panose="02040503050406030204" pitchFamily="18" charset="0"/>
                            <a:cs typeface="Arial" pitchFamily="34" charset="0"/>
                          </a:rPr>
                          <m:t>𝟐</m:t>
                        </m:r>
                      </m:sup>
                    </m:sSup>
                  </m:oMath>
                </a14:m>
                <a:r>
                  <a:rPr lang="es-MX" sz="1900" b="1" dirty="0">
                    <a:latin typeface="+mn-lt"/>
                    <a:cs typeface="Arial" pitchFamily="34" charset="0"/>
                  </a:rPr>
                  <a:t>=</a:t>
                </a:r>
                <a:r>
                  <a:rPr lang="es-MX" sz="1900" b="1" dirty="0" smtClean="0">
                    <a:latin typeface="+mn-lt"/>
                    <a:cs typeface="Arial" pitchFamily="34" charset="0"/>
                  </a:rPr>
                  <a:t>17.84 </a:t>
                </a:r>
                <a14:m>
                  <m:oMath xmlns:m="http://schemas.openxmlformats.org/officeDocument/2006/math">
                    <m:sSup>
                      <m:sSupPr>
                        <m:ctrlPr>
                          <a:rPr lang="es-MX" sz="1900" b="1" i="1">
                            <a:latin typeface="Cambria Math" panose="02040503050406030204" pitchFamily="18" charset="0"/>
                            <a:cs typeface="Arial" pitchFamily="34" charset="0"/>
                          </a:rPr>
                        </m:ctrlPr>
                      </m:sSupPr>
                      <m:e>
                        <m:r>
                          <a:rPr lang="es-MX" sz="1900" b="1" i="1">
                            <a:latin typeface="Cambria Math" panose="02040503050406030204" pitchFamily="18" charset="0"/>
                            <a:cs typeface="Arial" pitchFamily="34" charset="0"/>
                          </a:rPr>
                          <m:t>𝒄𝒎</m:t>
                        </m:r>
                      </m:e>
                      <m:sup>
                        <m:r>
                          <a:rPr lang="es-MX" sz="1900" b="1" i="1">
                            <a:latin typeface="Cambria Math" panose="02040503050406030204" pitchFamily="18" charset="0"/>
                            <a:cs typeface="Arial" pitchFamily="34" charset="0"/>
                          </a:rPr>
                          <m:t>𝟐</m:t>
                        </m:r>
                      </m:sup>
                    </m:sSup>
                  </m:oMath>
                </a14:m>
                <a:endParaRPr lang="es-MX" sz="1900" b="1" dirty="0">
                  <a:latin typeface="+mn-lt"/>
                  <a:cs typeface="Arial" pitchFamily="34" charset="0"/>
                </a:endParaRPr>
              </a:p>
              <a:p>
                <a:pPr algn="just"/>
                <a:r>
                  <a:rPr lang="es-ES_tradnl" sz="1900" b="1" dirty="0">
                    <a:latin typeface="+mn-lt"/>
                    <a:cs typeface="Arial" pitchFamily="34" charset="0"/>
                  </a:rPr>
                  <a:t>Estado limite de flujo plástico en la sección total:</a:t>
                </a:r>
              </a:p>
              <a:p>
                <a:pPr lvl="1" algn="ctr"/>
                <a:r>
                  <a:rPr lang="es-ES_tradnl" sz="1900" b="1" dirty="0">
                    <a:solidFill>
                      <a:srgbClr val="C00000"/>
                    </a:solidFill>
                    <a:latin typeface="+mn-lt"/>
                    <a:cs typeface="Arial" pitchFamily="34" charset="0"/>
                  </a:rPr>
                  <a:t>R</a:t>
                </a:r>
                <a:r>
                  <a:rPr lang="es-ES_tradnl" sz="1900" b="1" baseline="-25000" dirty="0">
                    <a:solidFill>
                      <a:srgbClr val="C00000"/>
                    </a:solidFill>
                    <a:latin typeface="+mn-lt"/>
                    <a:cs typeface="Arial" pitchFamily="34" charset="0"/>
                  </a:rPr>
                  <a:t>T</a:t>
                </a:r>
                <a:r>
                  <a:rPr lang="es-ES_tradnl" sz="1900" b="1" dirty="0">
                    <a:solidFill>
                      <a:srgbClr val="C00000"/>
                    </a:solidFill>
                    <a:latin typeface="+mn-lt"/>
                    <a:cs typeface="Arial" pitchFamily="34" charset="0"/>
                  </a:rPr>
                  <a:t>= </a:t>
                </a:r>
                <a:r>
                  <a:rPr lang="es-ES_tradnl" sz="1900" b="1" dirty="0" err="1">
                    <a:solidFill>
                      <a:srgbClr val="C00000"/>
                    </a:solidFill>
                    <a:latin typeface="+mn-lt"/>
                    <a:cs typeface="Arial" pitchFamily="34" charset="0"/>
                  </a:rPr>
                  <a:t>A</a:t>
                </a:r>
                <a:r>
                  <a:rPr lang="es-ES_tradnl" sz="1900" b="1" baseline="-25000" dirty="0" err="1">
                    <a:solidFill>
                      <a:srgbClr val="C00000"/>
                    </a:solidFill>
                    <a:latin typeface="+mn-lt"/>
                    <a:cs typeface="Arial" pitchFamily="34" charset="0"/>
                  </a:rPr>
                  <a:t>t</a:t>
                </a:r>
                <a:r>
                  <a:rPr lang="es-ES_tradnl" sz="1900" b="1" dirty="0" err="1">
                    <a:solidFill>
                      <a:srgbClr val="C00000"/>
                    </a:solidFill>
                    <a:latin typeface="+mn-lt"/>
                    <a:cs typeface="Arial" pitchFamily="34" charset="0"/>
                  </a:rPr>
                  <a:t>F</a:t>
                </a:r>
                <a:r>
                  <a:rPr lang="es-ES_tradnl" sz="1900" b="1" baseline="-25000" dirty="0" err="1">
                    <a:solidFill>
                      <a:srgbClr val="C00000"/>
                    </a:solidFill>
                    <a:latin typeface="+mn-lt"/>
                    <a:cs typeface="Arial" pitchFamily="34" charset="0"/>
                  </a:rPr>
                  <a:t>y</a:t>
                </a:r>
                <a:r>
                  <a:rPr lang="es-ES_tradnl" sz="1900" b="1" dirty="0" err="1">
                    <a:solidFill>
                      <a:srgbClr val="C00000"/>
                    </a:solidFill>
                    <a:latin typeface="+mn-lt"/>
                    <a:cs typeface="Arial" pitchFamily="34" charset="0"/>
                  </a:rPr>
                  <a:t>F</a:t>
                </a:r>
                <a:r>
                  <a:rPr lang="es-ES_tradnl" sz="1900" b="1" baseline="-25000" dirty="0" err="1">
                    <a:solidFill>
                      <a:srgbClr val="C00000"/>
                    </a:solidFill>
                    <a:latin typeface="+mn-lt"/>
                    <a:cs typeface="Arial" pitchFamily="34" charset="0"/>
                  </a:rPr>
                  <a:t>R</a:t>
                </a:r>
                <a:r>
                  <a:rPr lang="es-ES_tradnl" sz="1900" b="1" baseline="-25000" dirty="0">
                    <a:solidFill>
                      <a:srgbClr val="C00000"/>
                    </a:solidFill>
                    <a:latin typeface="+mn-lt"/>
                    <a:cs typeface="Arial" pitchFamily="34" charset="0"/>
                  </a:rPr>
                  <a:t> </a:t>
                </a:r>
              </a:p>
              <a:p>
                <a:pPr lvl="1" algn="ctr">
                  <a:buNone/>
                </a:pPr>
                <a:r>
                  <a:rPr lang="es-ES_tradnl" sz="1900" b="1" dirty="0">
                    <a:latin typeface="+mn-lt"/>
                    <a:cs typeface="Arial" pitchFamily="34" charset="0"/>
                  </a:rPr>
                  <a:t>        =23.29 </a:t>
                </a:r>
                <a14:m>
                  <m:oMath xmlns:m="http://schemas.openxmlformats.org/officeDocument/2006/math">
                    <m:sSup>
                      <m:sSupPr>
                        <m:ctrlPr>
                          <a:rPr lang="es-MX" sz="1900" b="1" i="1">
                            <a:latin typeface="Cambria Math" panose="02040503050406030204" pitchFamily="18" charset="0"/>
                            <a:cs typeface="Arial" pitchFamily="34" charset="0"/>
                          </a:rPr>
                        </m:ctrlPr>
                      </m:sSupPr>
                      <m:e>
                        <m:r>
                          <a:rPr lang="es-MX" sz="1900" b="1" i="1">
                            <a:latin typeface="Cambria Math" panose="02040503050406030204" pitchFamily="18" charset="0"/>
                            <a:cs typeface="Arial" pitchFamily="34" charset="0"/>
                          </a:rPr>
                          <m:t>𝒄𝒎</m:t>
                        </m:r>
                      </m:e>
                      <m:sup>
                        <m:r>
                          <a:rPr lang="es-MX" sz="1900" b="1" i="1">
                            <a:latin typeface="Cambria Math" panose="02040503050406030204" pitchFamily="18" charset="0"/>
                            <a:cs typeface="Arial" pitchFamily="34" charset="0"/>
                          </a:rPr>
                          <m:t>𝟐</m:t>
                        </m:r>
                      </m:sup>
                    </m:sSup>
                  </m:oMath>
                </a14:m>
                <a:r>
                  <a:rPr lang="es-ES_tradnl" sz="1900" b="1" dirty="0">
                    <a:latin typeface="+mn-lt"/>
                    <a:cs typeface="Arial" pitchFamily="34" charset="0"/>
                  </a:rPr>
                  <a:t>*2.53</a:t>
                </a:r>
                <a14:m>
                  <m:oMath xmlns:m="http://schemas.openxmlformats.org/officeDocument/2006/math">
                    <m:f>
                      <m:fPr>
                        <m:ctrlPr>
                          <a:rPr lang="es-MX" sz="1900" b="1" i="1">
                            <a:latin typeface="Cambria Math" panose="02040503050406030204" pitchFamily="18" charset="0"/>
                            <a:cs typeface="Arial" pitchFamily="34" charset="0"/>
                          </a:rPr>
                        </m:ctrlPr>
                      </m:fPr>
                      <m:num>
                        <m:r>
                          <a:rPr lang="es-MX" sz="1900" b="1" i="1">
                            <a:latin typeface="Cambria Math" panose="02040503050406030204" pitchFamily="18" charset="0"/>
                            <a:cs typeface="Arial" pitchFamily="34" charset="0"/>
                          </a:rPr>
                          <m:t>𝒕𝒐𝒏</m:t>
                        </m:r>
                      </m:num>
                      <m:den>
                        <m:sSup>
                          <m:sSupPr>
                            <m:ctrlPr>
                              <a:rPr lang="es-MX" sz="1900" b="1" i="1">
                                <a:latin typeface="Cambria Math" panose="02040503050406030204" pitchFamily="18" charset="0"/>
                                <a:cs typeface="Arial" pitchFamily="34" charset="0"/>
                              </a:rPr>
                            </m:ctrlPr>
                          </m:sSupPr>
                          <m:e>
                            <m:r>
                              <a:rPr lang="es-MX" sz="1900" b="1" i="1">
                                <a:latin typeface="Cambria Math" panose="02040503050406030204" pitchFamily="18" charset="0"/>
                                <a:cs typeface="Arial" pitchFamily="34" charset="0"/>
                              </a:rPr>
                              <m:t>𝒄𝒎</m:t>
                            </m:r>
                          </m:e>
                          <m:sup>
                            <m:r>
                              <a:rPr lang="es-MX" sz="1900" b="1" i="1">
                                <a:latin typeface="Cambria Math" panose="02040503050406030204" pitchFamily="18" charset="0"/>
                                <a:cs typeface="Arial" pitchFamily="34" charset="0"/>
                              </a:rPr>
                              <m:t>𝟐</m:t>
                            </m:r>
                          </m:sup>
                        </m:sSup>
                      </m:den>
                    </m:f>
                  </m:oMath>
                </a14:m>
                <a:r>
                  <a:rPr lang="es-ES_tradnl" sz="1900" b="1" dirty="0">
                    <a:latin typeface="+mn-lt"/>
                    <a:cs typeface="Arial" pitchFamily="34" charset="0"/>
                  </a:rPr>
                  <a:t>*0.9= 53.03 ton</a:t>
                </a:r>
              </a:p>
              <a:p>
                <a:pPr algn="just"/>
                <a:r>
                  <a:rPr lang="es-ES_tradnl" sz="1900" b="1" dirty="0">
                    <a:latin typeface="+mn-lt"/>
                    <a:cs typeface="Arial" pitchFamily="34" charset="0"/>
                  </a:rPr>
                  <a:t>Estado limite de fractura en la sección neta:</a:t>
                </a:r>
              </a:p>
              <a:p>
                <a:pPr lvl="1" algn="ctr"/>
                <a:r>
                  <a:rPr lang="es-ES_tradnl" sz="1900" b="1" dirty="0">
                    <a:latin typeface="+mn-lt"/>
                    <a:cs typeface="Arial" pitchFamily="34" charset="0"/>
                  </a:rPr>
                  <a:t>R</a:t>
                </a:r>
                <a:r>
                  <a:rPr lang="es-ES_tradnl" sz="1900" b="1" baseline="-25000" dirty="0">
                    <a:latin typeface="+mn-lt"/>
                    <a:cs typeface="Arial" pitchFamily="34" charset="0"/>
                  </a:rPr>
                  <a:t>T</a:t>
                </a:r>
                <a:r>
                  <a:rPr lang="es-ES_tradnl" sz="1900" b="1" dirty="0">
                    <a:latin typeface="+mn-lt"/>
                    <a:cs typeface="Arial" pitchFamily="34" charset="0"/>
                  </a:rPr>
                  <a:t>= </a:t>
                </a:r>
                <a:r>
                  <a:rPr lang="es-ES_tradnl" sz="1900" b="1" dirty="0" err="1">
                    <a:latin typeface="+mn-lt"/>
                    <a:cs typeface="Arial" pitchFamily="34" charset="0"/>
                  </a:rPr>
                  <a:t>A</a:t>
                </a:r>
                <a:r>
                  <a:rPr lang="es-ES_tradnl" sz="1900" b="1" baseline="-25000" dirty="0" err="1">
                    <a:latin typeface="+mn-lt"/>
                    <a:cs typeface="Arial" pitchFamily="34" charset="0"/>
                  </a:rPr>
                  <a:t>e</a:t>
                </a:r>
                <a:r>
                  <a:rPr lang="es-ES_tradnl" sz="1900" b="1" dirty="0" err="1">
                    <a:latin typeface="+mn-lt"/>
                    <a:cs typeface="Arial" pitchFamily="34" charset="0"/>
                  </a:rPr>
                  <a:t>F</a:t>
                </a:r>
                <a:r>
                  <a:rPr lang="es-ES_tradnl" sz="1900" b="1" baseline="-25000" dirty="0" err="1">
                    <a:latin typeface="+mn-lt"/>
                    <a:cs typeface="Arial" pitchFamily="34" charset="0"/>
                  </a:rPr>
                  <a:t>u</a:t>
                </a:r>
                <a:r>
                  <a:rPr lang="es-ES_tradnl" sz="1900" b="1" dirty="0" err="1">
                    <a:latin typeface="+mn-lt"/>
                    <a:cs typeface="Arial" pitchFamily="34" charset="0"/>
                  </a:rPr>
                  <a:t>F</a:t>
                </a:r>
                <a:r>
                  <a:rPr lang="es-ES_tradnl" sz="1900" b="1" baseline="-25000" dirty="0" err="1">
                    <a:latin typeface="+mn-lt"/>
                    <a:cs typeface="Arial" pitchFamily="34" charset="0"/>
                  </a:rPr>
                  <a:t>R</a:t>
                </a:r>
                <a:r>
                  <a:rPr lang="es-ES_tradnl" sz="1900" b="1" baseline="-25000" dirty="0">
                    <a:latin typeface="+mn-lt"/>
                    <a:cs typeface="Arial" pitchFamily="34" charset="0"/>
                  </a:rPr>
                  <a:t>  </a:t>
                </a:r>
                <a:r>
                  <a:rPr lang="es-MX" sz="1900" b="1" dirty="0">
                    <a:latin typeface="+mn-lt"/>
                    <a:cs typeface="Arial" pitchFamily="34" charset="0"/>
                  </a:rPr>
                  <a:t>= </a:t>
                </a:r>
                <a:r>
                  <a:rPr lang="es-MX" sz="1900" b="1" dirty="0" smtClean="0">
                    <a:latin typeface="+mn-lt"/>
                    <a:cs typeface="Arial" pitchFamily="34" charset="0"/>
                  </a:rPr>
                  <a:t>17.84 </a:t>
                </a:r>
                <a14:m>
                  <m:oMath xmlns:m="http://schemas.openxmlformats.org/officeDocument/2006/math">
                    <m:sSup>
                      <m:sSupPr>
                        <m:ctrlPr>
                          <a:rPr lang="es-MX" sz="1900" b="1" i="1">
                            <a:latin typeface="Cambria Math" panose="02040503050406030204" pitchFamily="18" charset="0"/>
                            <a:cs typeface="Arial" pitchFamily="34" charset="0"/>
                          </a:rPr>
                        </m:ctrlPr>
                      </m:sSupPr>
                      <m:e>
                        <m:r>
                          <a:rPr lang="es-MX" sz="1900" b="1" i="1">
                            <a:latin typeface="Cambria Math" panose="02040503050406030204" pitchFamily="18" charset="0"/>
                            <a:cs typeface="Arial" pitchFamily="34" charset="0"/>
                          </a:rPr>
                          <m:t>𝒄𝒎</m:t>
                        </m:r>
                      </m:e>
                      <m:sup>
                        <m:r>
                          <a:rPr lang="es-MX" sz="1900" b="1" i="1">
                            <a:latin typeface="Cambria Math" panose="02040503050406030204" pitchFamily="18" charset="0"/>
                            <a:cs typeface="Arial" pitchFamily="34" charset="0"/>
                          </a:rPr>
                          <m:t>𝟐</m:t>
                        </m:r>
                      </m:sup>
                    </m:sSup>
                  </m:oMath>
                </a14:m>
                <a:r>
                  <a:rPr lang="es-MX" sz="1900" b="1" dirty="0">
                    <a:latin typeface="+mn-lt"/>
                    <a:cs typeface="Arial" pitchFamily="34" charset="0"/>
                  </a:rPr>
                  <a:t>*4.10 </a:t>
                </a:r>
                <a14:m>
                  <m:oMath xmlns:m="http://schemas.openxmlformats.org/officeDocument/2006/math">
                    <m:f>
                      <m:fPr>
                        <m:ctrlPr>
                          <a:rPr lang="es-MX" sz="1900" b="1" i="1">
                            <a:latin typeface="Cambria Math" panose="02040503050406030204" pitchFamily="18" charset="0"/>
                            <a:cs typeface="Arial" pitchFamily="34" charset="0"/>
                          </a:rPr>
                        </m:ctrlPr>
                      </m:fPr>
                      <m:num>
                        <m:r>
                          <a:rPr lang="es-MX" sz="1900" b="1" i="1">
                            <a:latin typeface="Cambria Math" panose="02040503050406030204" pitchFamily="18" charset="0"/>
                            <a:cs typeface="Arial" pitchFamily="34" charset="0"/>
                          </a:rPr>
                          <m:t>𝒕𝒐𝒏</m:t>
                        </m:r>
                      </m:num>
                      <m:den>
                        <m:sSup>
                          <m:sSupPr>
                            <m:ctrlPr>
                              <a:rPr lang="es-MX" sz="1900" b="1" i="1">
                                <a:latin typeface="Cambria Math" panose="02040503050406030204" pitchFamily="18" charset="0"/>
                                <a:cs typeface="Arial" pitchFamily="34" charset="0"/>
                              </a:rPr>
                            </m:ctrlPr>
                          </m:sSupPr>
                          <m:e>
                            <m:r>
                              <a:rPr lang="es-MX" sz="1900" b="1" i="1">
                                <a:latin typeface="Cambria Math" panose="02040503050406030204" pitchFamily="18" charset="0"/>
                                <a:cs typeface="Arial" pitchFamily="34" charset="0"/>
                              </a:rPr>
                              <m:t>𝒄𝒎</m:t>
                            </m:r>
                          </m:e>
                          <m:sup>
                            <m:r>
                              <a:rPr lang="es-MX" sz="1900" b="1" i="1">
                                <a:latin typeface="Cambria Math" panose="02040503050406030204" pitchFamily="18" charset="0"/>
                                <a:cs typeface="Arial" pitchFamily="34" charset="0"/>
                              </a:rPr>
                              <m:t>𝟐</m:t>
                            </m:r>
                          </m:sup>
                        </m:sSup>
                      </m:den>
                    </m:f>
                  </m:oMath>
                </a14:m>
                <a:r>
                  <a:rPr lang="es-MX" sz="1900" b="1" dirty="0">
                    <a:latin typeface="+mn-lt"/>
                    <a:cs typeface="Arial" pitchFamily="34" charset="0"/>
                  </a:rPr>
                  <a:t>*</a:t>
                </a:r>
                <a:r>
                  <a:rPr lang="es-MX" sz="1900" b="1" dirty="0">
                    <a:solidFill>
                      <a:srgbClr val="C00000"/>
                    </a:solidFill>
                    <a:latin typeface="+mn-lt"/>
                    <a:cs typeface="Arial" pitchFamily="34" charset="0"/>
                  </a:rPr>
                  <a:t>0.75</a:t>
                </a:r>
                <a:r>
                  <a:rPr lang="es-MX" sz="1900" b="1" dirty="0">
                    <a:latin typeface="+mn-lt"/>
                    <a:cs typeface="Arial" pitchFamily="34" charset="0"/>
                  </a:rPr>
                  <a:t>= </a:t>
                </a:r>
                <a:r>
                  <a:rPr lang="es-MX" sz="1900" b="1" dirty="0" smtClean="0">
                    <a:latin typeface="+mn-lt"/>
                    <a:cs typeface="Arial" pitchFamily="34" charset="0"/>
                  </a:rPr>
                  <a:t>54.87 </a:t>
                </a:r>
                <a:r>
                  <a:rPr lang="es-MX" sz="1900" b="1" dirty="0">
                    <a:latin typeface="+mn-lt"/>
                    <a:cs typeface="Arial" pitchFamily="34" charset="0"/>
                  </a:rPr>
                  <a:t>ton</a:t>
                </a:r>
              </a:p>
              <a:p>
                <a:pPr lvl="1" algn="just"/>
                <a:endParaRPr lang="es-ES_tradnl" b="1" dirty="0">
                  <a:latin typeface="+mn-lt"/>
                  <a:cs typeface="Arial" pitchFamily="34" charset="0"/>
                </a:endParaRPr>
              </a:p>
              <a:p>
                <a:pPr algn="just">
                  <a:buNone/>
                </a:pPr>
                <a:r>
                  <a:rPr lang="es-MX" b="1" dirty="0">
                    <a:latin typeface="+mn-lt"/>
                    <a:cs typeface="Arial" pitchFamily="34" charset="0"/>
                  </a:rPr>
                  <a:t>        </a:t>
                </a:r>
              </a:p>
            </p:txBody>
          </p:sp>
        </mc:Choice>
        <mc:Fallback xmlns="">
          <p:sp>
            <p:nvSpPr>
              <p:cNvPr id="8" name="10 Rectángulo"/>
              <p:cNvSpPr>
                <a:spLocks noRot="1" noChangeAspect="1" noMove="1" noResize="1" noEditPoints="1" noAdjustHandles="1" noChangeArrowheads="1" noChangeShapeType="1" noTextEdit="1"/>
              </p:cNvSpPr>
              <p:nvPr/>
            </p:nvSpPr>
            <p:spPr>
              <a:xfrm>
                <a:off x="474560" y="1960173"/>
                <a:ext cx="9354449" cy="4696542"/>
              </a:xfrm>
              <a:prstGeom prst="rect">
                <a:avLst/>
              </a:prstGeom>
              <a:blipFill>
                <a:blip r:embed="rId2"/>
                <a:stretch>
                  <a:fillRect l="-652" t="-649"/>
                </a:stretch>
              </a:blipFill>
            </p:spPr>
            <p:txBody>
              <a:bodyPr/>
              <a:lstStyle/>
              <a:p>
                <a:r>
                  <a:rPr lang="es-MX">
                    <a:noFill/>
                  </a:rPr>
                  <a:t> </a:t>
                </a:r>
              </a:p>
            </p:txBody>
          </p:sp>
        </mc:Fallback>
      </mc:AlternateContent>
      <p:sp>
        <p:nvSpPr>
          <p:cNvPr id="2" name="Marcador de pie de página 1">
            <a:extLst>
              <a:ext uri="{FF2B5EF4-FFF2-40B4-BE49-F238E27FC236}">
                <a16:creationId xmlns:a16="http://schemas.microsoft.com/office/drawing/2014/main" id="{25BFD563-D388-4A4F-ACAE-68B92EE80B6E}"/>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0A05FFFE-DC9B-4278-AED0-BB9D7027BC24}"/>
              </a:ext>
            </a:extLst>
          </p:cNvPr>
          <p:cNvSpPr>
            <a:spLocks noGrp="1"/>
          </p:cNvSpPr>
          <p:nvPr>
            <p:ph type="sldNum" sz="quarter" idx="12"/>
          </p:nvPr>
        </p:nvSpPr>
        <p:spPr/>
        <p:txBody>
          <a:bodyPr/>
          <a:lstStyle/>
          <a:p>
            <a:fld id="{A20D5B2E-A39C-4A67-9A03-2664C49F1C64}" type="slidenum">
              <a:rPr lang="es-MX" smtClean="0"/>
              <a:pPr/>
              <a:t>78</a:t>
            </a:fld>
            <a:r>
              <a:rPr lang="es-MX"/>
              <a:t>/150</a:t>
            </a:r>
            <a:endParaRPr lang="es-MX" dirty="0"/>
          </a:p>
        </p:txBody>
      </p:sp>
    </p:spTree>
    <p:extLst>
      <p:ext uri="{BB962C8B-B14F-4D97-AF65-F5344CB8AC3E}">
        <p14:creationId xmlns:p14="http://schemas.microsoft.com/office/powerpoint/2010/main" val="241331858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 1</a:t>
            </a:r>
          </a:p>
        </p:txBody>
      </p:sp>
      <p:sp>
        <p:nvSpPr>
          <p:cNvPr id="13"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2.2 DISEÑO DE ELEMENTOS A TENSIÓN</a:t>
            </a:r>
          </a:p>
        </p:txBody>
      </p:sp>
      <p:sp>
        <p:nvSpPr>
          <p:cNvPr id="8" name="10 Rectángulo"/>
          <p:cNvSpPr/>
          <p:nvPr/>
        </p:nvSpPr>
        <p:spPr>
          <a:xfrm>
            <a:off x="474561" y="1967139"/>
            <a:ext cx="5832046" cy="369332"/>
          </a:xfrm>
          <a:prstGeom prst="rect">
            <a:avLst/>
          </a:prstGeom>
        </p:spPr>
        <p:txBody>
          <a:bodyPr wrap="none">
            <a:spAutoFit/>
          </a:bodyPr>
          <a:lstStyle/>
          <a:p>
            <a:pPr algn="just">
              <a:buNone/>
            </a:pPr>
            <a:r>
              <a:rPr lang="es-MX" b="1" u="sng" dirty="0">
                <a:solidFill>
                  <a:schemeClr val="accent5">
                    <a:lumMod val="75000"/>
                  </a:schemeClr>
                </a:solidFill>
                <a:latin typeface="+mn-lt"/>
                <a:cs typeface="Arial" pitchFamily="34" charset="0"/>
              </a:rPr>
              <a:t>Resistencia de diseño (caso cortante y tensión combinadas)</a:t>
            </a:r>
          </a:p>
        </p:txBody>
      </p:sp>
      <p:pic>
        <p:nvPicPr>
          <p:cNvPr id="9" name="Picture 2" descr="F:\Mis escaneos\2011-09 (Sep)\escanear0004.jpg"/>
          <p:cNvPicPr>
            <a:picLocks noChangeAspect="1" noChangeArrowheads="1"/>
          </p:cNvPicPr>
          <p:nvPr/>
        </p:nvPicPr>
        <p:blipFill>
          <a:blip r:embed="rId2" cstate="print"/>
          <a:srcRect l="19071" t="45980" r="59570" b="46850"/>
          <a:stretch>
            <a:fillRect/>
          </a:stretch>
        </p:blipFill>
        <p:spPr bwMode="auto">
          <a:xfrm>
            <a:off x="323951" y="2745466"/>
            <a:ext cx="2376263" cy="1368152"/>
          </a:xfrm>
          <a:prstGeom prst="rect">
            <a:avLst/>
          </a:prstGeom>
          <a:noFill/>
        </p:spPr>
      </p:pic>
      <p:sp>
        <p:nvSpPr>
          <p:cNvPr id="11" name="14 CuadroTexto"/>
          <p:cNvSpPr txBox="1"/>
          <p:nvPr/>
        </p:nvSpPr>
        <p:spPr>
          <a:xfrm>
            <a:off x="3121659" y="2400176"/>
            <a:ext cx="6707349" cy="677108"/>
          </a:xfrm>
          <a:prstGeom prst="rect">
            <a:avLst/>
          </a:prstGeom>
          <a:noFill/>
        </p:spPr>
        <p:txBody>
          <a:bodyPr wrap="square" rtlCol="0">
            <a:spAutoFit/>
          </a:bodyPr>
          <a:lstStyle/>
          <a:p>
            <a:pPr algn="just"/>
            <a:r>
              <a:rPr lang="es-MX" sz="1900" b="1" dirty="0">
                <a:latin typeface="+mn-lt"/>
              </a:rPr>
              <a:t>Este caso no es critico, pues el área neta en tensión es mayor que en el caso b, y  las áreas restantes son iguales.</a:t>
            </a:r>
          </a:p>
        </p:txBody>
      </p:sp>
      <p:pic>
        <p:nvPicPr>
          <p:cNvPr id="12" name="Picture 3" descr="F:\Mis escaneos\2011-09 (Sep)\escanear0004.jpg"/>
          <p:cNvPicPr>
            <a:picLocks noChangeAspect="1" noChangeArrowheads="1"/>
          </p:cNvPicPr>
          <p:nvPr/>
        </p:nvPicPr>
        <p:blipFill>
          <a:blip r:embed="rId2" cstate="print"/>
          <a:srcRect l="42719" t="45800" r="35438" b="46850"/>
          <a:stretch>
            <a:fillRect/>
          </a:stretch>
        </p:blipFill>
        <p:spPr bwMode="auto">
          <a:xfrm>
            <a:off x="323950" y="4494570"/>
            <a:ext cx="2376264" cy="1440160"/>
          </a:xfrm>
          <a:prstGeom prst="rect">
            <a:avLst/>
          </a:prstGeom>
          <a:noFill/>
          <a:ln w="38100">
            <a:solidFill>
              <a:srgbClr val="C00000"/>
            </a:solidFill>
          </a:ln>
        </p:spPr>
      </p:pic>
      <mc:AlternateContent xmlns:mc="http://schemas.openxmlformats.org/markup-compatibility/2006" xmlns:a14="http://schemas.microsoft.com/office/drawing/2010/main">
        <mc:Choice Requires="a14">
          <p:sp>
            <p:nvSpPr>
              <p:cNvPr id="14" name="16 Rectángulo"/>
              <p:cNvSpPr/>
              <p:nvPr/>
            </p:nvSpPr>
            <p:spPr>
              <a:xfrm>
                <a:off x="3121658" y="3200911"/>
                <a:ext cx="6059275" cy="384721"/>
              </a:xfrm>
              <a:prstGeom prst="rect">
                <a:avLst/>
              </a:prstGeom>
            </p:spPr>
            <p:txBody>
              <a:bodyPr wrap="square">
                <a:spAutoFit/>
              </a:bodyPr>
              <a:lstStyle/>
              <a:p>
                <a:pPr algn="just"/>
                <a14:m>
                  <m:oMath xmlns:m="http://schemas.openxmlformats.org/officeDocument/2006/math">
                    <m:sSub>
                      <m:sSubPr>
                        <m:ctrlPr>
                          <a:rPr lang="es-MX" sz="1900" b="1" i="1" dirty="0" smtClean="0">
                            <a:effectLst/>
                            <a:latin typeface="Cambria Math" panose="02040503050406030204" pitchFamily="18" charset="0"/>
                            <a:cs typeface="Arial" pitchFamily="34" charset="0"/>
                          </a:rPr>
                        </m:ctrlPr>
                      </m:sSubPr>
                      <m:e>
                        <m:r>
                          <a:rPr lang="es-MX" sz="1900" b="1" i="1" dirty="0" smtClean="0">
                            <a:effectLst/>
                            <a:latin typeface="Cambria Math" panose="02040503050406030204" pitchFamily="18" charset="0"/>
                            <a:cs typeface="Arial" pitchFamily="34" charset="0"/>
                          </a:rPr>
                          <m:t>𝑨</m:t>
                        </m:r>
                      </m:e>
                      <m:sub>
                        <m:r>
                          <a:rPr lang="es-MX" sz="1900" b="1" i="1" dirty="0" smtClean="0">
                            <a:effectLst/>
                            <a:latin typeface="Cambria Math" panose="02040503050406030204" pitchFamily="18" charset="0"/>
                            <a:cs typeface="Arial" pitchFamily="34" charset="0"/>
                          </a:rPr>
                          <m:t>𝒏𝒕</m:t>
                        </m:r>
                      </m:sub>
                    </m:sSub>
                  </m:oMath>
                </a14:m>
                <a:r>
                  <a:rPr lang="es-MX" sz="1900" b="1" dirty="0">
                    <a:effectLst/>
                    <a:latin typeface="+mn-lt"/>
                    <a:cs typeface="Arial" pitchFamily="34" charset="0"/>
                  </a:rPr>
                  <a:t>=  (6 + 3.2 – </a:t>
                </a:r>
                <a:r>
                  <a:rPr lang="es-MX" sz="1900" b="1" dirty="0" smtClean="0">
                    <a:effectLst/>
                    <a:latin typeface="+mn-lt"/>
                    <a:cs typeface="Arial" pitchFamily="34" charset="0"/>
                  </a:rPr>
                  <a:t>(1.5</a:t>
                </a:r>
                <a:r>
                  <a:rPr lang="es-MX" sz="1900" b="1" dirty="0">
                    <a:effectLst/>
                    <a:latin typeface="+mn-lt"/>
                    <a:cs typeface="Arial" pitchFamily="34" charset="0"/>
                  </a:rPr>
                  <a:t>* </a:t>
                </a:r>
                <a:r>
                  <a:rPr lang="es-MX" sz="1900" b="1" dirty="0" smtClean="0">
                    <a:effectLst/>
                    <a:latin typeface="+mn-lt"/>
                    <a:cs typeface="Arial" pitchFamily="34" charset="0"/>
                  </a:rPr>
                  <a:t>2.54) + </a:t>
                </a:r>
                <a:r>
                  <a:rPr lang="es-MX" sz="1900" b="1" dirty="0">
                    <a:effectLst/>
                    <a:latin typeface="+mn-lt"/>
                    <a:cs typeface="Arial" pitchFamily="34" charset="0"/>
                  </a:rPr>
                  <a:t>6² / 4(6))* 0.95= </a:t>
                </a:r>
                <a:r>
                  <a:rPr lang="es-MX" sz="1900" b="1" dirty="0" smtClean="0">
                    <a:effectLst/>
                    <a:latin typeface="+mn-lt"/>
                    <a:cs typeface="Arial" pitchFamily="34" charset="0"/>
                  </a:rPr>
                  <a:t>6.54 </a:t>
                </a:r>
                <a:r>
                  <a:rPr lang="es-MX" sz="1900" b="1" dirty="0">
                    <a:effectLst/>
                    <a:latin typeface="+mn-lt"/>
                    <a:cs typeface="Arial" pitchFamily="34" charset="0"/>
                  </a:rPr>
                  <a:t>cm²</a:t>
                </a:r>
                <a:endParaRPr lang="es-MX" sz="1900" b="1" dirty="0">
                  <a:effectLst/>
                  <a:latin typeface="+mn-lt"/>
                </a:endParaRPr>
              </a:p>
            </p:txBody>
          </p:sp>
        </mc:Choice>
        <mc:Fallback xmlns="">
          <p:sp>
            <p:nvSpPr>
              <p:cNvPr id="14" name="16 Rectángulo"/>
              <p:cNvSpPr>
                <a:spLocks noRot="1" noChangeAspect="1" noMove="1" noResize="1" noEditPoints="1" noAdjustHandles="1" noChangeArrowheads="1" noChangeShapeType="1" noTextEdit="1"/>
              </p:cNvSpPr>
              <p:nvPr/>
            </p:nvSpPr>
            <p:spPr>
              <a:xfrm>
                <a:off x="3121658" y="3200911"/>
                <a:ext cx="6059275" cy="384721"/>
              </a:xfrm>
              <a:prstGeom prst="rect">
                <a:avLst/>
              </a:prstGeom>
              <a:blipFill>
                <a:blip r:embed="rId3"/>
                <a:stretch>
                  <a:fillRect t="-7937" b="-26984"/>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5" name="2 Marcador de contenido"/>
              <p:cNvSpPr txBox="1">
                <a:spLocks/>
              </p:cNvSpPr>
              <p:nvPr/>
            </p:nvSpPr>
            <p:spPr>
              <a:xfrm>
                <a:off x="3121659" y="3632959"/>
                <a:ext cx="4824536" cy="432048"/>
              </a:xfrm>
              <a:prstGeom prst="rect">
                <a:avLst/>
              </a:prstGeom>
            </p:spPr>
            <p:txBody>
              <a:bodyPr vert="horz">
                <a:normAutofit/>
              </a:bodyPr>
              <a:lstStyle/>
              <a:p>
                <a:pPr marL="274320" lvl="0" indent="-274320" fontAlgn="auto">
                  <a:spcBef>
                    <a:spcPct val="20000"/>
                  </a:spcBef>
                  <a:spcAft>
                    <a:spcPts val="0"/>
                  </a:spcAft>
                  <a:buClr>
                    <a:schemeClr val="accent3"/>
                  </a:buClr>
                  <a:buSzPct val="95000"/>
                  <a:defRPr/>
                </a:pPr>
                <a14:m>
                  <m:oMath xmlns:m="http://schemas.openxmlformats.org/officeDocument/2006/math">
                    <m:sSub>
                      <m:sSubPr>
                        <m:ctrlPr>
                          <a:rPr lang="es-MX" sz="1900" b="1" i="1" dirty="0" smtClean="0">
                            <a:effectLst/>
                            <a:latin typeface="Cambria Math" panose="02040503050406030204" pitchFamily="18" charset="0"/>
                            <a:cs typeface="Arial" pitchFamily="34" charset="0"/>
                          </a:rPr>
                        </m:ctrlPr>
                      </m:sSubPr>
                      <m:e>
                        <m:r>
                          <a:rPr lang="es-MX" sz="1900" b="1" i="1" dirty="0">
                            <a:effectLst/>
                            <a:latin typeface="Cambria Math" panose="02040503050406030204" pitchFamily="18" charset="0"/>
                            <a:cs typeface="Arial" pitchFamily="34" charset="0"/>
                          </a:rPr>
                          <m:t>𝑨</m:t>
                        </m:r>
                      </m:e>
                      <m:sub>
                        <m:r>
                          <a:rPr lang="es-MX" sz="1900" b="1" i="1" dirty="0">
                            <a:effectLst/>
                            <a:latin typeface="Cambria Math" panose="02040503050406030204" pitchFamily="18" charset="0"/>
                            <a:cs typeface="Arial" pitchFamily="34" charset="0"/>
                          </a:rPr>
                          <m:t>𝒏</m:t>
                        </m:r>
                        <m:r>
                          <a:rPr lang="es-MX" sz="1900" b="1" i="1" dirty="0" smtClean="0">
                            <a:effectLst/>
                            <a:latin typeface="Cambria Math" panose="02040503050406030204" pitchFamily="18" charset="0"/>
                            <a:cs typeface="Arial" pitchFamily="34" charset="0"/>
                          </a:rPr>
                          <m:t>𝒄</m:t>
                        </m:r>
                      </m:sub>
                    </m:sSub>
                  </m:oMath>
                </a14:m>
                <a:r>
                  <a:rPr kumimoji="0" lang="es-MX" sz="1900" b="1" i="0" u="none" strike="noStrike" kern="1200" cap="none" spc="0" normalizeH="0" noProof="0" dirty="0">
                    <a:ln>
                      <a:noFill/>
                    </a:ln>
                    <a:effectLst/>
                    <a:uLnTx/>
                    <a:uFillTx/>
                    <a:latin typeface="+mn-lt"/>
                    <a:cs typeface="Arial" pitchFamily="34" charset="0"/>
                  </a:rPr>
                  <a:t>= (</a:t>
                </a:r>
                <a:r>
                  <a:rPr kumimoji="0" lang="es-MX" sz="1900" b="1" i="0" u="none" strike="noStrike" kern="1200" cap="none" spc="0" normalizeH="0" noProof="0" dirty="0" smtClean="0">
                    <a:ln>
                      <a:noFill/>
                    </a:ln>
                    <a:effectLst/>
                    <a:uLnTx/>
                    <a:uFillTx/>
                    <a:latin typeface="+mn-lt"/>
                    <a:cs typeface="Arial" pitchFamily="34" charset="0"/>
                  </a:rPr>
                  <a:t>28</a:t>
                </a:r>
                <a:r>
                  <a:rPr lang="es-MX" sz="1900" b="1" noProof="0" dirty="0" smtClean="0">
                    <a:effectLst/>
                    <a:latin typeface="+mn-lt"/>
                    <a:cs typeface="Arial" pitchFamily="34" charset="0"/>
                  </a:rPr>
                  <a:t>-</a:t>
                </a:r>
                <a:r>
                  <a:rPr kumimoji="0" lang="es-MX" sz="1900" b="1" i="0" u="none" strike="noStrike" kern="1200" cap="none" spc="0" normalizeH="0" noProof="0" dirty="0" smtClean="0">
                    <a:ln>
                      <a:noFill/>
                    </a:ln>
                    <a:effectLst/>
                    <a:uLnTx/>
                    <a:uFillTx/>
                    <a:latin typeface="+mn-lt"/>
                    <a:cs typeface="Arial" pitchFamily="34" charset="0"/>
                  </a:rPr>
                  <a:t>(2.5*2.54))* </a:t>
                </a:r>
                <a:r>
                  <a:rPr kumimoji="0" lang="es-MX" sz="1900" b="1" i="0" u="none" strike="noStrike" kern="1200" cap="none" spc="0" normalizeH="0" noProof="0" dirty="0">
                    <a:ln>
                      <a:noFill/>
                    </a:ln>
                    <a:effectLst/>
                    <a:uLnTx/>
                    <a:uFillTx/>
                    <a:latin typeface="+mn-lt"/>
                    <a:cs typeface="Arial" pitchFamily="34" charset="0"/>
                  </a:rPr>
                  <a:t>0.95= </a:t>
                </a:r>
                <a:r>
                  <a:rPr kumimoji="0" lang="es-MX" sz="1900" b="1" i="0" u="none" strike="noStrike" kern="1200" cap="none" spc="0" normalizeH="0" noProof="0" dirty="0" smtClean="0">
                    <a:ln>
                      <a:noFill/>
                    </a:ln>
                    <a:effectLst/>
                    <a:uLnTx/>
                    <a:uFillTx/>
                    <a:latin typeface="+mn-lt"/>
                    <a:cs typeface="Arial" pitchFamily="34" charset="0"/>
                  </a:rPr>
                  <a:t>20.57 </a:t>
                </a:r>
                <a:r>
                  <a:rPr kumimoji="0" lang="es-MX" sz="1900" b="1" i="0" u="none" strike="noStrike" kern="1200" cap="none" spc="0" normalizeH="0" noProof="0" dirty="0">
                    <a:ln>
                      <a:noFill/>
                    </a:ln>
                    <a:effectLst/>
                    <a:uLnTx/>
                    <a:uFillTx/>
                    <a:latin typeface="+mn-lt"/>
                    <a:cs typeface="Arial" pitchFamily="34" charset="0"/>
                  </a:rPr>
                  <a:t>cm²</a:t>
                </a:r>
                <a:endParaRPr kumimoji="0" lang="es-MX" sz="1900" b="1" i="0" u="none" strike="noStrike" kern="1200" cap="none" spc="0" normalizeH="0" baseline="0" noProof="0" dirty="0">
                  <a:ln>
                    <a:noFill/>
                  </a:ln>
                  <a:effectLst/>
                  <a:uLnTx/>
                  <a:uFillTx/>
                  <a:latin typeface="+mn-lt"/>
                  <a:cs typeface="Arial" pitchFamily="34" charset="0"/>
                </a:endParaRPr>
              </a:p>
            </p:txBody>
          </p:sp>
        </mc:Choice>
        <mc:Fallback xmlns="">
          <p:sp>
            <p:nvSpPr>
              <p:cNvPr id="15" name="2 Marcador de contenido"/>
              <p:cNvSpPr txBox="1">
                <a:spLocks noRot="1" noChangeAspect="1" noMove="1" noResize="1" noEditPoints="1" noAdjustHandles="1" noChangeArrowheads="1" noChangeShapeType="1" noTextEdit="1"/>
              </p:cNvSpPr>
              <p:nvPr/>
            </p:nvSpPr>
            <p:spPr>
              <a:xfrm>
                <a:off x="3121659" y="3632959"/>
                <a:ext cx="4824536" cy="432048"/>
              </a:xfrm>
              <a:prstGeom prst="rect">
                <a:avLst/>
              </a:prstGeom>
              <a:blipFill>
                <a:blip r:embed="rId4"/>
                <a:stretch>
                  <a:fillRect t="-7042" b="-12676"/>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6" name="2 Marcador de contenido"/>
              <p:cNvSpPr txBox="1">
                <a:spLocks/>
              </p:cNvSpPr>
              <p:nvPr/>
            </p:nvSpPr>
            <p:spPr>
              <a:xfrm>
                <a:off x="3121659" y="4065007"/>
                <a:ext cx="4824536" cy="432048"/>
              </a:xfrm>
              <a:prstGeom prst="rect">
                <a:avLst/>
              </a:prstGeom>
            </p:spPr>
            <p:txBody>
              <a:bodyPr vert="horz">
                <a:normAutofit/>
              </a:bodyPr>
              <a:lstStyle/>
              <a:p>
                <a:pPr marL="274320" lvl="0" indent="-274320">
                  <a:spcBef>
                    <a:spcPct val="20000"/>
                  </a:spcBef>
                  <a:buClr>
                    <a:schemeClr val="accent3"/>
                  </a:buClr>
                  <a:buSzPct val="95000"/>
                </a:pPr>
                <a14:m>
                  <m:oMath xmlns:m="http://schemas.openxmlformats.org/officeDocument/2006/math">
                    <m:sSub>
                      <m:sSubPr>
                        <m:ctrlPr>
                          <a:rPr lang="es-MX" sz="1900" b="1" i="1" dirty="0" smtClean="0">
                            <a:effectLst/>
                            <a:latin typeface="Cambria Math" panose="02040503050406030204" pitchFamily="18" charset="0"/>
                            <a:cs typeface="Arial" pitchFamily="34" charset="0"/>
                          </a:rPr>
                        </m:ctrlPr>
                      </m:sSubPr>
                      <m:e>
                        <m:r>
                          <a:rPr lang="es-MX" sz="1900" b="1" i="1" dirty="0">
                            <a:effectLst/>
                            <a:latin typeface="Cambria Math" panose="02040503050406030204" pitchFamily="18" charset="0"/>
                            <a:cs typeface="Arial" pitchFamily="34" charset="0"/>
                          </a:rPr>
                          <m:t>𝑨</m:t>
                        </m:r>
                      </m:e>
                      <m:sub>
                        <m:r>
                          <a:rPr lang="es-MX" sz="1900" b="1" i="1" dirty="0" smtClean="0">
                            <a:effectLst/>
                            <a:latin typeface="Cambria Math" panose="02040503050406030204" pitchFamily="18" charset="0"/>
                            <a:cs typeface="Arial" pitchFamily="34" charset="0"/>
                          </a:rPr>
                          <m:t>𝑻</m:t>
                        </m:r>
                        <m:r>
                          <a:rPr lang="es-MX" sz="1900" b="1" i="1" dirty="0">
                            <a:effectLst/>
                            <a:latin typeface="Cambria Math" panose="02040503050406030204" pitchFamily="18" charset="0"/>
                            <a:cs typeface="Arial" pitchFamily="34" charset="0"/>
                          </a:rPr>
                          <m:t>𝒕</m:t>
                        </m:r>
                      </m:sub>
                    </m:sSub>
                  </m:oMath>
                </a14:m>
                <a:r>
                  <a:rPr lang="es-MX" sz="1900" b="1" dirty="0">
                    <a:effectLst/>
                    <a:latin typeface="+mn-lt"/>
                    <a:cs typeface="Arial" pitchFamily="34" charset="0"/>
                  </a:rPr>
                  <a:t>= (6+3.2+6² / 4(6))* </a:t>
                </a:r>
                <a:r>
                  <a:rPr kumimoji="0" lang="es-MX" sz="1900" b="1" i="0" u="none" strike="noStrike" kern="1200" cap="none" spc="0" normalizeH="0" noProof="0" dirty="0">
                    <a:ln>
                      <a:noFill/>
                    </a:ln>
                    <a:effectLst/>
                    <a:uLnTx/>
                    <a:uFillTx/>
                    <a:latin typeface="+mn-lt"/>
                    <a:cs typeface="Arial" pitchFamily="34" charset="0"/>
                  </a:rPr>
                  <a:t>0.95= 10.17 cm²</a:t>
                </a:r>
                <a:endParaRPr kumimoji="0" lang="es-MX" sz="1900" b="1" i="0" u="none" strike="noStrike" kern="1200" cap="none" spc="0" normalizeH="0" baseline="0" noProof="0" dirty="0">
                  <a:ln>
                    <a:noFill/>
                  </a:ln>
                  <a:effectLst/>
                  <a:uLnTx/>
                  <a:uFillTx/>
                  <a:latin typeface="+mn-lt"/>
                  <a:cs typeface="Arial" pitchFamily="34" charset="0"/>
                </a:endParaRPr>
              </a:p>
            </p:txBody>
          </p:sp>
        </mc:Choice>
        <mc:Fallback xmlns="">
          <p:sp>
            <p:nvSpPr>
              <p:cNvPr id="16" name="2 Marcador de contenido"/>
              <p:cNvSpPr txBox="1">
                <a:spLocks noRot="1" noChangeAspect="1" noMove="1" noResize="1" noEditPoints="1" noAdjustHandles="1" noChangeArrowheads="1" noChangeShapeType="1" noTextEdit="1"/>
              </p:cNvSpPr>
              <p:nvPr/>
            </p:nvSpPr>
            <p:spPr>
              <a:xfrm>
                <a:off x="3121659" y="4065007"/>
                <a:ext cx="4824536" cy="432048"/>
              </a:xfrm>
              <a:prstGeom prst="rect">
                <a:avLst/>
              </a:prstGeom>
              <a:blipFill>
                <a:blip r:embed="rId5"/>
                <a:stretch>
                  <a:fillRect t="-7042" b="-12676"/>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7" name="2 Marcador de contenido"/>
              <p:cNvSpPr txBox="1">
                <a:spLocks/>
              </p:cNvSpPr>
              <p:nvPr/>
            </p:nvSpPr>
            <p:spPr>
              <a:xfrm>
                <a:off x="3121659" y="4497055"/>
                <a:ext cx="4824536" cy="432048"/>
              </a:xfrm>
              <a:prstGeom prst="rect">
                <a:avLst/>
              </a:prstGeom>
            </p:spPr>
            <p:txBody>
              <a:bodyPr vert="horz">
                <a:normAutofit/>
              </a:bodyPr>
              <a:lstStyle/>
              <a:p>
                <a:pPr marL="274320" lvl="0" indent="-274320">
                  <a:spcBef>
                    <a:spcPct val="20000"/>
                  </a:spcBef>
                  <a:buClr>
                    <a:schemeClr val="accent3"/>
                  </a:buClr>
                  <a:buSzPct val="95000"/>
                </a:pPr>
                <a14:m>
                  <m:oMath xmlns:m="http://schemas.openxmlformats.org/officeDocument/2006/math">
                    <m:sSub>
                      <m:sSubPr>
                        <m:ctrlPr>
                          <a:rPr lang="es-MX" sz="1900" b="1" i="1" dirty="0" smtClean="0">
                            <a:effectLst/>
                            <a:latin typeface="Cambria Math" panose="02040503050406030204" pitchFamily="18" charset="0"/>
                            <a:cs typeface="Arial" pitchFamily="34" charset="0"/>
                          </a:rPr>
                        </m:ctrlPr>
                      </m:sSubPr>
                      <m:e>
                        <m:r>
                          <a:rPr lang="es-MX" sz="1900" b="1" i="1" dirty="0">
                            <a:effectLst/>
                            <a:latin typeface="Cambria Math" panose="02040503050406030204" pitchFamily="18" charset="0"/>
                            <a:cs typeface="Arial" pitchFamily="34" charset="0"/>
                          </a:rPr>
                          <m:t>𝑨</m:t>
                        </m:r>
                      </m:e>
                      <m:sub>
                        <m:r>
                          <a:rPr lang="es-MX" sz="1900" b="1" i="1" dirty="0">
                            <a:effectLst/>
                            <a:latin typeface="Cambria Math" panose="02040503050406030204" pitchFamily="18" charset="0"/>
                            <a:cs typeface="Arial" pitchFamily="34" charset="0"/>
                          </a:rPr>
                          <m:t>𝑻</m:t>
                        </m:r>
                        <m:r>
                          <a:rPr lang="es-MX" sz="1900" b="1" i="1" dirty="0" smtClean="0">
                            <a:effectLst/>
                            <a:latin typeface="Cambria Math" panose="02040503050406030204" pitchFamily="18" charset="0"/>
                            <a:cs typeface="Arial" pitchFamily="34" charset="0"/>
                          </a:rPr>
                          <m:t>𝒄</m:t>
                        </m:r>
                      </m:sub>
                    </m:sSub>
                  </m:oMath>
                </a14:m>
                <a:r>
                  <a:rPr kumimoji="0" lang="es-MX" sz="1900" b="1" i="0" u="none" strike="noStrike" kern="1200" cap="none" spc="0" normalizeH="0" noProof="0" dirty="0">
                    <a:ln>
                      <a:noFill/>
                    </a:ln>
                    <a:effectLst/>
                    <a:uLnTx/>
                    <a:uFillTx/>
                    <a:latin typeface="+mn-lt"/>
                    <a:cs typeface="Arial" pitchFamily="34" charset="0"/>
                  </a:rPr>
                  <a:t> </a:t>
                </a:r>
                <a:r>
                  <a:rPr lang="es-MX" sz="1900" b="1" dirty="0">
                    <a:effectLst/>
                    <a:latin typeface="+mn-lt"/>
                    <a:cs typeface="Arial" pitchFamily="34" charset="0"/>
                  </a:rPr>
                  <a:t>= </a:t>
                </a:r>
                <a:r>
                  <a:rPr lang="es-MX" sz="1900" b="1" dirty="0" smtClean="0">
                    <a:effectLst/>
                    <a:latin typeface="+mn-lt"/>
                    <a:cs typeface="Arial" pitchFamily="34" charset="0"/>
                  </a:rPr>
                  <a:t>28* </a:t>
                </a:r>
                <a:r>
                  <a:rPr kumimoji="0" lang="es-MX" sz="1900" b="1" i="0" u="none" strike="noStrike" kern="1200" cap="none" spc="0" normalizeH="0" noProof="0" dirty="0">
                    <a:ln>
                      <a:noFill/>
                    </a:ln>
                    <a:effectLst/>
                    <a:uLnTx/>
                    <a:uFillTx/>
                    <a:latin typeface="+mn-lt"/>
                    <a:cs typeface="Arial" pitchFamily="34" charset="0"/>
                  </a:rPr>
                  <a:t>0.95= 26.60 cm²</a:t>
                </a:r>
                <a:endParaRPr kumimoji="0" lang="es-MX" sz="1900" b="1" i="0" u="none" strike="noStrike" kern="1200" cap="none" spc="0" normalizeH="0" baseline="0" noProof="0" dirty="0">
                  <a:ln>
                    <a:noFill/>
                  </a:ln>
                  <a:effectLst/>
                  <a:uLnTx/>
                  <a:uFillTx/>
                  <a:latin typeface="+mn-lt"/>
                  <a:cs typeface="Arial" pitchFamily="34" charset="0"/>
                </a:endParaRPr>
              </a:p>
            </p:txBody>
          </p:sp>
        </mc:Choice>
        <mc:Fallback xmlns="">
          <p:sp>
            <p:nvSpPr>
              <p:cNvPr id="17" name="2 Marcador de contenido"/>
              <p:cNvSpPr txBox="1">
                <a:spLocks noRot="1" noChangeAspect="1" noMove="1" noResize="1" noEditPoints="1" noAdjustHandles="1" noChangeArrowheads="1" noChangeShapeType="1" noTextEdit="1"/>
              </p:cNvSpPr>
              <p:nvPr/>
            </p:nvSpPr>
            <p:spPr>
              <a:xfrm>
                <a:off x="3121659" y="4497055"/>
                <a:ext cx="4824536" cy="432048"/>
              </a:xfrm>
              <a:prstGeom prst="rect">
                <a:avLst/>
              </a:prstGeom>
              <a:blipFill>
                <a:blip r:embed="rId6"/>
                <a:stretch>
                  <a:fillRect t="-7042" b="-12676"/>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8" name="2 Marcador de contenido"/>
              <p:cNvSpPr txBox="1">
                <a:spLocks/>
              </p:cNvSpPr>
              <p:nvPr/>
            </p:nvSpPr>
            <p:spPr>
              <a:xfrm>
                <a:off x="3115679" y="5112536"/>
                <a:ext cx="7289391" cy="360040"/>
              </a:xfrm>
              <a:prstGeom prst="rect">
                <a:avLst/>
              </a:prstGeom>
            </p:spPr>
            <p:txBody>
              <a:bodyPr vert="horz">
                <a:noAutofit/>
              </a:bodyPr>
              <a:lstStyle/>
              <a:p>
                <a:pPr marL="274320" lvl="0" indent="-274320" algn="just">
                  <a:spcBef>
                    <a:spcPct val="20000"/>
                  </a:spcBef>
                  <a:buClr>
                    <a:schemeClr val="accent3"/>
                  </a:buClr>
                  <a:buSzPct val="95000"/>
                </a:pPr>
                <a14:m>
                  <m:oMath xmlns:m="http://schemas.openxmlformats.org/officeDocument/2006/math">
                    <m:sSub>
                      <m:sSubPr>
                        <m:ctrlPr>
                          <a:rPr lang="es-MX" sz="1900" b="1" i="1" dirty="0" smtClean="0">
                            <a:effectLst/>
                            <a:latin typeface="Cambria Math" panose="02040503050406030204" pitchFamily="18" charset="0"/>
                            <a:cs typeface="Arial" pitchFamily="34" charset="0"/>
                          </a:rPr>
                        </m:ctrlPr>
                      </m:sSubPr>
                      <m:e>
                        <m:r>
                          <a:rPr lang="es-MX" sz="1900" b="1" i="1" dirty="0" smtClean="0">
                            <a:effectLst/>
                            <a:latin typeface="Cambria Math" panose="02040503050406030204" pitchFamily="18" charset="0"/>
                            <a:cs typeface="Arial" pitchFamily="34" charset="0"/>
                          </a:rPr>
                          <m:t>𝑭</m:t>
                        </m:r>
                      </m:e>
                      <m:sub>
                        <m:r>
                          <a:rPr lang="es-MX" sz="1900" b="1" i="1" dirty="0" smtClean="0">
                            <a:effectLst/>
                            <a:latin typeface="Cambria Math" panose="02040503050406030204" pitchFamily="18" charset="0"/>
                            <a:cs typeface="Arial" pitchFamily="34" charset="0"/>
                          </a:rPr>
                          <m:t>𝒖</m:t>
                        </m:r>
                      </m:sub>
                    </m:sSub>
                  </m:oMath>
                </a14:m>
                <a:r>
                  <a:rPr lang="es-MX" sz="1900" b="1" dirty="0">
                    <a:effectLst/>
                    <a:latin typeface="+mn-lt"/>
                    <a:cs typeface="Arial" pitchFamily="34" charset="0"/>
                  </a:rPr>
                  <a:t>*</a:t>
                </a:r>
                <a14:m>
                  <m:oMath xmlns:m="http://schemas.openxmlformats.org/officeDocument/2006/math">
                    <m:sSub>
                      <m:sSubPr>
                        <m:ctrlPr>
                          <a:rPr lang="es-MX" sz="1900" b="1" i="1" dirty="0">
                            <a:effectLst/>
                            <a:latin typeface="Cambria Math" panose="02040503050406030204" pitchFamily="18" charset="0"/>
                            <a:cs typeface="Arial" pitchFamily="34" charset="0"/>
                          </a:rPr>
                        </m:ctrlPr>
                      </m:sSubPr>
                      <m:e>
                        <m:r>
                          <a:rPr lang="es-MX" sz="1900" b="1" i="1" dirty="0">
                            <a:effectLst/>
                            <a:latin typeface="Cambria Math" panose="02040503050406030204" pitchFamily="18" charset="0"/>
                            <a:cs typeface="Arial" pitchFamily="34" charset="0"/>
                          </a:rPr>
                          <m:t>𝑨</m:t>
                        </m:r>
                      </m:e>
                      <m:sub>
                        <m:r>
                          <a:rPr lang="es-MX" sz="1900" b="1" i="1" dirty="0" smtClean="0">
                            <a:effectLst/>
                            <a:latin typeface="Cambria Math"/>
                            <a:cs typeface="Arial" pitchFamily="34" charset="0"/>
                          </a:rPr>
                          <m:t>𝒏</m:t>
                        </m:r>
                        <m:r>
                          <a:rPr lang="es-MX" sz="1900" b="1" i="1" dirty="0">
                            <a:effectLst/>
                            <a:latin typeface="Cambria Math" panose="02040503050406030204" pitchFamily="18" charset="0"/>
                            <a:cs typeface="Arial" pitchFamily="34" charset="0"/>
                          </a:rPr>
                          <m:t>𝒕</m:t>
                        </m:r>
                      </m:sub>
                    </m:sSub>
                  </m:oMath>
                </a14:m>
                <a:r>
                  <a:rPr lang="es-MX" sz="1900" b="1" dirty="0" smtClean="0">
                    <a:effectLst/>
                    <a:latin typeface="+mn-lt"/>
                    <a:cs typeface="Arial" pitchFamily="34" charset="0"/>
                  </a:rPr>
                  <a:t>= </a:t>
                </a:r>
                <a:r>
                  <a:rPr kumimoji="0" lang="es-MX" sz="1900" b="1" i="0" u="none" strike="noStrike" kern="1200" cap="none" spc="0" normalizeH="0" noProof="0" dirty="0" smtClean="0">
                    <a:ln>
                      <a:noFill/>
                    </a:ln>
                    <a:effectLst/>
                    <a:uLnTx/>
                    <a:uFillTx/>
                    <a:latin typeface="+mn-lt"/>
                    <a:cs typeface="Arial" pitchFamily="34" charset="0"/>
                  </a:rPr>
                  <a:t>4.1*6.54 = </a:t>
                </a:r>
                <a:r>
                  <a:rPr kumimoji="0" lang="es-MX" sz="1900" b="1" i="0" u="none" strike="noStrike" kern="1200" cap="none" spc="0" normalizeH="0" noProof="0" dirty="0" smtClean="0">
                    <a:ln>
                      <a:noFill/>
                    </a:ln>
                    <a:solidFill>
                      <a:srgbClr val="FF0000"/>
                    </a:solidFill>
                    <a:effectLst/>
                    <a:uLnTx/>
                    <a:uFillTx/>
                    <a:latin typeface="+mn-lt"/>
                    <a:cs typeface="Arial" pitchFamily="34" charset="0"/>
                  </a:rPr>
                  <a:t>26.81ton </a:t>
                </a:r>
                <a:r>
                  <a:rPr kumimoji="0" lang="es-MX" sz="1900" b="1" i="0" u="none" strike="noStrike" kern="1200" cap="none" spc="0" normalizeH="0" noProof="0" dirty="0">
                    <a:ln>
                      <a:noFill/>
                    </a:ln>
                    <a:solidFill>
                      <a:srgbClr val="FF0000"/>
                    </a:solidFill>
                    <a:effectLst/>
                    <a:uLnTx/>
                    <a:uFillTx/>
                    <a:latin typeface="+mn-lt"/>
                    <a:cs typeface="Arial" pitchFamily="34" charset="0"/>
                  </a:rPr>
                  <a:t>&lt; </a:t>
                </a:r>
                <a14:m>
                  <m:oMath xmlns:m="http://schemas.openxmlformats.org/officeDocument/2006/math">
                    <m:sSub>
                      <m:sSubPr>
                        <m:ctrlPr>
                          <a:rPr lang="es-MX" sz="1900" b="1" i="1" dirty="0">
                            <a:solidFill>
                              <a:srgbClr val="FF0000"/>
                            </a:solidFill>
                            <a:effectLst/>
                            <a:latin typeface="Cambria Math" panose="02040503050406030204" pitchFamily="18" charset="0"/>
                            <a:cs typeface="Arial" pitchFamily="34" charset="0"/>
                          </a:rPr>
                        </m:ctrlPr>
                      </m:sSubPr>
                      <m:e>
                        <m:r>
                          <a:rPr lang="es-MX" sz="1900" b="1" i="1" dirty="0" smtClean="0">
                            <a:solidFill>
                              <a:srgbClr val="FF0000"/>
                            </a:solidFill>
                            <a:effectLst/>
                            <a:latin typeface="Cambria Math" panose="02040503050406030204" pitchFamily="18" charset="0"/>
                            <a:cs typeface="Arial" pitchFamily="34" charset="0"/>
                          </a:rPr>
                          <m:t>𝟎</m:t>
                        </m:r>
                        <m:r>
                          <a:rPr lang="es-MX" sz="1900" b="1" i="1" dirty="0" smtClean="0">
                            <a:solidFill>
                              <a:srgbClr val="FF0000"/>
                            </a:solidFill>
                            <a:effectLst/>
                            <a:latin typeface="Cambria Math" panose="02040503050406030204" pitchFamily="18" charset="0"/>
                            <a:cs typeface="Arial" pitchFamily="34" charset="0"/>
                          </a:rPr>
                          <m:t>.</m:t>
                        </m:r>
                        <m:r>
                          <a:rPr lang="es-MX" sz="1900" b="1" i="1" dirty="0" smtClean="0">
                            <a:solidFill>
                              <a:srgbClr val="FF0000"/>
                            </a:solidFill>
                            <a:effectLst/>
                            <a:latin typeface="Cambria Math" panose="02040503050406030204" pitchFamily="18" charset="0"/>
                            <a:cs typeface="Arial" pitchFamily="34" charset="0"/>
                          </a:rPr>
                          <m:t>𝟔</m:t>
                        </m:r>
                        <m:r>
                          <a:rPr lang="es-MX" sz="1900" b="1" i="1" dirty="0">
                            <a:solidFill>
                              <a:srgbClr val="FF0000"/>
                            </a:solidFill>
                            <a:effectLst/>
                            <a:latin typeface="Cambria Math" panose="02040503050406030204" pitchFamily="18" charset="0"/>
                            <a:cs typeface="Arial" pitchFamily="34" charset="0"/>
                          </a:rPr>
                          <m:t>𝑭</m:t>
                        </m:r>
                      </m:e>
                      <m:sub>
                        <m:r>
                          <a:rPr lang="es-MX" sz="1900" b="1" i="1" dirty="0">
                            <a:solidFill>
                              <a:srgbClr val="FF0000"/>
                            </a:solidFill>
                            <a:effectLst/>
                            <a:latin typeface="Cambria Math" panose="02040503050406030204" pitchFamily="18" charset="0"/>
                            <a:cs typeface="Arial" pitchFamily="34" charset="0"/>
                          </a:rPr>
                          <m:t>𝒖</m:t>
                        </m:r>
                      </m:sub>
                    </m:sSub>
                  </m:oMath>
                </a14:m>
                <a:r>
                  <a:rPr lang="es-MX" sz="1900" b="1" dirty="0">
                    <a:solidFill>
                      <a:srgbClr val="FF0000"/>
                    </a:solidFill>
                    <a:effectLst/>
                    <a:latin typeface="+mn-lt"/>
                    <a:cs typeface="Arial" pitchFamily="34" charset="0"/>
                  </a:rPr>
                  <a:t>*</a:t>
                </a:r>
                <a14:m>
                  <m:oMath xmlns:m="http://schemas.openxmlformats.org/officeDocument/2006/math">
                    <m:sSub>
                      <m:sSubPr>
                        <m:ctrlPr>
                          <a:rPr lang="es-MX" sz="1900" b="1" i="1" dirty="0">
                            <a:solidFill>
                              <a:srgbClr val="FF0000"/>
                            </a:solidFill>
                            <a:effectLst/>
                            <a:latin typeface="Cambria Math" panose="02040503050406030204" pitchFamily="18" charset="0"/>
                            <a:cs typeface="Arial" pitchFamily="34" charset="0"/>
                          </a:rPr>
                        </m:ctrlPr>
                      </m:sSubPr>
                      <m:e>
                        <m:r>
                          <a:rPr lang="es-MX" sz="1900" b="1" i="1" dirty="0">
                            <a:solidFill>
                              <a:srgbClr val="FF0000"/>
                            </a:solidFill>
                            <a:effectLst/>
                            <a:latin typeface="Cambria Math" panose="02040503050406030204" pitchFamily="18" charset="0"/>
                            <a:cs typeface="Arial" pitchFamily="34" charset="0"/>
                          </a:rPr>
                          <m:t>𝑨</m:t>
                        </m:r>
                      </m:e>
                      <m:sub>
                        <m:r>
                          <a:rPr lang="es-MX" sz="1900" b="1" i="1" dirty="0" smtClean="0">
                            <a:solidFill>
                              <a:srgbClr val="FF0000"/>
                            </a:solidFill>
                            <a:effectLst/>
                            <a:latin typeface="Cambria Math" panose="02040503050406030204" pitchFamily="18" charset="0"/>
                            <a:cs typeface="Arial" pitchFamily="34" charset="0"/>
                          </a:rPr>
                          <m:t>𝒏𝒄</m:t>
                        </m:r>
                      </m:sub>
                    </m:sSub>
                  </m:oMath>
                </a14:m>
                <a:r>
                  <a:rPr lang="es-MX" sz="1900" b="1" noProof="0" dirty="0">
                    <a:solidFill>
                      <a:srgbClr val="FFFF00"/>
                    </a:solidFill>
                    <a:effectLst/>
                    <a:latin typeface="+mn-lt"/>
                    <a:cs typeface="Arial" pitchFamily="34" charset="0"/>
                  </a:rPr>
                  <a:t> </a:t>
                </a:r>
                <a:r>
                  <a:rPr lang="es-MX" sz="1900" b="1" dirty="0">
                    <a:effectLst/>
                    <a:latin typeface="+mn-lt"/>
                    <a:cs typeface="Arial" pitchFamily="34" charset="0"/>
                  </a:rPr>
                  <a:t>= </a:t>
                </a:r>
                <a:r>
                  <a:rPr lang="es-MX" sz="1900" b="1" dirty="0" smtClean="0">
                    <a:effectLst/>
                    <a:latin typeface="+mn-lt"/>
                    <a:cs typeface="Arial" pitchFamily="34" charset="0"/>
                  </a:rPr>
                  <a:t>0.6*4.1*20.57= 50.60 </a:t>
                </a:r>
                <a:r>
                  <a:rPr lang="es-MX" sz="1900" b="1" dirty="0">
                    <a:effectLst/>
                    <a:latin typeface="+mn-lt"/>
                    <a:cs typeface="Arial" pitchFamily="34" charset="0"/>
                  </a:rPr>
                  <a:t>ton    </a:t>
                </a:r>
                <a:endParaRPr kumimoji="0" lang="es-MX" sz="1900" b="1" i="0" u="none" strike="noStrike" kern="1200" cap="none" spc="0" normalizeH="0" baseline="0" noProof="0" dirty="0">
                  <a:ln>
                    <a:noFill/>
                  </a:ln>
                  <a:effectLst/>
                  <a:uLnTx/>
                  <a:uFillTx/>
                  <a:latin typeface="+mn-lt"/>
                  <a:cs typeface="Arial" pitchFamily="34" charset="0"/>
                </a:endParaRPr>
              </a:p>
            </p:txBody>
          </p:sp>
        </mc:Choice>
        <mc:Fallback xmlns="">
          <p:sp>
            <p:nvSpPr>
              <p:cNvPr id="18" name="2 Marcador de contenido"/>
              <p:cNvSpPr txBox="1">
                <a:spLocks noRot="1" noChangeAspect="1" noMove="1" noResize="1" noEditPoints="1" noAdjustHandles="1" noChangeArrowheads="1" noChangeShapeType="1" noTextEdit="1"/>
              </p:cNvSpPr>
              <p:nvPr/>
            </p:nvSpPr>
            <p:spPr>
              <a:xfrm>
                <a:off x="3115679" y="5112536"/>
                <a:ext cx="7289391" cy="360040"/>
              </a:xfrm>
              <a:prstGeom prst="rect">
                <a:avLst/>
              </a:prstGeom>
              <a:blipFill>
                <a:blip r:embed="rId7"/>
                <a:stretch>
                  <a:fillRect t="-8475" r="-418" b="-35593"/>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9" name="2 Marcador de contenido"/>
              <p:cNvSpPr txBox="1">
                <a:spLocks/>
              </p:cNvSpPr>
              <p:nvPr/>
            </p:nvSpPr>
            <p:spPr>
              <a:xfrm>
                <a:off x="3195979" y="5640859"/>
                <a:ext cx="7245010" cy="360040"/>
              </a:xfrm>
              <a:prstGeom prst="rect">
                <a:avLst/>
              </a:prstGeom>
            </p:spPr>
            <p:txBody>
              <a:bodyPr vert="horz">
                <a:noAutofit/>
              </a:bodyPr>
              <a:lstStyle/>
              <a:p>
                <a:pPr marL="274320" lvl="0" indent="-274320" algn="just">
                  <a:spcBef>
                    <a:spcPct val="20000"/>
                  </a:spcBef>
                  <a:buClr>
                    <a:schemeClr val="accent3"/>
                  </a:buClr>
                  <a:buSzPct val="95000"/>
                </a:pPr>
                <a:r>
                  <a:rPr lang="es-MX" sz="1900" b="1" dirty="0">
                    <a:effectLst/>
                    <a:latin typeface="+mn-lt"/>
                    <a:cs typeface="Arial" pitchFamily="34" charset="0"/>
                  </a:rPr>
                  <a:t>FR=(</a:t>
                </a:r>
                <a14:m>
                  <m:oMath xmlns:m="http://schemas.openxmlformats.org/officeDocument/2006/math">
                    <m:sSub>
                      <m:sSubPr>
                        <m:ctrlPr>
                          <a:rPr lang="es-MX" sz="1900" b="1" i="1" dirty="0">
                            <a:effectLst/>
                            <a:latin typeface="Cambria Math" panose="02040503050406030204" pitchFamily="18" charset="0"/>
                            <a:cs typeface="Arial" pitchFamily="34" charset="0"/>
                          </a:rPr>
                        </m:ctrlPr>
                      </m:sSubPr>
                      <m:e>
                        <m:r>
                          <a:rPr lang="es-MX" sz="1900" b="1" i="1" dirty="0" smtClean="0">
                            <a:effectLst/>
                            <a:latin typeface="Cambria Math" panose="02040503050406030204" pitchFamily="18" charset="0"/>
                            <a:cs typeface="Arial" pitchFamily="34" charset="0"/>
                          </a:rPr>
                          <m:t>𝟎</m:t>
                        </m:r>
                        <m:r>
                          <a:rPr lang="es-MX" sz="1900" b="1" i="1" dirty="0" smtClean="0">
                            <a:effectLst/>
                            <a:latin typeface="Cambria Math" panose="02040503050406030204" pitchFamily="18" charset="0"/>
                            <a:cs typeface="Arial" pitchFamily="34" charset="0"/>
                          </a:rPr>
                          <m:t>.</m:t>
                        </m:r>
                        <m:r>
                          <a:rPr lang="es-MX" sz="1900" b="1" i="1" dirty="0" smtClean="0">
                            <a:effectLst/>
                            <a:latin typeface="Cambria Math" panose="02040503050406030204" pitchFamily="18" charset="0"/>
                            <a:cs typeface="Arial" pitchFamily="34" charset="0"/>
                          </a:rPr>
                          <m:t>𝟔</m:t>
                        </m:r>
                        <m:r>
                          <a:rPr lang="es-MX" sz="1900" b="1" i="1" dirty="0">
                            <a:effectLst/>
                            <a:latin typeface="Cambria Math" panose="02040503050406030204" pitchFamily="18" charset="0"/>
                            <a:cs typeface="Arial" pitchFamily="34" charset="0"/>
                          </a:rPr>
                          <m:t>𝑭</m:t>
                        </m:r>
                      </m:e>
                      <m:sub>
                        <m:r>
                          <a:rPr lang="es-MX" sz="1900" b="1" i="1" dirty="0">
                            <a:effectLst/>
                            <a:latin typeface="Cambria Math" panose="02040503050406030204" pitchFamily="18" charset="0"/>
                            <a:cs typeface="Arial" pitchFamily="34" charset="0"/>
                          </a:rPr>
                          <m:t>𝒖</m:t>
                        </m:r>
                      </m:sub>
                    </m:sSub>
                    <m:sSub>
                      <m:sSubPr>
                        <m:ctrlPr>
                          <a:rPr lang="es-MX" sz="1900" b="1" i="1" dirty="0">
                            <a:effectLst/>
                            <a:latin typeface="Cambria Math" panose="02040503050406030204" pitchFamily="18" charset="0"/>
                            <a:cs typeface="Arial" pitchFamily="34" charset="0"/>
                          </a:rPr>
                        </m:ctrlPr>
                      </m:sSubPr>
                      <m:e>
                        <m:r>
                          <a:rPr lang="es-MX" sz="1900" b="1" i="1" dirty="0">
                            <a:effectLst/>
                            <a:latin typeface="Cambria Math" panose="02040503050406030204" pitchFamily="18" charset="0"/>
                            <a:cs typeface="Arial" pitchFamily="34" charset="0"/>
                          </a:rPr>
                          <m:t>𝑨</m:t>
                        </m:r>
                      </m:e>
                      <m:sub>
                        <m:r>
                          <a:rPr lang="es-MX" sz="1900" b="1" i="1" dirty="0" smtClean="0">
                            <a:effectLst/>
                            <a:latin typeface="Cambria Math" panose="02040503050406030204" pitchFamily="18" charset="0"/>
                            <a:cs typeface="Arial" pitchFamily="34" charset="0"/>
                          </a:rPr>
                          <m:t>𝒏𝒄</m:t>
                        </m:r>
                      </m:sub>
                    </m:sSub>
                  </m:oMath>
                </a14:m>
                <a:r>
                  <a:rPr lang="es-MX" sz="1900" b="1" dirty="0">
                    <a:effectLst/>
                    <a:latin typeface="+mn-lt"/>
                    <a:cs typeface="Arial" pitchFamily="34" charset="0"/>
                  </a:rPr>
                  <a:t>+</a:t>
                </a:r>
                <a14:m>
                  <m:oMath xmlns:m="http://schemas.openxmlformats.org/officeDocument/2006/math">
                    <m:sSub>
                      <m:sSubPr>
                        <m:ctrlPr>
                          <a:rPr lang="es-MX" sz="1900" b="1" i="1" dirty="0">
                            <a:effectLst/>
                            <a:latin typeface="Cambria Math" panose="02040503050406030204" pitchFamily="18" charset="0"/>
                            <a:cs typeface="Arial" pitchFamily="34" charset="0"/>
                          </a:rPr>
                        </m:ctrlPr>
                      </m:sSubPr>
                      <m:e>
                        <m:r>
                          <a:rPr lang="es-MX" sz="1900" b="1" i="1" dirty="0">
                            <a:effectLst/>
                            <a:latin typeface="Cambria Math" panose="02040503050406030204" pitchFamily="18" charset="0"/>
                            <a:cs typeface="Arial" pitchFamily="34" charset="0"/>
                          </a:rPr>
                          <m:t>𝑭</m:t>
                        </m:r>
                      </m:e>
                      <m:sub>
                        <m:r>
                          <a:rPr lang="es-MX" sz="1900" b="1" i="1" dirty="0" smtClean="0">
                            <a:effectLst/>
                            <a:latin typeface="Cambria Math" panose="02040503050406030204" pitchFamily="18" charset="0"/>
                            <a:cs typeface="Arial" pitchFamily="34" charset="0"/>
                          </a:rPr>
                          <m:t>𝒚</m:t>
                        </m:r>
                      </m:sub>
                    </m:sSub>
                    <m:sSub>
                      <m:sSubPr>
                        <m:ctrlPr>
                          <a:rPr lang="es-MX" sz="1900" b="1" i="1" dirty="0">
                            <a:effectLst/>
                            <a:latin typeface="Cambria Math" panose="02040503050406030204" pitchFamily="18" charset="0"/>
                            <a:cs typeface="Arial" pitchFamily="34" charset="0"/>
                          </a:rPr>
                        </m:ctrlPr>
                      </m:sSubPr>
                      <m:e>
                        <m:r>
                          <a:rPr lang="es-MX" sz="1900" b="1" i="1" dirty="0">
                            <a:effectLst/>
                            <a:latin typeface="Cambria Math" panose="02040503050406030204" pitchFamily="18" charset="0"/>
                            <a:cs typeface="Arial" pitchFamily="34" charset="0"/>
                          </a:rPr>
                          <m:t>𝑨</m:t>
                        </m:r>
                      </m:e>
                      <m:sub>
                        <m:r>
                          <a:rPr lang="es-MX" sz="1900" b="1" i="1" dirty="0" smtClean="0">
                            <a:effectLst/>
                            <a:latin typeface="Cambria Math" panose="02040503050406030204" pitchFamily="18" charset="0"/>
                            <a:cs typeface="Arial" pitchFamily="34" charset="0"/>
                          </a:rPr>
                          <m:t>𝑻𝒕</m:t>
                        </m:r>
                      </m:sub>
                    </m:sSub>
                  </m:oMath>
                </a14:m>
                <a:r>
                  <a:rPr lang="es-MX" sz="1900" b="1" dirty="0" smtClean="0">
                    <a:effectLst/>
                    <a:latin typeface="+mn-lt"/>
                    <a:cs typeface="Arial" pitchFamily="34" charset="0"/>
                  </a:rPr>
                  <a:t> )= 0.75(0.6*4.1*20.57+2.53*10.17) = </a:t>
                </a:r>
                <a:r>
                  <a:rPr lang="es-MX" sz="1900" b="1" dirty="0" smtClean="0">
                    <a:solidFill>
                      <a:srgbClr val="FF0000"/>
                    </a:solidFill>
                    <a:effectLst/>
                    <a:latin typeface="+mn-lt"/>
                    <a:cs typeface="Arial" pitchFamily="34" charset="0"/>
                  </a:rPr>
                  <a:t>57.25 </a:t>
                </a:r>
                <a:r>
                  <a:rPr lang="es-MX" sz="1900" b="1" dirty="0">
                    <a:solidFill>
                      <a:srgbClr val="FF0000"/>
                    </a:solidFill>
                    <a:effectLst/>
                    <a:latin typeface="+mn-lt"/>
                    <a:cs typeface="Arial" pitchFamily="34" charset="0"/>
                  </a:rPr>
                  <a:t>ton</a:t>
                </a:r>
              </a:p>
              <a:p>
                <a:pPr marL="274320" lvl="0" indent="-274320" algn="just">
                  <a:spcBef>
                    <a:spcPct val="20000"/>
                  </a:spcBef>
                  <a:buClr>
                    <a:schemeClr val="accent3"/>
                  </a:buClr>
                  <a:buSzPct val="95000"/>
                </a:pPr>
                <a:endParaRPr lang="es-MX" b="1" dirty="0">
                  <a:solidFill>
                    <a:srgbClr val="0070C0"/>
                  </a:solidFill>
                  <a:effectLst/>
                  <a:latin typeface="+mn-lt"/>
                  <a:cs typeface="Arial" pitchFamily="34" charset="0"/>
                </a:endParaRPr>
              </a:p>
              <a:p>
                <a:pPr marL="274320" lvl="0" indent="-274320" algn="just">
                  <a:spcBef>
                    <a:spcPct val="20000"/>
                  </a:spcBef>
                  <a:buClr>
                    <a:schemeClr val="accent3"/>
                  </a:buClr>
                  <a:buSzPct val="95000"/>
                </a:pPr>
                <a:endParaRPr lang="es-MX" b="1" dirty="0">
                  <a:effectLst/>
                  <a:latin typeface="+mn-lt"/>
                  <a:cs typeface="Arial" pitchFamily="34" charset="0"/>
                </a:endParaRPr>
              </a:p>
              <a:p>
                <a:pPr marL="274320" lvl="0" indent="-274320" algn="just">
                  <a:spcBef>
                    <a:spcPct val="20000"/>
                  </a:spcBef>
                  <a:buClr>
                    <a:schemeClr val="accent3"/>
                  </a:buClr>
                  <a:buSzPct val="95000"/>
                </a:pPr>
                <a:r>
                  <a:rPr lang="es-MX" b="1" dirty="0">
                    <a:effectLst/>
                    <a:latin typeface="+mn-lt"/>
                    <a:cs typeface="Arial" pitchFamily="34" charset="0"/>
                  </a:rPr>
                  <a:t>    </a:t>
                </a:r>
                <a:endParaRPr kumimoji="0" lang="es-MX" b="1" i="0" u="none" strike="noStrike" kern="1200" cap="none" spc="0" normalizeH="0" baseline="0" noProof="0" dirty="0">
                  <a:ln>
                    <a:noFill/>
                  </a:ln>
                  <a:solidFill>
                    <a:schemeClr val="tx1"/>
                  </a:solidFill>
                  <a:effectLst/>
                  <a:uLnTx/>
                  <a:uFillTx/>
                  <a:latin typeface="+mn-lt"/>
                  <a:cs typeface="Arial" pitchFamily="34" charset="0"/>
                </a:endParaRPr>
              </a:p>
            </p:txBody>
          </p:sp>
        </mc:Choice>
        <mc:Fallback xmlns="">
          <p:sp>
            <p:nvSpPr>
              <p:cNvPr id="19" name="2 Marcador de contenido"/>
              <p:cNvSpPr txBox="1">
                <a:spLocks noRot="1" noChangeAspect="1" noMove="1" noResize="1" noEditPoints="1" noAdjustHandles="1" noChangeArrowheads="1" noChangeShapeType="1" noTextEdit="1"/>
              </p:cNvSpPr>
              <p:nvPr/>
            </p:nvSpPr>
            <p:spPr>
              <a:xfrm>
                <a:off x="3195979" y="5640859"/>
                <a:ext cx="7245010" cy="360040"/>
              </a:xfrm>
              <a:prstGeom prst="rect">
                <a:avLst/>
              </a:prstGeom>
              <a:blipFill>
                <a:blip r:embed="rId8"/>
                <a:stretch>
                  <a:fillRect l="-757" t="-6780" b="-37288"/>
                </a:stretch>
              </a:blipFill>
            </p:spPr>
            <p:txBody>
              <a:bodyPr/>
              <a:lstStyle/>
              <a:p>
                <a:r>
                  <a:rPr lang="es-MX">
                    <a:noFill/>
                  </a:rPr>
                  <a:t> </a:t>
                </a:r>
              </a:p>
            </p:txBody>
          </p:sp>
        </mc:Fallback>
      </mc:AlternateContent>
      <p:sp>
        <p:nvSpPr>
          <p:cNvPr id="2" name="1 Abrir llave"/>
          <p:cNvSpPr/>
          <p:nvPr/>
        </p:nvSpPr>
        <p:spPr>
          <a:xfrm>
            <a:off x="2854833" y="3272919"/>
            <a:ext cx="421445" cy="2532345"/>
          </a:xfrm>
          <a:prstGeom prst="leftBrace">
            <a:avLst>
              <a:gd name="adj1" fmla="val 8333"/>
              <a:gd name="adj2" fmla="val 76329"/>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 name="Marcador de pie de página 3">
            <a:extLst>
              <a:ext uri="{FF2B5EF4-FFF2-40B4-BE49-F238E27FC236}">
                <a16:creationId xmlns:a16="http://schemas.microsoft.com/office/drawing/2014/main" id="{4605F904-DD73-4F37-ACA8-269A98E66F2F}"/>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6" name="Marcador de número de diapositiva 5">
            <a:extLst>
              <a:ext uri="{FF2B5EF4-FFF2-40B4-BE49-F238E27FC236}">
                <a16:creationId xmlns:a16="http://schemas.microsoft.com/office/drawing/2014/main" id="{50DF08C7-3E74-40F8-BEDA-F2C5C5E336E8}"/>
              </a:ext>
            </a:extLst>
          </p:cNvPr>
          <p:cNvSpPr>
            <a:spLocks noGrp="1"/>
          </p:cNvSpPr>
          <p:nvPr>
            <p:ph type="sldNum" sz="quarter" idx="12"/>
          </p:nvPr>
        </p:nvSpPr>
        <p:spPr/>
        <p:txBody>
          <a:bodyPr/>
          <a:lstStyle/>
          <a:p>
            <a:fld id="{A20D5B2E-A39C-4A67-9A03-2664C49F1C64}" type="slidenum">
              <a:rPr lang="es-MX" smtClean="0"/>
              <a:pPr/>
              <a:t>79</a:t>
            </a:fld>
            <a:r>
              <a:rPr lang="es-MX"/>
              <a:t>/150</a:t>
            </a:r>
            <a:endParaRPr lang="es-MX" dirty="0"/>
          </a:p>
        </p:txBody>
      </p:sp>
    </p:spTree>
    <p:extLst>
      <p:ext uri="{BB962C8B-B14F-4D97-AF65-F5344CB8AC3E}">
        <p14:creationId xmlns:p14="http://schemas.microsoft.com/office/powerpoint/2010/main" val="22084776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INTRODUCCIÓN </a:t>
            </a:r>
          </a:p>
        </p:txBody>
      </p:sp>
      <p:sp>
        <p:nvSpPr>
          <p:cNvPr id="12"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2.1 ÁREA NETA EFECTIVA</a:t>
            </a:r>
          </a:p>
        </p:txBody>
      </p:sp>
      <p:pic>
        <p:nvPicPr>
          <p:cNvPr id="8" name="Picture 4"/>
          <p:cNvPicPr preferRelativeResize="0">
            <a:picLocks noChangeArrowheads="1"/>
          </p:cNvPicPr>
          <p:nvPr/>
        </p:nvPicPr>
        <p:blipFill rotWithShape="1">
          <a:blip r:embed="rId2" cstate="print">
            <a:extLst>
              <a:ext uri="{28A0092B-C50C-407E-A947-70E740481C1C}">
                <a14:useLocalDpi xmlns:a14="http://schemas.microsoft.com/office/drawing/2010/main" val="0"/>
              </a:ext>
            </a:extLst>
          </a:blip>
          <a:srcRect l="43143" t="24653" r="42170" b="22569"/>
          <a:stretch/>
        </p:blipFill>
        <p:spPr bwMode="auto">
          <a:xfrm>
            <a:off x="7288559" y="2110797"/>
            <a:ext cx="2520000"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preferRelativeResize="0">
            <a:picLocks noChangeArrowheads="1"/>
          </p:cNvPicPr>
          <p:nvPr/>
        </p:nvPicPr>
        <p:blipFill rotWithShape="1">
          <a:blip r:embed="rId3" cstate="print">
            <a:extLst>
              <a:ext uri="{28A0092B-C50C-407E-A947-70E740481C1C}">
                <a14:useLocalDpi xmlns:a14="http://schemas.microsoft.com/office/drawing/2010/main" val="0"/>
              </a:ext>
            </a:extLst>
          </a:blip>
          <a:srcRect l="39434" t="28299" r="38897" b="22222"/>
          <a:stretch/>
        </p:blipFill>
        <p:spPr bwMode="auto">
          <a:xfrm>
            <a:off x="3891785" y="2110797"/>
            <a:ext cx="2520000"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p:cNvPicPr preferRelativeResize="0">
            <a:picLocks noChangeArrowheads="1"/>
          </p:cNvPicPr>
          <p:nvPr/>
        </p:nvPicPr>
        <p:blipFill rotWithShape="1">
          <a:blip r:embed="rId4" cstate="print">
            <a:extLst>
              <a:ext uri="{28A0092B-C50C-407E-A947-70E740481C1C}">
                <a14:useLocalDpi xmlns:a14="http://schemas.microsoft.com/office/drawing/2010/main" val="0"/>
              </a:ext>
            </a:extLst>
          </a:blip>
          <a:srcRect l="39654" t="28125" r="37824" b="22396"/>
          <a:stretch/>
        </p:blipFill>
        <p:spPr bwMode="auto">
          <a:xfrm>
            <a:off x="474561" y="2110797"/>
            <a:ext cx="2520279"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arcador de pie de página 1">
            <a:extLst>
              <a:ext uri="{FF2B5EF4-FFF2-40B4-BE49-F238E27FC236}">
                <a16:creationId xmlns:a16="http://schemas.microsoft.com/office/drawing/2014/main" id="{75CB43E1-5DEB-4317-8D08-A16CACAF23C9}"/>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66A41987-3E9C-4388-8F69-25D78EF0F728}"/>
              </a:ext>
            </a:extLst>
          </p:cNvPr>
          <p:cNvSpPr>
            <a:spLocks noGrp="1"/>
          </p:cNvSpPr>
          <p:nvPr>
            <p:ph type="sldNum" sz="quarter" idx="12"/>
          </p:nvPr>
        </p:nvSpPr>
        <p:spPr/>
        <p:txBody>
          <a:bodyPr/>
          <a:lstStyle/>
          <a:p>
            <a:fld id="{A20D5B2E-A39C-4A67-9A03-2664C49F1C64}" type="slidenum">
              <a:rPr lang="es-MX" smtClean="0"/>
              <a:pPr/>
              <a:t>8</a:t>
            </a:fld>
            <a:r>
              <a:rPr lang="es-MX"/>
              <a:t>/150</a:t>
            </a:r>
            <a:endParaRPr lang="es-MX" dirty="0"/>
          </a:p>
        </p:txBody>
      </p:sp>
    </p:spTree>
    <p:extLst>
      <p:ext uri="{BB962C8B-B14F-4D97-AF65-F5344CB8AC3E}">
        <p14:creationId xmlns:p14="http://schemas.microsoft.com/office/powerpoint/2010/main" val="207302132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 1</a:t>
            </a:r>
          </a:p>
        </p:txBody>
      </p:sp>
      <p:sp>
        <p:nvSpPr>
          <p:cNvPr id="13"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2.2 DISEÑO DE ELEMENTOS A TENSIÓN</a:t>
            </a:r>
          </a:p>
        </p:txBody>
      </p:sp>
      <p:pic>
        <p:nvPicPr>
          <p:cNvPr id="8" name="Picture 2" descr="F:\Mis escaneos\2011-09 (Sep)\escanear0004.jpg"/>
          <p:cNvPicPr>
            <a:picLocks noChangeAspect="1" noChangeArrowheads="1"/>
          </p:cNvPicPr>
          <p:nvPr/>
        </p:nvPicPr>
        <p:blipFill>
          <a:blip r:embed="rId2" cstate="print"/>
          <a:srcRect l="66987" t="45149" r="11170" b="46451"/>
          <a:stretch>
            <a:fillRect/>
          </a:stretch>
        </p:blipFill>
        <p:spPr bwMode="auto">
          <a:xfrm>
            <a:off x="474561" y="2028260"/>
            <a:ext cx="2808312" cy="1656184"/>
          </a:xfrm>
          <a:prstGeom prst="rect">
            <a:avLst/>
          </a:prstGeom>
          <a:noFill/>
        </p:spPr>
      </p:pic>
      <mc:AlternateContent xmlns:mc="http://schemas.openxmlformats.org/markup-compatibility/2006" xmlns:a14="http://schemas.microsoft.com/office/drawing/2010/main">
        <mc:Choice Requires="a14">
          <p:sp>
            <p:nvSpPr>
              <p:cNvPr id="9" name="9 Rectángulo"/>
              <p:cNvSpPr/>
              <p:nvPr/>
            </p:nvSpPr>
            <p:spPr>
              <a:xfrm>
                <a:off x="3773548" y="2032048"/>
                <a:ext cx="1542923" cy="384721"/>
              </a:xfrm>
              <a:prstGeom prst="rect">
                <a:avLst/>
              </a:prstGeom>
            </p:spPr>
            <p:txBody>
              <a:bodyPr wrap="none">
                <a:spAutoFit/>
              </a:bodyPr>
              <a:lstStyle/>
              <a:p>
                <a14:m>
                  <m:oMath xmlns:m="http://schemas.openxmlformats.org/officeDocument/2006/math">
                    <m:sSub>
                      <m:sSubPr>
                        <m:ctrlPr>
                          <a:rPr lang="es-MX" sz="1900" b="1" i="1" dirty="0" smtClean="0">
                            <a:effectLst/>
                            <a:latin typeface="Cambria Math" panose="02040503050406030204" pitchFamily="18" charset="0"/>
                            <a:cs typeface="Arial" pitchFamily="34" charset="0"/>
                          </a:rPr>
                        </m:ctrlPr>
                      </m:sSubPr>
                      <m:e>
                        <m:r>
                          <a:rPr lang="es-MX" sz="1900" b="1" i="1" dirty="0">
                            <a:effectLst/>
                            <a:latin typeface="Cambria Math" panose="02040503050406030204" pitchFamily="18" charset="0"/>
                            <a:cs typeface="Arial" pitchFamily="34" charset="0"/>
                          </a:rPr>
                          <m:t>𝑨</m:t>
                        </m:r>
                      </m:e>
                      <m:sub>
                        <m:r>
                          <a:rPr lang="es-MX" sz="1900" b="1" i="1" dirty="0">
                            <a:effectLst/>
                            <a:latin typeface="Cambria Math" panose="02040503050406030204" pitchFamily="18" charset="0"/>
                            <a:cs typeface="Arial" pitchFamily="34" charset="0"/>
                          </a:rPr>
                          <m:t>𝒏𝒕</m:t>
                        </m:r>
                      </m:sub>
                    </m:sSub>
                  </m:oMath>
                </a14:m>
                <a:r>
                  <a:rPr lang="es-MX" sz="1900" b="1" dirty="0">
                    <a:effectLst/>
                    <a:latin typeface="+mn-lt"/>
                    <a:cs typeface="Arial" pitchFamily="34" charset="0"/>
                  </a:rPr>
                  <a:t>= </a:t>
                </a:r>
                <a:r>
                  <a:rPr lang="es-MX" sz="1900" b="1" dirty="0" smtClean="0">
                    <a:effectLst/>
                    <a:latin typeface="+mn-lt"/>
                    <a:cs typeface="Arial" pitchFamily="34" charset="0"/>
                  </a:rPr>
                  <a:t>6.54cm²</a:t>
                </a:r>
                <a:endParaRPr lang="es-MX" sz="1900" b="1" dirty="0">
                  <a:effectLst/>
                  <a:latin typeface="+mn-lt"/>
                </a:endParaRPr>
              </a:p>
            </p:txBody>
          </p:sp>
        </mc:Choice>
        <mc:Fallback xmlns="">
          <p:sp>
            <p:nvSpPr>
              <p:cNvPr id="9" name="9 Rectángulo"/>
              <p:cNvSpPr>
                <a:spLocks noRot="1" noChangeAspect="1" noMove="1" noResize="1" noEditPoints="1" noAdjustHandles="1" noChangeArrowheads="1" noChangeShapeType="1" noTextEdit="1"/>
              </p:cNvSpPr>
              <p:nvPr/>
            </p:nvSpPr>
            <p:spPr>
              <a:xfrm>
                <a:off x="3773548" y="2032048"/>
                <a:ext cx="1542923" cy="384721"/>
              </a:xfrm>
              <a:prstGeom prst="rect">
                <a:avLst/>
              </a:prstGeom>
              <a:blipFill>
                <a:blip r:embed="rId3"/>
                <a:stretch>
                  <a:fillRect t="-7937" r="-3953" b="-26984"/>
                </a:stretch>
              </a:blipFill>
            </p:spPr>
            <p:txBody>
              <a:bodyPr/>
              <a:lstStyle/>
              <a:p>
                <a:r>
                  <a:rPr lang="es-MX">
                    <a:noFill/>
                  </a:rPr>
                  <a:t> </a:t>
                </a:r>
              </a:p>
            </p:txBody>
          </p:sp>
        </mc:Fallback>
      </mc:AlternateContent>
      <mc:AlternateContent xmlns:mc="http://schemas.openxmlformats.org/markup-compatibility/2006">
        <mc:Choice xmlns:a14="http://schemas.microsoft.com/office/drawing/2010/main" Requires="a14">
          <p:sp>
            <p:nvSpPr>
              <p:cNvPr id="11" name="2 Marcador de contenido"/>
              <p:cNvSpPr txBox="1">
                <a:spLocks/>
              </p:cNvSpPr>
              <p:nvPr/>
            </p:nvSpPr>
            <p:spPr>
              <a:xfrm>
                <a:off x="3773548" y="2464096"/>
                <a:ext cx="4824536" cy="432048"/>
              </a:xfrm>
              <a:prstGeom prst="rect">
                <a:avLst/>
              </a:prstGeom>
            </p:spPr>
            <p:txBody>
              <a:bodyPr vert="horz">
                <a:normAutofit/>
              </a:bodyPr>
              <a:lstStyle/>
              <a:p>
                <a:pPr marL="274320" lvl="0" indent="-274320" fontAlgn="auto">
                  <a:spcBef>
                    <a:spcPct val="20000"/>
                  </a:spcBef>
                  <a:spcAft>
                    <a:spcPts val="0"/>
                  </a:spcAft>
                  <a:buClr>
                    <a:schemeClr val="accent3"/>
                  </a:buClr>
                  <a:buSzPct val="95000"/>
                  <a:defRPr/>
                </a:pPr>
                <a14:m>
                  <m:oMath xmlns:m="http://schemas.openxmlformats.org/officeDocument/2006/math">
                    <m:sSub>
                      <m:sSubPr>
                        <m:ctrlPr>
                          <a:rPr lang="es-MX" sz="1900" b="1" i="1" dirty="0" smtClean="0">
                            <a:effectLst/>
                            <a:latin typeface="Cambria Math" panose="02040503050406030204" pitchFamily="18" charset="0"/>
                            <a:cs typeface="Arial" pitchFamily="34" charset="0"/>
                          </a:rPr>
                        </m:ctrlPr>
                      </m:sSubPr>
                      <m:e>
                        <m:r>
                          <a:rPr lang="es-MX" sz="1900" b="1" i="1" dirty="0">
                            <a:effectLst/>
                            <a:latin typeface="Cambria Math" panose="02040503050406030204" pitchFamily="18" charset="0"/>
                            <a:cs typeface="Arial" pitchFamily="34" charset="0"/>
                          </a:rPr>
                          <m:t>𝑨</m:t>
                        </m:r>
                      </m:e>
                      <m:sub>
                        <m:r>
                          <a:rPr lang="es-MX" sz="1900" b="1" i="1" dirty="0">
                            <a:effectLst/>
                            <a:latin typeface="Cambria Math" panose="02040503050406030204" pitchFamily="18" charset="0"/>
                            <a:cs typeface="Arial" pitchFamily="34" charset="0"/>
                          </a:rPr>
                          <m:t>𝒏𝒄</m:t>
                        </m:r>
                      </m:sub>
                    </m:sSub>
                  </m:oMath>
                </a14:m>
                <a:r>
                  <a:rPr lang="es-MX" sz="1900" b="1" dirty="0">
                    <a:effectLst/>
                    <a:latin typeface="+mn-lt"/>
                    <a:cs typeface="Arial" pitchFamily="34" charset="0"/>
                  </a:rPr>
                  <a:t>= </a:t>
                </a:r>
                <a:r>
                  <a:rPr kumimoji="0" lang="es-MX" sz="1900" b="1" i="0" u="none" strike="noStrike" kern="1200" cap="none" spc="0" normalizeH="0" noProof="0" dirty="0">
                    <a:ln>
                      <a:noFill/>
                    </a:ln>
                    <a:solidFill>
                      <a:schemeClr val="tx1"/>
                    </a:solidFill>
                    <a:effectLst/>
                    <a:uLnTx/>
                    <a:uFillTx/>
                    <a:latin typeface="+mn-lt"/>
                    <a:cs typeface="Arial" pitchFamily="34" charset="0"/>
                  </a:rPr>
                  <a:t>(</a:t>
                </a:r>
                <a:r>
                  <a:rPr lang="es-MX" sz="1900" b="1" dirty="0" smtClean="0">
                    <a:effectLst/>
                    <a:latin typeface="+mn-lt"/>
                    <a:cs typeface="Arial" pitchFamily="34" charset="0"/>
                  </a:rPr>
                  <a:t>16-</a:t>
                </a:r>
                <a:r>
                  <a:rPr lang="es-MX" sz="1900" b="1" dirty="0" smtClean="0">
                    <a:effectLst/>
                    <a:latin typeface="+mn-lt"/>
                    <a:cs typeface="Arial" pitchFamily="34" charset="0"/>
                  </a:rPr>
                  <a:t>(</a:t>
                </a:r>
                <a:r>
                  <a:rPr lang="es-MX" sz="1900" b="1" dirty="0">
                    <a:latin typeface="+mn-lt"/>
                    <a:cs typeface="Arial" pitchFamily="34" charset="0"/>
                  </a:rPr>
                  <a:t>3</a:t>
                </a:r>
                <a:r>
                  <a:rPr kumimoji="0" lang="es-MX" sz="1900" b="1" i="0" u="none" strike="noStrike" kern="1200" cap="none" spc="0" normalizeH="0" noProof="0" dirty="0" smtClean="0">
                    <a:ln>
                      <a:noFill/>
                    </a:ln>
                    <a:effectLst/>
                    <a:uLnTx/>
                    <a:uFillTx/>
                    <a:latin typeface="+mn-lt"/>
                    <a:cs typeface="Arial" pitchFamily="34" charset="0"/>
                  </a:rPr>
                  <a:t>*2.54</a:t>
                </a:r>
                <a:r>
                  <a:rPr kumimoji="0" lang="es-MX" sz="1900" b="1" i="0" u="none" strike="noStrike" kern="1200" cap="none" spc="0" normalizeH="0" noProof="0" dirty="0" smtClean="0">
                    <a:ln>
                      <a:noFill/>
                    </a:ln>
                    <a:effectLst/>
                    <a:uLnTx/>
                    <a:uFillTx/>
                    <a:latin typeface="+mn-lt"/>
                    <a:cs typeface="Arial" pitchFamily="34" charset="0"/>
                  </a:rPr>
                  <a:t>)</a:t>
                </a:r>
                <a:r>
                  <a:rPr kumimoji="0" lang="es-MX" sz="1900" b="1" i="0" u="none" strike="noStrike" kern="1200" cap="none" spc="0" normalizeH="0" noProof="0" dirty="0" smtClean="0">
                    <a:ln>
                      <a:noFill/>
                    </a:ln>
                    <a:solidFill>
                      <a:schemeClr val="tx1"/>
                    </a:solidFill>
                    <a:effectLst/>
                    <a:uLnTx/>
                    <a:uFillTx/>
                    <a:latin typeface="+mn-lt"/>
                    <a:cs typeface="Arial" pitchFamily="34" charset="0"/>
                  </a:rPr>
                  <a:t>) * </a:t>
                </a:r>
                <a:r>
                  <a:rPr kumimoji="0" lang="es-MX" sz="1900" b="1" i="0" u="none" strike="noStrike" kern="1200" cap="none" spc="0" normalizeH="0" noProof="0" dirty="0">
                    <a:ln>
                      <a:noFill/>
                    </a:ln>
                    <a:solidFill>
                      <a:schemeClr val="tx1"/>
                    </a:solidFill>
                    <a:effectLst/>
                    <a:uLnTx/>
                    <a:uFillTx/>
                    <a:latin typeface="+mn-lt"/>
                    <a:cs typeface="Arial" pitchFamily="34" charset="0"/>
                  </a:rPr>
                  <a:t>0.95= </a:t>
                </a:r>
                <a:r>
                  <a:rPr kumimoji="0" lang="es-MX" sz="1900" b="1" i="0" u="none" strike="noStrike" kern="1200" cap="none" spc="0" normalizeH="0" noProof="0" dirty="0" smtClean="0">
                    <a:ln>
                      <a:noFill/>
                    </a:ln>
                    <a:solidFill>
                      <a:schemeClr val="tx1"/>
                    </a:solidFill>
                    <a:effectLst/>
                    <a:uLnTx/>
                    <a:uFillTx/>
                    <a:latin typeface="+mn-lt"/>
                    <a:cs typeface="Arial" pitchFamily="34" charset="0"/>
                  </a:rPr>
                  <a:t>7.96cm²</a:t>
                </a:r>
                <a:endParaRPr kumimoji="0" lang="es-MX" sz="1900" b="1" i="0" u="none" strike="noStrike" kern="1200" cap="none" spc="0" normalizeH="0" baseline="0" noProof="0" dirty="0">
                  <a:ln>
                    <a:noFill/>
                  </a:ln>
                  <a:solidFill>
                    <a:schemeClr val="tx1"/>
                  </a:solidFill>
                  <a:effectLst/>
                  <a:uLnTx/>
                  <a:uFillTx/>
                  <a:latin typeface="+mn-lt"/>
                  <a:cs typeface="Arial" pitchFamily="34" charset="0"/>
                </a:endParaRPr>
              </a:p>
            </p:txBody>
          </p:sp>
        </mc:Choice>
        <mc:Fallback>
          <p:sp>
            <p:nvSpPr>
              <p:cNvPr id="11" name="2 Marcador de contenido"/>
              <p:cNvSpPr txBox="1">
                <a:spLocks noRot="1" noChangeAspect="1" noMove="1" noResize="1" noEditPoints="1" noAdjustHandles="1" noChangeArrowheads="1" noChangeShapeType="1" noTextEdit="1"/>
              </p:cNvSpPr>
              <p:nvPr/>
            </p:nvSpPr>
            <p:spPr>
              <a:xfrm>
                <a:off x="3773548" y="2464096"/>
                <a:ext cx="4824536" cy="432048"/>
              </a:xfrm>
              <a:prstGeom prst="rect">
                <a:avLst/>
              </a:prstGeom>
              <a:blipFill>
                <a:blip r:embed="rId4"/>
                <a:stretch>
                  <a:fillRect t="-7042" b="-12676"/>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2" name="2 Marcador de contenido"/>
              <p:cNvSpPr txBox="1">
                <a:spLocks/>
              </p:cNvSpPr>
              <p:nvPr/>
            </p:nvSpPr>
            <p:spPr>
              <a:xfrm>
                <a:off x="3773548" y="2896144"/>
                <a:ext cx="2520280" cy="432048"/>
              </a:xfrm>
              <a:prstGeom prst="rect">
                <a:avLst/>
              </a:prstGeom>
            </p:spPr>
            <p:txBody>
              <a:bodyPr vert="horz">
                <a:normAutofit/>
              </a:bodyPr>
              <a:lstStyle/>
              <a:p>
                <a:pPr marL="274320" lvl="0" indent="-274320">
                  <a:spcBef>
                    <a:spcPct val="20000"/>
                  </a:spcBef>
                  <a:buClr>
                    <a:schemeClr val="accent3"/>
                  </a:buClr>
                  <a:buSzPct val="95000"/>
                </a:pPr>
                <a14:m>
                  <m:oMath xmlns:m="http://schemas.openxmlformats.org/officeDocument/2006/math">
                    <m:sSub>
                      <m:sSubPr>
                        <m:ctrlPr>
                          <a:rPr lang="es-MX" sz="1900" b="1" i="1" dirty="0" smtClean="0">
                            <a:effectLst/>
                            <a:latin typeface="Cambria Math" panose="02040503050406030204" pitchFamily="18" charset="0"/>
                            <a:cs typeface="Arial" pitchFamily="34" charset="0"/>
                          </a:rPr>
                        </m:ctrlPr>
                      </m:sSubPr>
                      <m:e>
                        <m:r>
                          <a:rPr lang="es-MX" sz="1900" b="1" i="1" dirty="0">
                            <a:effectLst/>
                            <a:latin typeface="Cambria Math" panose="02040503050406030204" pitchFamily="18" charset="0"/>
                            <a:cs typeface="Arial" pitchFamily="34" charset="0"/>
                          </a:rPr>
                          <m:t>𝑨</m:t>
                        </m:r>
                      </m:e>
                      <m:sub>
                        <m:r>
                          <a:rPr lang="es-MX" sz="1900" b="1" i="1" dirty="0">
                            <a:effectLst/>
                            <a:latin typeface="Cambria Math" panose="02040503050406030204" pitchFamily="18" charset="0"/>
                            <a:cs typeface="Arial" pitchFamily="34" charset="0"/>
                          </a:rPr>
                          <m:t>𝑻𝒕</m:t>
                        </m:r>
                      </m:sub>
                    </m:sSub>
                  </m:oMath>
                </a14:m>
                <a:r>
                  <a:rPr lang="es-MX" sz="1900" b="1" dirty="0" smtClean="0">
                    <a:effectLst/>
                    <a:latin typeface="+mn-lt"/>
                    <a:cs typeface="Arial" pitchFamily="34" charset="0"/>
                  </a:rPr>
                  <a:t>= </a:t>
                </a:r>
                <a:r>
                  <a:rPr kumimoji="0" lang="es-MX" sz="1900" b="1" i="0" u="none" strike="noStrike" kern="1200" cap="none" spc="0" normalizeH="0" noProof="0" dirty="0" smtClean="0">
                    <a:ln>
                      <a:noFill/>
                    </a:ln>
                    <a:solidFill>
                      <a:schemeClr val="tx1"/>
                    </a:solidFill>
                    <a:effectLst/>
                    <a:uLnTx/>
                    <a:uFillTx/>
                    <a:latin typeface="+mn-lt"/>
                    <a:cs typeface="Arial" pitchFamily="34" charset="0"/>
                  </a:rPr>
                  <a:t>10.17cm²</a:t>
                </a:r>
                <a:endParaRPr kumimoji="0" lang="es-MX" sz="1900" b="1" i="0" u="none" strike="noStrike" kern="1200" cap="none" spc="0" normalizeH="0" baseline="0" noProof="0" dirty="0">
                  <a:ln>
                    <a:noFill/>
                  </a:ln>
                  <a:solidFill>
                    <a:schemeClr val="tx1"/>
                  </a:solidFill>
                  <a:effectLst/>
                  <a:uLnTx/>
                  <a:uFillTx/>
                  <a:latin typeface="+mn-lt"/>
                  <a:cs typeface="Arial" pitchFamily="34" charset="0"/>
                </a:endParaRPr>
              </a:p>
            </p:txBody>
          </p:sp>
        </mc:Choice>
        <mc:Fallback xmlns="">
          <p:sp>
            <p:nvSpPr>
              <p:cNvPr id="12" name="2 Marcador de contenido"/>
              <p:cNvSpPr txBox="1">
                <a:spLocks noRot="1" noChangeAspect="1" noMove="1" noResize="1" noEditPoints="1" noAdjustHandles="1" noChangeArrowheads="1" noChangeShapeType="1" noTextEdit="1"/>
              </p:cNvSpPr>
              <p:nvPr/>
            </p:nvSpPr>
            <p:spPr>
              <a:xfrm>
                <a:off x="3773548" y="2896144"/>
                <a:ext cx="2520280" cy="432048"/>
              </a:xfrm>
              <a:prstGeom prst="rect">
                <a:avLst/>
              </a:prstGeom>
              <a:blipFill>
                <a:blip r:embed="rId5"/>
                <a:stretch>
                  <a:fillRect t="-7042" b="-12676"/>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4" name="2 Marcador de contenido"/>
              <p:cNvSpPr txBox="1">
                <a:spLocks/>
              </p:cNvSpPr>
              <p:nvPr/>
            </p:nvSpPr>
            <p:spPr>
              <a:xfrm>
                <a:off x="3773548" y="3328192"/>
                <a:ext cx="3600400" cy="432048"/>
              </a:xfrm>
              <a:prstGeom prst="rect">
                <a:avLst/>
              </a:prstGeom>
            </p:spPr>
            <p:txBody>
              <a:bodyPr vert="horz">
                <a:normAutofit/>
              </a:bodyPr>
              <a:lstStyle/>
              <a:p>
                <a:pPr marL="274320" lvl="0" indent="-274320">
                  <a:spcBef>
                    <a:spcPct val="20000"/>
                  </a:spcBef>
                  <a:buClr>
                    <a:schemeClr val="accent3"/>
                  </a:buClr>
                  <a:buSzPct val="95000"/>
                </a:pPr>
                <a14:m>
                  <m:oMath xmlns:m="http://schemas.openxmlformats.org/officeDocument/2006/math">
                    <m:sSub>
                      <m:sSubPr>
                        <m:ctrlPr>
                          <a:rPr lang="es-MX" sz="1900" b="1" i="1" dirty="0" smtClean="0">
                            <a:effectLst/>
                            <a:latin typeface="Cambria Math" panose="02040503050406030204" pitchFamily="18" charset="0"/>
                            <a:cs typeface="Arial" pitchFamily="34" charset="0"/>
                          </a:rPr>
                        </m:ctrlPr>
                      </m:sSubPr>
                      <m:e>
                        <m:r>
                          <a:rPr lang="es-MX" sz="1900" b="1" i="1" dirty="0">
                            <a:effectLst/>
                            <a:latin typeface="Cambria Math" panose="02040503050406030204" pitchFamily="18" charset="0"/>
                            <a:cs typeface="Arial" pitchFamily="34" charset="0"/>
                          </a:rPr>
                          <m:t>𝑨</m:t>
                        </m:r>
                      </m:e>
                      <m:sub>
                        <m:r>
                          <a:rPr lang="es-MX" sz="1900" b="1" i="1" dirty="0">
                            <a:effectLst/>
                            <a:latin typeface="Cambria Math" panose="02040503050406030204" pitchFamily="18" charset="0"/>
                            <a:cs typeface="Arial" pitchFamily="34" charset="0"/>
                          </a:rPr>
                          <m:t>𝑻𝒄</m:t>
                        </m:r>
                      </m:sub>
                    </m:sSub>
                  </m:oMath>
                </a14:m>
                <a:r>
                  <a:rPr lang="es-MX" sz="1900" b="1" dirty="0">
                    <a:effectLst/>
                    <a:latin typeface="+mn-lt"/>
                    <a:cs typeface="Arial" pitchFamily="34" charset="0"/>
                  </a:rPr>
                  <a:t> = (16</a:t>
                </a:r>
                <a:r>
                  <a:rPr lang="es-MX" sz="1900" b="1" dirty="0" smtClean="0">
                    <a:effectLst/>
                    <a:latin typeface="+mn-lt"/>
                    <a:cs typeface="Arial" pitchFamily="34" charset="0"/>
                  </a:rPr>
                  <a:t>) * </a:t>
                </a:r>
                <a:r>
                  <a:rPr kumimoji="0" lang="es-MX" sz="1900" b="1" i="0" u="none" strike="noStrike" kern="1200" cap="none" spc="0" normalizeH="0" noProof="0" dirty="0">
                    <a:ln>
                      <a:noFill/>
                    </a:ln>
                    <a:solidFill>
                      <a:schemeClr val="tx1"/>
                    </a:solidFill>
                    <a:effectLst/>
                    <a:uLnTx/>
                    <a:uFillTx/>
                    <a:latin typeface="+mn-lt"/>
                    <a:cs typeface="Arial" pitchFamily="34" charset="0"/>
                  </a:rPr>
                  <a:t>0.95= 15.20cm²</a:t>
                </a:r>
                <a:endParaRPr kumimoji="0" lang="es-MX" sz="1900" b="1" i="0" u="none" strike="noStrike" kern="1200" cap="none" spc="0" normalizeH="0" baseline="0" noProof="0" dirty="0">
                  <a:ln>
                    <a:noFill/>
                  </a:ln>
                  <a:solidFill>
                    <a:schemeClr val="tx1"/>
                  </a:solidFill>
                  <a:effectLst/>
                  <a:uLnTx/>
                  <a:uFillTx/>
                  <a:latin typeface="+mn-lt"/>
                  <a:cs typeface="Arial" pitchFamily="34" charset="0"/>
                </a:endParaRPr>
              </a:p>
            </p:txBody>
          </p:sp>
        </mc:Choice>
        <mc:Fallback xmlns="">
          <p:sp>
            <p:nvSpPr>
              <p:cNvPr id="14" name="2 Marcador de contenido"/>
              <p:cNvSpPr txBox="1">
                <a:spLocks noRot="1" noChangeAspect="1" noMove="1" noResize="1" noEditPoints="1" noAdjustHandles="1" noChangeArrowheads="1" noChangeShapeType="1" noTextEdit="1"/>
              </p:cNvSpPr>
              <p:nvPr/>
            </p:nvSpPr>
            <p:spPr>
              <a:xfrm>
                <a:off x="3773548" y="3328192"/>
                <a:ext cx="3600400" cy="432048"/>
              </a:xfrm>
              <a:prstGeom prst="rect">
                <a:avLst/>
              </a:prstGeom>
              <a:blipFill>
                <a:blip r:embed="rId6"/>
                <a:stretch>
                  <a:fillRect t="-7042" b="-12676"/>
                </a:stretch>
              </a:blipFill>
            </p:spPr>
            <p:txBody>
              <a:bodyPr/>
              <a:lstStyle/>
              <a:p>
                <a:r>
                  <a:rPr lang="es-MX">
                    <a:noFill/>
                  </a:rPr>
                  <a:t> </a:t>
                </a:r>
              </a:p>
            </p:txBody>
          </p:sp>
        </mc:Fallback>
      </mc:AlternateContent>
      <mc:AlternateContent xmlns:mc="http://schemas.openxmlformats.org/markup-compatibility/2006">
        <mc:Choice xmlns:a14="http://schemas.microsoft.com/office/drawing/2010/main" Requires="a14">
          <p:sp>
            <p:nvSpPr>
              <p:cNvPr id="15" name="2 Marcador de contenido"/>
              <p:cNvSpPr txBox="1">
                <a:spLocks/>
              </p:cNvSpPr>
              <p:nvPr/>
            </p:nvSpPr>
            <p:spPr>
              <a:xfrm>
                <a:off x="474561" y="3939064"/>
                <a:ext cx="7992888" cy="432048"/>
              </a:xfrm>
              <a:prstGeom prst="rect">
                <a:avLst/>
              </a:prstGeom>
            </p:spPr>
            <p:txBody>
              <a:bodyPr vert="horz">
                <a:normAutofit/>
              </a:bodyPr>
              <a:lstStyle/>
              <a:p>
                <a:pPr marL="274320" lvl="0" indent="-274320" algn="just">
                  <a:spcBef>
                    <a:spcPct val="20000"/>
                  </a:spcBef>
                  <a:buClr>
                    <a:schemeClr val="accent3"/>
                  </a:buClr>
                  <a:buSzPct val="95000"/>
                </a:pPr>
                <a14:m>
                  <m:oMath xmlns:m="http://schemas.openxmlformats.org/officeDocument/2006/math">
                    <m:sSub>
                      <m:sSubPr>
                        <m:ctrlPr>
                          <a:rPr lang="es-MX" sz="1900" b="1" i="1" dirty="0" smtClean="0">
                            <a:effectLst/>
                            <a:latin typeface="Cambria Math" panose="02040503050406030204" pitchFamily="18" charset="0"/>
                            <a:cs typeface="Arial" pitchFamily="34" charset="0"/>
                          </a:rPr>
                        </m:ctrlPr>
                      </m:sSubPr>
                      <m:e>
                        <m:r>
                          <a:rPr lang="es-MX" sz="1900" b="1" i="1" dirty="0" smtClean="0">
                            <a:effectLst/>
                            <a:latin typeface="Cambria Math" panose="02040503050406030204" pitchFamily="18" charset="0"/>
                            <a:cs typeface="Arial" pitchFamily="34" charset="0"/>
                          </a:rPr>
                          <m:t>𝑭</m:t>
                        </m:r>
                      </m:e>
                      <m:sub>
                        <m:r>
                          <a:rPr lang="es-MX" sz="1900" b="1" i="1" dirty="0" smtClean="0">
                            <a:effectLst/>
                            <a:latin typeface="Cambria Math" panose="02040503050406030204" pitchFamily="18" charset="0"/>
                            <a:cs typeface="Arial" pitchFamily="34" charset="0"/>
                          </a:rPr>
                          <m:t>𝒖</m:t>
                        </m:r>
                      </m:sub>
                    </m:sSub>
                    <m:r>
                      <a:rPr lang="es-MX" sz="1900" b="1" i="1" dirty="0" smtClean="0">
                        <a:effectLst/>
                        <a:latin typeface="Cambria Math" panose="02040503050406030204" pitchFamily="18" charset="0"/>
                        <a:cs typeface="Arial" pitchFamily="34" charset="0"/>
                      </a:rPr>
                      <m:t>∗</m:t>
                    </m:r>
                    <m:sSub>
                      <m:sSubPr>
                        <m:ctrlPr>
                          <a:rPr lang="es-MX" sz="1900" b="1" i="1" dirty="0">
                            <a:effectLst/>
                            <a:latin typeface="Cambria Math" panose="02040503050406030204" pitchFamily="18" charset="0"/>
                            <a:cs typeface="Arial" pitchFamily="34" charset="0"/>
                          </a:rPr>
                        </m:ctrlPr>
                      </m:sSubPr>
                      <m:e>
                        <m:r>
                          <a:rPr lang="es-MX" sz="1900" b="1" i="1" dirty="0">
                            <a:effectLst/>
                            <a:latin typeface="Cambria Math" panose="02040503050406030204" pitchFamily="18" charset="0"/>
                            <a:cs typeface="Arial" pitchFamily="34" charset="0"/>
                          </a:rPr>
                          <m:t>𝑨</m:t>
                        </m:r>
                      </m:e>
                      <m:sub>
                        <m:r>
                          <a:rPr lang="es-MX" sz="1900" b="1" i="1" dirty="0">
                            <a:effectLst/>
                            <a:latin typeface="Cambria Math" panose="02040503050406030204" pitchFamily="18" charset="0"/>
                            <a:cs typeface="Arial" pitchFamily="34" charset="0"/>
                          </a:rPr>
                          <m:t>𝒏𝒕</m:t>
                        </m:r>
                      </m:sub>
                    </m:sSub>
                  </m:oMath>
                </a14:m>
                <a:r>
                  <a:rPr lang="es-MX" sz="1900" b="1" dirty="0" smtClean="0">
                    <a:effectLst/>
                    <a:latin typeface="+mn-lt"/>
                    <a:cs typeface="Arial" pitchFamily="34" charset="0"/>
                  </a:rPr>
                  <a:t>= </a:t>
                </a:r>
                <a:r>
                  <a:rPr kumimoji="0" lang="es-MX" sz="1900" b="1" i="0" u="none" strike="noStrike" kern="1200" cap="none" spc="0" normalizeH="0" noProof="0" dirty="0" smtClean="0">
                    <a:ln>
                      <a:noFill/>
                    </a:ln>
                    <a:solidFill>
                      <a:srgbClr val="FF0000"/>
                    </a:solidFill>
                    <a:effectLst/>
                    <a:uLnTx/>
                    <a:uFillTx/>
                    <a:latin typeface="+mn-lt"/>
                    <a:cs typeface="Arial" pitchFamily="34" charset="0"/>
                  </a:rPr>
                  <a:t>4.1*6.54 = 26.81ton &lt; </a:t>
                </a:r>
                <a14:m>
                  <m:oMath xmlns:m="http://schemas.openxmlformats.org/officeDocument/2006/math">
                    <m:sSub>
                      <m:sSubPr>
                        <m:ctrlPr>
                          <a:rPr lang="es-MX" sz="1900" b="1" i="1" dirty="0">
                            <a:solidFill>
                              <a:srgbClr val="FF0000"/>
                            </a:solidFill>
                            <a:effectLst/>
                            <a:latin typeface="Cambria Math" panose="02040503050406030204" pitchFamily="18" charset="0"/>
                            <a:cs typeface="Arial" pitchFamily="34" charset="0"/>
                          </a:rPr>
                        </m:ctrlPr>
                      </m:sSubPr>
                      <m:e>
                        <m:r>
                          <a:rPr lang="es-MX" sz="1900" b="1" i="1" dirty="0" smtClean="0">
                            <a:solidFill>
                              <a:srgbClr val="FF0000"/>
                            </a:solidFill>
                            <a:effectLst/>
                            <a:latin typeface="Cambria Math" panose="02040503050406030204" pitchFamily="18" charset="0"/>
                            <a:cs typeface="Arial" pitchFamily="34" charset="0"/>
                          </a:rPr>
                          <m:t>𝟎</m:t>
                        </m:r>
                        <m:r>
                          <a:rPr lang="es-MX" sz="1900" b="1" i="1" dirty="0" smtClean="0">
                            <a:solidFill>
                              <a:srgbClr val="FF0000"/>
                            </a:solidFill>
                            <a:effectLst/>
                            <a:latin typeface="Cambria Math" panose="02040503050406030204" pitchFamily="18" charset="0"/>
                            <a:cs typeface="Arial" pitchFamily="34" charset="0"/>
                          </a:rPr>
                          <m:t>.</m:t>
                        </m:r>
                        <m:r>
                          <a:rPr lang="es-MX" sz="1900" b="1" i="1" dirty="0" smtClean="0">
                            <a:solidFill>
                              <a:srgbClr val="FF0000"/>
                            </a:solidFill>
                            <a:effectLst/>
                            <a:latin typeface="Cambria Math" panose="02040503050406030204" pitchFamily="18" charset="0"/>
                            <a:cs typeface="Arial" pitchFamily="34" charset="0"/>
                          </a:rPr>
                          <m:t>𝟔</m:t>
                        </m:r>
                        <m:r>
                          <a:rPr lang="es-MX" sz="1900" b="1" i="1" dirty="0">
                            <a:solidFill>
                              <a:srgbClr val="FF0000"/>
                            </a:solidFill>
                            <a:effectLst/>
                            <a:latin typeface="Cambria Math" panose="02040503050406030204" pitchFamily="18" charset="0"/>
                            <a:cs typeface="Arial" pitchFamily="34" charset="0"/>
                          </a:rPr>
                          <m:t>𝑭</m:t>
                        </m:r>
                      </m:e>
                      <m:sub>
                        <m:r>
                          <a:rPr lang="es-MX" sz="1900" b="1" i="1" dirty="0">
                            <a:solidFill>
                              <a:srgbClr val="FF0000"/>
                            </a:solidFill>
                            <a:effectLst/>
                            <a:latin typeface="Cambria Math" panose="02040503050406030204" pitchFamily="18" charset="0"/>
                            <a:cs typeface="Arial" pitchFamily="34" charset="0"/>
                          </a:rPr>
                          <m:t>𝒖</m:t>
                        </m:r>
                      </m:sub>
                    </m:sSub>
                    <m:r>
                      <a:rPr lang="es-MX" sz="1900" b="1" i="1" dirty="0">
                        <a:solidFill>
                          <a:srgbClr val="FF0000"/>
                        </a:solidFill>
                        <a:effectLst/>
                        <a:latin typeface="Cambria Math" panose="02040503050406030204" pitchFamily="18" charset="0"/>
                        <a:cs typeface="Arial" pitchFamily="34" charset="0"/>
                      </a:rPr>
                      <m:t>∗</m:t>
                    </m:r>
                    <m:sSub>
                      <m:sSubPr>
                        <m:ctrlPr>
                          <a:rPr lang="es-MX" sz="1900" b="1" i="1" dirty="0">
                            <a:solidFill>
                              <a:srgbClr val="FF0000"/>
                            </a:solidFill>
                            <a:effectLst/>
                            <a:latin typeface="Cambria Math" panose="02040503050406030204" pitchFamily="18" charset="0"/>
                            <a:cs typeface="Arial" pitchFamily="34" charset="0"/>
                          </a:rPr>
                        </m:ctrlPr>
                      </m:sSubPr>
                      <m:e>
                        <m:r>
                          <a:rPr lang="es-MX" sz="1900" b="1" i="1" dirty="0">
                            <a:solidFill>
                              <a:srgbClr val="FF0000"/>
                            </a:solidFill>
                            <a:effectLst/>
                            <a:latin typeface="Cambria Math" panose="02040503050406030204" pitchFamily="18" charset="0"/>
                            <a:cs typeface="Arial" pitchFamily="34" charset="0"/>
                          </a:rPr>
                          <m:t>𝑨</m:t>
                        </m:r>
                      </m:e>
                      <m:sub>
                        <m:r>
                          <a:rPr lang="es-MX" sz="1900" b="1" i="1" dirty="0">
                            <a:solidFill>
                              <a:srgbClr val="FF0000"/>
                            </a:solidFill>
                            <a:effectLst/>
                            <a:latin typeface="Cambria Math" panose="02040503050406030204" pitchFamily="18" charset="0"/>
                            <a:cs typeface="Arial" pitchFamily="34" charset="0"/>
                          </a:rPr>
                          <m:t>𝒏</m:t>
                        </m:r>
                        <m:r>
                          <a:rPr lang="es-MX" sz="1900" b="1" i="1" dirty="0" smtClean="0">
                            <a:solidFill>
                              <a:srgbClr val="FF0000"/>
                            </a:solidFill>
                            <a:effectLst/>
                            <a:latin typeface="Cambria Math" panose="02040503050406030204" pitchFamily="18" charset="0"/>
                            <a:cs typeface="Arial" pitchFamily="34" charset="0"/>
                          </a:rPr>
                          <m:t>𝒄</m:t>
                        </m:r>
                      </m:sub>
                    </m:sSub>
                  </m:oMath>
                </a14:m>
                <a:r>
                  <a:rPr lang="es-MX" sz="1900" b="1" dirty="0" smtClean="0">
                    <a:effectLst/>
                    <a:latin typeface="+mn-lt"/>
                    <a:cs typeface="Arial" pitchFamily="34" charset="0"/>
                  </a:rPr>
                  <a:t>= </a:t>
                </a:r>
                <a:r>
                  <a:rPr lang="es-MX" sz="1900" b="1" dirty="0" smtClean="0">
                    <a:effectLst/>
                    <a:latin typeface="+mn-lt"/>
                    <a:cs typeface="Arial" pitchFamily="34" charset="0"/>
                  </a:rPr>
                  <a:t>0.6*4.1*7.96 </a:t>
                </a:r>
                <a:r>
                  <a:rPr lang="es-MX" sz="1900" b="1" dirty="0" smtClean="0">
                    <a:effectLst/>
                    <a:latin typeface="+mn-lt"/>
                    <a:cs typeface="Arial" pitchFamily="34" charset="0"/>
                  </a:rPr>
                  <a:t>= </a:t>
                </a:r>
                <a:r>
                  <a:rPr lang="es-MX" sz="1900" b="1" dirty="0" smtClean="0">
                    <a:effectLst/>
                    <a:latin typeface="+mn-lt"/>
                    <a:cs typeface="Arial" pitchFamily="34" charset="0"/>
                  </a:rPr>
                  <a:t>19.58 </a:t>
                </a:r>
                <a:r>
                  <a:rPr lang="es-MX" sz="1900" b="1" dirty="0">
                    <a:effectLst/>
                    <a:latin typeface="+mn-lt"/>
                    <a:cs typeface="Arial" pitchFamily="34" charset="0"/>
                  </a:rPr>
                  <a:t>ton    </a:t>
                </a:r>
                <a:endParaRPr kumimoji="0" lang="es-MX" sz="1900" b="1" i="0" u="none" strike="noStrike" kern="1200" cap="none" spc="0" normalizeH="0" baseline="0" noProof="0" dirty="0">
                  <a:ln>
                    <a:noFill/>
                  </a:ln>
                  <a:solidFill>
                    <a:schemeClr val="tx1"/>
                  </a:solidFill>
                  <a:effectLst/>
                  <a:uLnTx/>
                  <a:uFillTx/>
                  <a:latin typeface="+mn-lt"/>
                  <a:cs typeface="Arial" pitchFamily="34" charset="0"/>
                </a:endParaRPr>
              </a:p>
            </p:txBody>
          </p:sp>
        </mc:Choice>
        <mc:Fallback>
          <p:sp>
            <p:nvSpPr>
              <p:cNvPr id="15" name="2 Marcador de contenido"/>
              <p:cNvSpPr txBox="1">
                <a:spLocks noRot="1" noChangeAspect="1" noMove="1" noResize="1" noEditPoints="1" noAdjustHandles="1" noChangeArrowheads="1" noChangeShapeType="1" noTextEdit="1"/>
              </p:cNvSpPr>
              <p:nvPr/>
            </p:nvSpPr>
            <p:spPr>
              <a:xfrm>
                <a:off x="474561" y="3939064"/>
                <a:ext cx="7992888" cy="432048"/>
              </a:xfrm>
              <a:prstGeom prst="rect">
                <a:avLst/>
              </a:prstGeom>
              <a:blipFill>
                <a:blip r:embed="rId7"/>
                <a:stretch>
                  <a:fillRect t="-7042" b="-12676"/>
                </a:stretch>
              </a:blipFill>
            </p:spPr>
            <p:txBody>
              <a:bodyPr/>
              <a:lstStyle/>
              <a:p>
                <a:r>
                  <a:rPr lang="es-MX">
                    <a:noFill/>
                  </a:rPr>
                  <a:t> </a:t>
                </a:r>
              </a:p>
            </p:txBody>
          </p:sp>
        </mc:Fallback>
      </mc:AlternateContent>
      <mc:AlternateContent xmlns:mc="http://schemas.openxmlformats.org/markup-compatibility/2006">
        <mc:Choice xmlns:a14="http://schemas.microsoft.com/office/drawing/2010/main" Requires="a14">
          <p:sp>
            <p:nvSpPr>
              <p:cNvPr id="16" name="2 Marcador de contenido"/>
              <p:cNvSpPr txBox="1">
                <a:spLocks/>
              </p:cNvSpPr>
              <p:nvPr/>
            </p:nvSpPr>
            <p:spPr>
              <a:xfrm>
                <a:off x="474561" y="4345734"/>
                <a:ext cx="7344816" cy="504056"/>
              </a:xfrm>
              <a:prstGeom prst="rect">
                <a:avLst/>
              </a:prstGeom>
            </p:spPr>
            <p:txBody>
              <a:bodyPr vert="horz">
                <a:noAutofit/>
              </a:bodyPr>
              <a:lstStyle/>
              <a:p>
                <a:pPr marL="274320" lvl="0" indent="-274320" algn="just">
                  <a:spcBef>
                    <a:spcPct val="20000"/>
                  </a:spcBef>
                  <a:buClr>
                    <a:schemeClr val="accent3"/>
                  </a:buClr>
                  <a:buSzPct val="95000"/>
                </a:pPr>
                <a:r>
                  <a:rPr lang="es-MX" sz="1900" b="1" dirty="0">
                    <a:solidFill>
                      <a:schemeClr val="tx1"/>
                    </a:solidFill>
                    <a:effectLst/>
                    <a:latin typeface="+mn-lt"/>
                    <a:cs typeface="Arial" pitchFamily="34" charset="0"/>
                  </a:rPr>
                  <a:t>FR</a:t>
                </a:r>
                <a:r>
                  <a:rPr kumimoji="0" lang="es-MX" sz="1900" b="1" i="0" u="none" strike="noStrike" kern="1200" cap="none" spc="0" normalizeH="0" noProof="0" dirty="0">
                    <a:ln>
                      <a:noFill/>
                    </a:ln>
                    <a:solidFill>
                      <a:schemeClr val="tx1"/>
                    </a:solidFill>
                    <a:effectLst/>
                    <a:uLnTx/>
                    <a:uFillTx/>
                    <a:latin typeface="+mn-lt"/>
                    <a:cs typeface="Arial" pitchFamily="34" charset="0"/>
                  </a:rPr>
                  <a:t> </a:t>
                </a:r>
                <a:r>
                  <a:rPr lang="es-MX" sz="1900" b="1" dirty="0">
                    <a:solidFill>
                      <a:schemeClr val="tx1"/>
                    </a:solidFill>
                    <a:effectLst/>
                    <a:latin typeface="+mn-lt"/>
                    <a:cs typeface="Arial" pitchFamily="34" charset="0"/>
                  </a:rPr>
                  <a:t>=(</a:t>
                </a:r>
                <a14:m>
                  <m:oMath xmlns:m="http://schemas.openxmlformats.org/officeDocument/2006/math">
                    <m:sSub>
                      <m:sSubPr>
                        <m:ctrlPr>
                          <a:rPr lang="es-MX" sz="1900" b="1" i="1" dirty="0">
                            <a:solidFill>
                              <a:schemeClr val="tx1"/>
                            </a:solidFill>
                            <a:effectLst/>
                            <a:latin typeface="Cambria Math" panose="02040503050406030204" pitchFamily="18" charset="0"/>
                            <a:cs typeface="Arial" pitchFamily="34" charset="0"/>
                          </a:rPr>
                        </m:ctrlPr>
                      </m:sSubPr>
                      <m:e>
                        <m:r>
                          <a:rPr lang="es-MX" sz="1900" b="1" i="1" dirty="0">
                            <a:solidFill>
                              <a:schemeClr val="tx1"/>
                            </a:solidFill>
                            <a:effectLst/>
                            <a:latin typeface="Cambria Math" panose="02040503050406030204" pitchFamily="18" charset="0"/>
                            <a:cs typeface="Arial" pitchFamily="34" charset="0"/>
                          </a:rPr>
                          <m:t>𝟎</m:t>
                        </m:r>
                        <m:r>
                          <a:rPr lang="es-MX" sz="1900" b="1" i="1" dirty="0">
                            <a:solidFill>
                              <a:schemeClr val="tx1"/>
                            </a:solidFill>
                            <a:effectLst/>
                            <a:latin typeface="Cambria Math" panose="02040503050406030204" pitchFamily="18" charset="0"/>
                            <a:cs typeface="Arial" pitchFamily="34" charset="0"/>
                          </a:rPr>
                          <m:t>.</m:t>
                        </m:r>
                        <m:r>
                          <a:rPr lang="es-MX" sz="1900" b="1" i="1" dirty="0">
                            <a:solidFill>
                              <a:schemeClr val="tx1"/>
                            </a:solidFill>
                            <a:effectLst/>
                            <a:latin typeface="Cambria Math" panose="02040503050406030204" pitchFamily="18" charset="0"/>
                            <a:cs typeface="Arial" pitchFamily="34" charset="0"/>
                          </a:rPr>
                          <m:t>𝟔</m:t>
                        </m:r>
                        <m:r>
                          <a:rPr lang="es-MX" sz="1900" b="1" i="1" dirty="0">
                            <a:solidFill>
                              <a:schemeClr val="tx1"/>
                            </a:solidFill>
                            <a:effectLst/>
                            <a:latin typeface="Cambria Math" panose="02040503050406030204" pitchFamily="18" charset="0"/>
                            <a:cs typeface="Arial" pitchFamily="34" charset="0"/>
                          </a:rPr>
                          <m:t>𝑭</m:t>
                        </m:r>
                      </m:e>
                      <m:sub>
                        <m:r>
                          <a:rPr lang="es-MX" sz="1900" b="1" i="1" dirty="0">
                            <a:solidFill>
                              <a:schemeClr val="tx1"/>
                            </a:solidFill>
                            <a:effectLst/>
                            <a:latin typeface="Cambria Math" panose="02040503050406030204" pitchFamily="18" charset="0"/>
                            <a:cs typeface="Arial" pitchFamily="34" charset="0"/>
                          </a:rPr>
                          <m:t>𝒖</m:t>
                        </m:r>
                      </m:sub>
                    </m:sSub>
                    <m:r>
                      <a:rPr lang="es-MX" sz="1900" b="1" i="1" dirty="0">
                        <a:solidFill>
                          <a:schemeClr val="tx1"/>
                        </a:solidFill>
                        <a:effectLst/>
                        <a:latin typeface="Cambria Math" panose="02040503050406030204" pitchFamily="18" charset="0"/>
                        <a:cs typeface="Arial" pitchFamily="34" charset="0"/>
                      </a:rPr>
                      <m:t>∗</m:t>
                    </m:r>
                    <m:sSub>
                      <m:sSubPr>
                        <m:ctrlPr>
                          <a:rPr lang="es-MX" sz="1900" b="1" i="1" dirty="0">
                            <a:solidFill>
                              <a:schemeClr val="tx1"/>
                            </a:solidFill>
                            <a:effectLst/>
                            <a:latin typeface="Cambria Math" panose="02040503050406030204" pitchFamily="18" charset="0"/>
                            <a:cs typeface="Arial" pitchFamily="34" charset="0"/>
                          </a:rPr>
                        </m:ctrlPr>
                      </m:sSubPr>
                      <m:e>
                        <m:r>
                          <a:rPr lang="es-MX" sz="1900" b="1" i="1" dirty="0">
                            <a:solidFill>
                              <a:schemeClr val="tx1"/>
                            </a:solidFill>
                            <a:effectLst/>
                            <a:latin typeface="Cambria Math" panose="02040503050406030204" pitchFamily="18" charset="0"/>
                            <a:cs typeface="Arial" pitchFamily="34" charset="0"/>
                          </a:rPr>
                          <m:t>𝑨</m:t>
                        </m:r>
                      </m:e>
                      <m:sub>
                        <m:r>
                          <a:rPr lang="es-MX" sz="1900" b="1" i="1" dirty="0">
                            <a:solidFill>
                              <a:schemeClr val="tx1"/>
                            </a:solidFill>
                            <a:effectLst/>
                            <a:latin typeface="Cambria Math" panose="02040503050406030204" pitchFamily="18" charset="0"/>
                            <a:cs typeface="Arial" pitchFamily="34" charset="0"/>
                          </a:rPr>
                          <m:t>𝒏𝒄</m:t>
                        </m:r>
                      </m:sub>
                    </m:sSub>
                  </m:oMath>
                </a14:m>
                <a:r>
                  <a:rPr lang="es-MX" sz="1900" b="1" dirty="0">
                    <a:solidFill>
                      <a:schemeClr val="tx1"/>
                    </a:solidFill>
                    <a:effectLst/>
                    <a:latin typeface="+mn-lt"/>
                    <a:cs typeface="Arial" pitchFamily="34" charset="0"/>
                  </a:rPr>
                  <a:t>+</a:t>
                </a:r>
                <a14:m>
                  <m:oMath xmlns:m="http://schemas.openxmlformats.org/officeDocument/2006/math">
                    <m:sSub>
                      <m:sSubPr>
                        <m:ctrlPr>
                          <a:rPr lang="es-MX" sz="1900" b="1" i="1" dirty="0" smtClean="0">
                            <a:solidFill>
                              <a:schemeClr val="tx1"/>
                            </a:solidFill>
                            <a:effectLst/>
                            <a:latin typeface="Cambria Math" panose="02040503050406030204" pitchFamily="18" charset="0"/>
                            <a:cs typeface="Arial" pitchFamily="34" charset="0"/>
                          </a:rPr>
                        </m:ctrlPr>
                      </m:sSubPr>
                      <m:e>
                        <m:r>
                          <a:rPr lang="es-MX" sz="1900" b="1" i="1" dirty="0" smtClean="0">
                            <a:solidFill>
                              <a:schemeClr val="tx1"/>
                            </a:solidFill>
                            <a:effectLst/>
                            <a:latin typeface="Cambria Math" panose="02040503050406030204" pitchFamily="18" charset="0"/>
                            <a:cs typeface="Arial" pitchFamily="34" charset="0"/>
                          </a:rPr>
                          <m:t>𝑭</m:t>
                        </m:r>
                      </m:e>
                      <m:sub>
                        <m:r>
                          <a:rPr lang="es-MX" sz="1900" b="1" i="1" dirty="0" smtClean="0">
                            <a:solidFill>
                              <a:schemeClr val="tx1"/>
                            </a:solidFill>
                            <a:effectLst/>
                            <a:latin typeface="Cambria Math" panose="02040503050406030204" pitchFamily="18" charset="0"/>
                            <a:cs typeface="Arial" pitchFamily="34" charset="0"/>
                          </a:rPr>
                          <m:t>𝒖</m:t>
                        </m:r>
                      </m:sub>
                    </m:sSub>
                    <m:sSub>
                      <m:sSubPr>
                        <m:ctrlPr>
                          <a:rPr lang="es-MX" sz="1900" b="1" i="1" dirty="0">
                            <a:solidFill>
                              <a:schemeClr val="tx1"/>
                            </a:solidFill>
                            <a:effectLst/>
                            <a:latin typeface="Cambria Math" panose="02040503050406030204" pitchFamily="18" charset="0"/>
                            <a:cs typeface="Arial" pitchFamily="34" charset="0"/>
                          </a:rPr>
                        </m:ctrlPr>
                      </m:sSubPr>
                      <m:e>
                        <m:r>
                          <a:rPr lang="es-MX" sz="1900" b="1" i="1" dirty="0">
                            <a:solidFill>
                              <a:schemeClr val="tx1"/>
                            </a:solidFill>
                            <a:effectLst/>
                            <a:latin typeface="Cambria Math" panose="02040503050406030204" pitchFamily="18" charset="0"/>
                            <a:cs typeface="Arial" pitchFamily="34" charset="0"/>
                          </a:rPr>
                          <m:t>𝑨</m:t>
                        </m:r>
                      </m:e>
                      <m:sub>
                        <m:r>
                          <a:rPr lang="es-MX" sz="1900" b="1" i="1" dirty="0">
                            <a:solidFill>
                              <a:schemeClr val="tx1"/>
                            </a:solidFill>
                            <a:effectLst/>
                            <a:latin typeface="Cambria Math" panose="02040503050406030204" pitchFamily="18" charset="0"/>
                            <a:cs typeface="Arial" pitchFamily="34" charset="0"/>
                          </a:rPr>
                          <m:t>𝑻𝒕</m:t>
                        </m:r>
                      </m:sub>
                    </m:sSub>
                  </m:oMath>
                </a14:m>
                <a:r>
                  <a:rPr lang="es-MX" sz="1900" b="1" dirty="0">
                    <a:solidFill>
                      <a:schemeClr val="tx1"/>
                    </a:solidFill>
                    <a:effectLst/>
                    <a:latin typeface="+mn-lt"/>
                    <a:cs typeface="Arial" pitchFamily="34" charset="0"/>
                  </a:rPr>
                  <a:t>)=</a:t>
                </a:r>
                <a:r>
                  <a:rPr lang="es-MX" sz="1900" b="1" dirty="0" smtClean="0">
                    <a:solidFill>
                      <a:schemeClr val="tx1"/>
                    </a:solidFill>
                    <a:effectLst/>
                    <a:latin typeface="+mn-lt"/>
                    <a:cs typeface="Arial" pitchFamily="34" charset="0"/>
                  </a:rPr>
                  <a:t>0.75(0.6*4.1*7.96+2.53*10.17</a:t>
                </a:r>
                <a:r>
                  <a:rPr lang="es-MX" sz="1900" b="1" dirty="0">
                    <a:solidFill>
                      <a:schemeClr val="tx1"/>
                    </a:solidFill>
                    <a:effectLst/>
                    <a:latin typeface="+mn-lt"/>
                    <a:cs typeface="Arial" pitchFamily="34" charset="0"/>
                  </a:rPr>
                  <a:t>)= </a:t>
                </a:r>
                <a:r>
                  <a:rPr lang="es-MX" sz="1900" b="1" dirty="0" smtClean="0">
                    <a:solidFill>
                      <a:srgbClr val="FF0000"/>
                    </a:solidFill>
                    <a:effectLst/>
                    <a:latin typeface="+mn-lt"/>
                    <a:cs typeface="Arial" pitchFamily="34" charset="0"/>
                  </a:rPr>
                  <a:t>33.98 </a:t>
                </a:r>
                <a:r>
                  <a:rPr lang="es-MX" sz="1900" b="1" dirty="0">
                    <a:solidFill>
                      <a:srgbClr val="FF0000"/>
                    </a:solidFill>
                    <a:effectLst/>
                    <a:latin typeface="+mn-lt"/>
                    <a:cs typeface="Arial" pitchFamily="34" charset="0"/>
                  </a:rPr>
                  <a:t>ton</a:t>
                </a:r>
              </a:p>
              <a:p>
                <a:pPr marL="274320" lvl="0" indent="-274320" algn="just">
                  <a:spcBef>
                    <a:spcPct val="20000"/>
                  </a:spcBef>
                  <a:buClr>
                    <a:schemeClr val="accent3"/>
                  </a:buClr>
                  <a:buSzPct val="95000"/>
                </a:pPr>
                <a:endParaRPr lang="es-MX" b="1" dirty="0">
                  <a:solidFill>
                    <a:schemeClr val="tx1"/>
                  </a:solidFill>
                  <a:effectLst/>
                  <a:latin typeface="+mn-lt"/>
                  <a:cs typeface="Arial" pitchFamily="34" charset="0"/>
                </a:endParaRPr>
              </a:p>
              <a:p>
                <a:pPr marL="274320" lvl="0" indent="-274320" algn="just">
                  <a:spcBef>
                    <a:spcPct val="20000"/>
                  </a:spcBef>
                  <a:buClr>
                    <a:schemeClr val="accent3"/>
                  </a:buClr>
                  <a:buSzPct val="95000"/>
                </a:pPr>
                <a:endParaRPr lang="es-MX" b="1" dirty="0">
                  <a:solidFill>
                    <a:schemeClr val="tx1"/>
                  </a:solidFill>
                  <a:effectLst/>
                  <a:latin typeface="+mn-lt"/>
                  <a:cs typeface="Arial" pitchFamily="34" charset="0"/>
                </a:endParaRPr>
              </a:p>
              <a:p>
                <a:pPr marL="274320" lvl="0" indent="-274320" algn="just">
                  <a:spcBef>
                    <a:spcPct val="20000"/>
                  </a:spcBef>
                  <a:buClr>
                    <a:schemeClr val="accent3"/>
                  </a:buClr>
                  <a:buSzPct val="95000"/>
                </a:pPr>
                <a:r>
                  <a:rPr lang="es-MX" b="1" dirty="0">
                    <a:solidFill>
                      <a:schemeClr val="tx1"/>
                    </a:solidFill>
                    <a:effectLst/>
                    <a:latin typeface="+mn-lt"/>
                    <a:cs typeface="Arial" pitchFamily="34" charset="0"/>
                  </a:rPr>
                  <a:t>    </a:t>
                </a:r>
                <a:endParaRPr kumimoji="0" lang="es-MX" b="1" i="0" u="none" strike="noStrike" kern="1200" cap="none" spc="0" normalizeH="0" baseline="0" noProof="0" dirty="0">
                  <a:ln>
                    <a:noFill/>
                  </a:ln>
                  <a:solidFill>
                    <a:schemeClr val="tx1"/>
                  </a:solidFill>
                  <a:effectLst/>
                  <a:uLnTx/>
                  <a:uFillTx/>
                  <a:latin typeface="+mn-lt"/>
                  <a:cs typeface="Arial" pitchFamily="34" charset="0"/>
                </a:endParaRPr>
              </a:p>
            </p:txBody>
          </p:sp>
        </mc:Choice>
        <mc:Fallback>
          <p:sp>
            <p:nvSpPr>
              <p:cNvPr id="16" name="2 Marcador de contenido"/>
              <p:cNvSpPr txBox="1">
                <a:spLocks noRot="1" noChangeAspect="1" noMove="1" noResize="1" noEditPoints="1" noAdjustHandles="1" noChangeArrowheads="1" noChangeShapeType="1" noTextEdit="1"/>
              </p:cNvSpPr>
              <p:nvPr/>
            </p:nvSpPr>
            <p:spPr>
              <a:xfrm>
                <a:off x="474561" y="4345734"/>
                <a:ext cx="7344816" cy="504056"/>
              </a:xfrm>
              <a:prstGeom prst="rect">
                <a:avLst/>
              </a:prstGeom>
              <a:blipFill>
                <a:blip r:embed="rId8"/>
                <a:stretch>
                  <a:fillRect l="-830" t="-6024"/>
                </a:stretch>
              </a:blipFill>
            </p:spPr>
            <p:txBody>
              <a:bodyPr/>
              <a:lstStyle/>
              <a:p>
                <a:r>
                  <a:rPr lang="es-MX">
                    <a:noFill/>
                  </a:rPr>
                  <a:t> </a:t>
                </a:r>
              </a:p>
            </p:txBody>
          </p:sp>
        </mc:Fallback>
      </mc:AlternateContent>
      <mc:AlternateContent xmlns:mc="http://schemas.openxmlformats.org/markup-compatibility/2006">
        <mc:Choice xmlns:a14="http://schemas.microsoft.com/office/drawing/2010/main" Requires="a14">
          <p:sp>
            <p:nvSpPr>
              <p:cNvPr id="17" name="15 Rectángulo"/>
              <p:cNvSpPr/>
              <p:nvPr/>
            </p:nvSpPr>
            <p:spPr>
              <a:xfrm>
                <a:off x="474561" y="4748097"/>
                <a:ext cx="9354448" cy="1378839"/>
              </a:xfrm>
              <a:prstGeom prst="rect">
                <a:avLst/>
              </a:prstGeom>
            </p:spPr>
            <p:txBody>
              <a:bodyPr wrap="square">
                <a:spAutoFit/>
              </a:bodyPr>
              <a:lstStyle/>
              <a:p>
                <a:pPr marL="274320" lvl="0" indent="-274320" algn="just">
                  <a:spcBef>
                    <a:spcPct val="20000"/>
                  </a:spcBef>
                  <a:buClr>
                    <a:schemeClr val="accent3"/>
                  </a:buClr>
                  <a:buSzPct val="95000"/>
                </a:pPr>
                <a:r>
                  <a:rPr lang="es-MX" sz="1900" b="1" dirty="0">
                    <a:latin typeface="+mn-lt"/>
                    <a:cs typeface="Arial" pitchFamily="34" charset="0"/>
                  </a:rPr>
                  <a:t>Para comparar esta resistencia con las de los casos a) y b) debe multiplicarse por 5/4 (se debe comparar para verificar la resistencia):</a:t>
                </a:r>
              </a:p>
              <a:p>
                <a:pPr marL="274320" lvl="0" indent="-274320" algn="ctr">
                  <a:spcBef>
                    <a:spcPct val="20000"/>
                  </a:spcBef>
                  <a:buClr>
                    <a:schemeClr val="accent3"/>
                  </a:buClr>
                  <a:buSzPct val="95000"/>
                </a:pPr>
                <a:r>
                  <a:rPr lang="es-MX" sz="1900" b="1" dirty="0">
                    <a:latin typeface="+mn-lt"/>
                    <a:cs typeface="Arial" pitchFamily="34" charset="0"/>
                  </a:rPr>
                  <a:t> </a:t>
                </a:r>
                <a:r>
                  <a:rPr lang="es-MX" sz="1900" b="1" dirty="0" smtClean="0">
                    <a:latin typeface="+mn-lt"/>
                    <a:cs typeface="Arial" pitchFamily="34" charset="0"/>
                  </a:rPr>
                  <a:t>33.98ton*5/4</a:t>
                </a:r>
                <a:r>
                  <a:rPr lang="es-MX" sz="1900" b="1" dirty="0">
                    <a:latin typeface="+mn-lt"/>
                    <a:cs typeface="Arial" pitchFamily="34" charset="0"/>
                  </a:rPr>
                  <a:t>= </a:t>
                </a:r>
                <a:r>
                  <a:rPr lang="es-MX" sz="1900" b="1" dirty="0" smtClean="0">
                    <a:latin typeface="+mn-lt"/>
                    <a:cs typeface="Arial" pitchFamily="34" charset="0"/>
                  </a:rPr>
                  <a:t>42.48 </a:t>
                </a:r>
                <a:r>
                  <a:rPr lang="es-MX" sz="1900" b="1" dirty="0">
                    <a:latin typeface="+mn-lt"/>
                    <a:cs typeface="Arial" pitchFamily="34" charset="0"/>
                  </a:rPr>
                  <a:t>ton</a:t>
                </a:r>
              </a:p>
              <a:p>
                <a:pPr marL="274320" lvl="0" indent="-274320" algn="ctr">
                  <a:spcBef>
                    <a:spcPct val="20000"/>
                  </a:spcBef>
                  <a:buClr>
                    <a:schemeClr val="accent3"/>
                  </a:buClr>
                  <a:buSzPct val="95000"/>
                </a:pPr>
                <a:r>
                  <a:rPr lang="es-MX" sz="1900" b="1" dirty="0">
                    <a:latin typeface="+mn-lt"/>
                    <a:cs typeface="Arial" pitchFamily="34" charset="0"/>
                  </a:rPr>
                  <a:t>La resistencia es </a:t>
                </a:r>
                <a14:m>
                  <m:oMath xmlns:m="http://schemas.openxmlformats.org/officeDocument/2006/math">
                    <m:sSub>
                      <m:sSubPr>
                        <m:ctrlPr>
                          <a:rPr lang="es-MX" sz="1900" b="1" i="1" dirty="0" smtClean="0">
                            <a:latin typeface="Cambria Math" panose="02040503050406030204" pitchFamily="18" charset="0"/>
                            <a:cs typeface="Arial" pitchFamily="34" charset="0"/>
                          </a:rPr>
                        </m:ctrlPr>
                      </m:sSubPr>
                      <m:e>
                        <m:r>
                          <a:rPr lang="es-MX" sz="1900" b="1" i="1" dirty="0" smtClean="0">
                            <a:latin typeface="Cambria Math" panose="02040503050406030204" pitchFamily="18" charset="0"/>
                            <a:cs typeface="Arial" pitchFamily="34" charset="0"/>
                          </a:rPr>
                          <m:t>𝑹</m:t>
                        </m:r>
                      </m:e>
                      <m:sub>
                        <m:r>
                          <a:rPr lang="es-MX" sz="1900" b="1" i="1" dirty="0" smtClean="0">
                            <a:latin typeface="Cambria Math" panose="02040503050406030204" pitchFamily="18" charset="0"/>
                            <a:cs typeface="Arial" pitchFamily="34" charset="0"/>
                          </a:rPr>
                          <m:t>𝒕</m:t>
                        </m:r>
                      </m:sub>
                    </m:sSub>
                  </m:oMath>
                </a14:m>
                <a:r>
                  <a:rPr lang="es-MX" sz="1900" b="1" dirty="0">
                    <a:latin typeface="+mn-lt"/>
                    <a:cs typeface="Arial" pitchFamily="34" charset="0"/>
                  </a:rPr>
                  <a:t>= </a:t>
                </a:r>
                <a:r>
                  <a:rPr lang="es-MX" sz="1900" b="1" dirty="0" smtClean="0">
                    <a:latin typeface="+mn-lt"/>
                    <a:cs typeface="Arial" pitchFamily="34" charset="0"/>
                  </a:rPr>
                  <a:t>42.48 </a:t>
                </a:r>
                <a:r>
                  <a:rPr lang="es-MX" sz="1900" b="1" dirty="0">
                    <a:latin typeface="+mn-lt"/>
                    <a:cs typeface="Arial" pitchFamily="34" charset="0"/>
                  </a:rPr>
                  <a:t>ton y falla por cortante y tensión combinadas</a:t>
                </a:r>
                <a:endParaRPr lang="es-MX" sz="1900" b="1" dirty="0">
                  <a:latin typeface="+mn-lt"/>
                </a:endParaRPr>
              </a:p>
            </p:txBody>
          </p:sp>
        </mc:Choice>
        <mc:Fallback>
          <p:sp>
            <p:nvSpPr>
              <p:cNvPr id="17" name="15 Rectángulo"/>
              <p:cNvSpPr>
                <a:spLocks noRot="1" noChangeAspect="1" noMove="1" noResize="1" noEditPoints="1" noAdjustHandles="1" noChangeArrowheads="1" noChangeShapeType="1" noTextEdit="1"/>
              </p:cNvSpPr>
              <p:nvPr/>
            </p:nvSpPr>
            <p:spPr>
              <a:xfrm>
                <a:off x="474561" y="4748097"/>
                <a:ext cx="9354448" cy="1378839"/>
              </a:xfrm>
              <a:prstGeom prst="rect">
                <a:avLst/>
              </a:prstGeom>
              <a:blipFill>
                <a:blip r:embed="rId9"/>
                <a:stretch>
                  <a:fillRect l="-652" t="-2212" r="-587" b="-7080"/>
                </a:stretch>
              </a:blipFill>
            </p:spPr>
            <p:txBody>
              <a:bodyPr/>
              <a:lstStyle/>
              <a:p>
                <a:r>
                  <a:rPr lang="es-MX">
                    <a:noFill/>
                  </a:rPr>
                  <a:t> </a:t>
                </a:r>
              </a:p>
            </p:txBody>
          </p:sp>
        </mc:Fallback>
      </mc:AlternateContent>
      <p:sp>
        <p:nvSpPr>
          <p:cNvPr id="2" name="Marcador de pie de página 1">
            <a:extLst>
              <a:ext uri="{FF2B5EF4-FFF2-40B4-BE49-F238E27FC236}">
                <a16:creationId xmlns:a16="http://schemas.microsoft.com/office/drawing/2014/main" id="{7AD03F61-B431-4D54-84FE-0B9DD3B2A2C9}"/>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DD759228-69B6-43F3-BD89-88160C1FACDD}"/>
              </a:ext>
            </a:extLst>
          </p:cNvPr>
          <p:cNvSpPr>
            <a:spLocks noGrp="1"/>
          </p:cNvSpPr>
          <p:nvPr>
            <p:ph type="sldNum" sz="quarter" idx="12"/>
          </p:nvPr>
        </p:nvSpPr>
        <p:spPr/>
        <p:txBody>
          <a:bodyPr/>
          <a:lstStyle/>
          <a:p>
            <a:fld id="{A20D5B2E-A39C-4A67-9A03-2664C49F1C64}" type="slidenum">
              <a:rPr lang="es-MX" smtClean="0"/>
              <a:pPr/>
              <a:t>80</a:t>
            </a:fld>
            <a:r>
              <a:rPr lang="es-MX"/>
              <a:t>/150</a:t>
            </a:r>
            <a:endParaRPr lang="es-MX" dirty="0"/>
          </a:p>
        </p:txBody>
      </p:sp>
    </p:spTree>
    <p:extLst>
      <p:ext uri="{BB962C8B-B14F-4D97-AF65-F5344CB8AC3E}">
        <p14:creationId xmlns:p14="http://schemas.microsoft.com/office/powerpoint/2010/main" val="386231905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 2</a:t>
            </a:r>
          </a:p>
        </p:txBody>
      </p:sp>
      <p:sp>
        <p:nvSpPr>
          <p:cNvPr id="13"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2.2 DISEÑO DE ELEMENTOS A TENSIÓN</a:t>
            </a:r>
          </a:p>
        </p:txBody>
      </p:sp>
      <p:sp>
        <p:nvSpPr>
          <p:cNvPr id="8" name="9 Rectángulo"/>
          <p:cNvSpPr/>
          <p:nvPr/>
        </p:nvSpPr>
        <p:spPr>
          <a:xfrm>
            <a:off x="464871" y="1962706"/>
            <a:ext cx="9364138" cy="1846659"/>
          </a:xfrm>
          <a:prstGeom prst="rect">
            <a:avLst/>
          </a:prstGeom>
        </p:spPr>
        <p:txBody>
          <a:bodyPr wrap="square">
            <a:spAutoFit/>
          </a:bodyPr>
          <a:lstStyle/>
          <a:p>
            <a:pPr algn="just"/>
            <a:r>
              <a:rPr lang="es-MX" sz="1900" b="1" dirty="0">
                <a:latin typeface="+mn-lt"/>
                <a:cs typeface="Arial" pitchFamily="34" charset="0"/>
              </a:rPr>
              <a:t>Escoja una sección “H”, soldada únicamente en los patines, con cordones de soldadura longitudinales de 20cm, que resisten las fuerzas de tensión siguientes:</a:t>
            </a:r>
          </a:p>
          <a:p>
            <a:pPr algn="just"/>
            <a:endParaRPr lang="es-MX" sz="1900" b="1" dirty="0">
              <a:latin typeface="+mn-lt"/>
              <a:cs typeface="Arial" pitchFamily="34" charset="0"/>
            </a:endParaRPr>
          </a:p>
          <a:p>
            <a:pPr algn="just"/>
            <a:r>
              <a:rPr lang="es-MX" sz="1900" b="1" dirty="0">
                <a:latin typeface="+mn-lt"/>
                <a:cs typeface="Arial" pitchFamily="34" charset="0"/>
              </a:rPr>
              <a:t>Por cargas muertas y vivas:  100ton. Por sismo: 30ton. Los esfuerzos de fluencia y de ruptura en tensión del acero,  </a:t>
            </a:r>
            <a:r>
              <a:rPr lang="es-MX" sz="1900" b="1" i="1" dirty="0" err="1">
                <a:latin typeface="+mn-lt"/>
                <a:cs typeface="Arial" pitchFamily="34" charset="0"/>
              </a:rPr>
              <a:t>F</a:t>
            </a:r>
            <a:r>
              <a:rPr lang="es-MX" sz="1900" b="1" i="1" baseline="-25000" dirty="0" err="1">
                <a:latin typeface="+mn-lt"/>
                <a:cs typeface="Arial" pitchFamily="34" charset="0"/>
              </a:rPr>
              <a:t>y</a:t>
            </a:r>
            <a:r>
              <a:rPr lang="es-MX" sz="1900" b="1" dirty="0">
                <a:latin typeface="+mn-lt"/>
                <a:cs typeface="Arial" pitchFamily="34" charset="0"/>
              </a:rPr>
              <a:t> y </a:t>
            </a:r>
            <a:r>
              <a:rPr lang="es-MX" sz="1900" b="1" i="1" dirty="0">
                <a:latin typeface="+mn-lt"/>
                <a:cs typeface="Arial" pitchFamily="34" charset="0"/>
              </a:rPr>
              <a:t>F</a:t>
            </a:r>
            <a:r>
              <a:rPr lang="es-MX" sz="1900" b="1" i="1" baseline="-25000" dirty="0">
                <a:latin typeface="+mn-lt"/>
                <a:cs typeface="Arial" pitchFamily="34" charset="0"/>
              </a:rPr>
              <a:t>u</a:t>
            </a:r>
            <a:r>
              <a:rPr lang="es-MX" sz="1900" b="1" dirty="0">
                <a:latin typeface="+mn-lt"/>
                <a:cs typeface="Arial" pitchFamily="34" charset="0"/>
              </a:rPr>
              <a:t> son 2530kg/cm</a:t>
            </a:r>
            <a:r>
              <a:rPr lang="es-MX" sz="1900" b="1" baseline="30000" dirty="0">
                <a:latin typeface="+mn-lt"/>
                <a:cs typeface="Arial" pitchFamily="34" charset="0"/>
              </a:rPr>
              <a:t>2</a:t>
            </a:r>
            <a:r>
              <a:rPr lang="es-MX" sz="1900" b="1" dirty="0">
                <a:latin typeface="+mn-lt"/>
                <a:cs typeface="Arial" pitchFamily="34" charset="0"/>
              </a:rPr>
              <a:t> y 4100kg/cm</a:t>
            </a:r>
            <a:r>
              <a:rPr lang="es-MX" sz="1900" b="1" baseline="30000" dirty="0">
                <a:latin typeface="+mn-lt"/>
                <a:cs typeface="Arial" pitchFamily="34" charset="0"/>
              </a:rPr>
              <a:t>2</a:t>
            </a:r>
            <a:r>
              <a:rPr lang="es-MX" sz="1900" b="1" dirty="0">
                <a:latin typeface="+mn-lt"/>
                <a:cs typeface="Arial" pitchFamily="34" charset="0"/>
              </a:rPr>
              <a:t>, respectivamente. El miembro en estudio forma parte de la  estructura de un edificio de departamentos.</a:t>
            </a:r>
          </a:p>
        </p:txBody>
      </p:sp>
      <p:pic>
        <p:nvPicPr>
          <p:cNvPr id="9" name="Picture 2" descr="F:\Mis escaneos\2011-09 (Sep)\escanear0005.jpg"/>
          <p:cNvPicPr>
            <a:picLocks noChangeAspect="1" noChangeArrowheads="1"/>
          </p:cNvPicPr>
          <p:nvPr/>
        </p:nvPicPr>
        <p:blipFill rotWithShape="1">
          <a:blip r:embed="rId2" cstate="print"/>
          <a:srcRect l="24049" t="54149" r="15871" b="23452"/>
          <a:stretch/>
        </p:blipFill>
        <p:spPr bwMode="auto">
          <a:xfrm>
            <a:off x="2736008" y="3845400"/>
            <a:ext cx="4968974" cy="2545057"/>
          </a:xfrm>
          <a:prstGeom prst="rect">
            <a:avLst/>
          </a:prstGeom>
          <a:ln>
            <a:noFill/>
          </a:ln>
          <a:effectLst>
            <a:softEdge rad="112500"/>
          </a:effectLst>
        </p:spPr>
      </p:pic>
      <p:sp>
        <p:nvSpPr>
          <p:cNvPr id="2" name="Marcador de pie de página 1">
            <a:extLst>
              <a:ext uri="{FF2B5EF4-FFF2-40B4-BE49-F238E27FC236}">
                <a16:creationId xmlns:a16="http://schemas.microsoft.com/office/drawing/2014/main" id="{F0829D8E-6065-4C8F-9598-B1F2EB03D2C5}"/>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F8493213-4028-4703-8117-E73D018886DC}"/>
              </a:ext>
            </a:extLst>
          </p:cNvPr>
          <p:cNvSpPr>
            <a:spLocks noGrp="1"/>
          </p:cNvSpPr>
          <p:nvPr>
            <p:ph type="sldNum" sz="quarter" idx="12"/>
          </p:nvPr>
        </p:nvSpPr>
        <p:spPr/>
        <p:txBody>
          <a:bodyPr/>
          <a:lstStyle/>
          <a:p>
            <a:fld id="{A20D5B2E-A39C-4A67-9A03-2664C49F1C64}" type="slidenum">
              <a:rPr lang="es-MX" smtClean="0"/>
              <a:pPr/>
              <a:t>81</a:t>
            </a:fld>
            <a:r>
              <a:rPr lang="es-MX"/>
              <a:t>/150</a:t>
            </a:r>
            <a:endParaRPr lang="es-MX" dirty="0"/>
          </a:p>
        </p:txBody>
      </p:sp>
    </p:spTree>
    <p:extLst>
      <p:ext uri="{BB962C8B-B14F-4D97-AF65-F5344CB8AC3E}">
        <p14:creationId xmlns:p14="http://schemas.microsoft.com/office/powerpoint/2010/main" val="413367265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 2</a:t>
            </a:r>
          </a:p>
        </p:txBody>
      </p:sp>
      <p:sp>
        <p:nvSpPr>
          <p:cNvPr id="13"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2.2 DISEÑO DE ELEMENTOS A TENSIÓN</a:t>
            </a:r>
          </a:p>
        </p:txBody>
      </p:sp>
      <mc:AlternateContent xmlns:mc="http://schemas.openxmlformats.org/markup-compatibility/2006" xmlns:a14="http://schemas.microsoft.com/office/drawing/2010/main">
        <mc:Choice Requires="a14">
          <p:sp>
            <p:nvSpPr>
              <p:cNvPr id="8" name="12 Rectángulo"/>
              <p:cNvSpPr/>
              <p:nvPr/>
            </p:nvSpPr>
            <p:spPr>
              <a:xfrm>
                <a:off x="474561" y="1940025"/>
                <a:ext cx="9354448" cy="3029547"/>
              </a:xfrm>
              <a:prstGeom prst="rect">
                <a:avLst/>
              </a:prstGeom>
            </p:spPr>
            <p:txBody>
              <a:bodyPr wrap="square">
                <a:spAutoFit/>
              </a:bodyPr>
              <a:lstStyle/>
              <a:p>
                <a:pPr algn="just"/>
                <a:r>
                  <a:rPr lang="es-MX" sz="1900" b="1" u="sng" dirty="0">
                    <a:solidFill>
                      <a:schemeClr val="accent1">
                        <a:lumMod val="75000"/>
                      </a:schemeClr>
                    </a:solidFill>
                    <a:effectLst/>
                    <a:latin typeface="+mn-lt"/>
                    <a:cs typeface="Arial" pitchFamily="34" charset="0"/>
                  </a:rPr>
                  <a:t>Acciones de diseño.</a:t>
                </a:r>
              </a:p>
              <a:p>
                <a:pPr algn="just"/>
                <a:endParaRPr lang="es-MX" sz="1900" b="1" u="sng" dirty="0">
                  <a:effectLst/>
                  <a:latin typeface="+mn-lt"/>
                  <a:cs typeface="Arial" pitchFamily="34" charset="0"/>
                </a:endParaRPr>
              </a:p>
              <a:p>
                <a:pPr algn="just">
                  <a:buNone/>
                </a:pPr>
                <a14:m>
                  <m:oMath xmlns:m="http://schemas.openxmlformats.org/officeDocument/2006/math">
                    <m:sSub>
                      <m:sSubPr>
                        <m:ctrlPr>
                          <a:rPr lang="es-MX" sz="1900" b="1" i="1" dirty="0" smtClean="0">
                            <a:effectLst/>
                            <a:latin typeface="Cambria Math" panose="02040503050406030204" pitchFamily="18" charset="0"/>
                            <a:cs typeface="Arial" pitchFamily="34" charset="0"/>
                          </a:rPr>
                        </m:ctrlPr>
                      </m:sSubPr>
                      <m:e>
                        <m:r>
                          <a:rPr lang="es-MX" sz="1900" b="1" i="1" dirty="0" smtClean="0">
                            <a:effectLst/>
                            <a:latin typeface="Cambria Math" panose="02040503050406030204" pitchFamily="18" charset="0"/>
                            <a:cs typeface="Arial" pitchFamily="34" charset="0"/>
                          </a:rPr>
                          <m:t>𝑷</m:t>
                        </m:r>
                      </m:e>
                      <m:sub>
                        <m:r>
                          <a:rPr lang="es-MX" sz="1900" b="1" i="1" dirty="0" smtClean="0">
                            <a:effectLst/>
                            <a:latin typeface="Cambria Math" panose="02040503050406030204" pitchFamily="18" charset="0"/>
                            <a:cs typeface="Arial" pitchFamily="34" charset="0"/>
                          </a:rPr>
                          <m:t>𝒖</m:t>
                        </m:r>
                        <m:r>
                          <a:rPr lang="es-MX" sz="1900" b="1" i="1" dirty="0" smtClean="0">
                            <a:effectLst/>
                            <a:latin typeface="Cambria Math" panose="02040503050406030204" pitchFamily="18" charset="0"/>
                            <a:cs typeface="Arial" pitchFamily="34" charset="0"/>
                          </a:rPr>
                          <m:t>𝟏</m:t>
                        </m:r>
                      </m:sub>
                    </m:sSub>
                    <m:r>
                      <a:rPr lang="es-MX" sz="1900" b="1" i="1" dirty="0" smtClean="0">
                        <a:effectLst/>
                        <a:latin typeface="Cambria Math" panose="02040503050406030204" pitchFamily="18" charset="0"/>
                        <a:cs typeface="Arial" pitchFamily="34" charset="0"/>
                      </a:rPr>
                      <m:t>= </m:t>
                    </m:r>
                  </m:oMath>
                </a14:m>
                <a:r>
                  <a:rPr lang="es-MX" sz="1900" b="1" dirty="0">
                    <a:effectLst/>
                    <a:latin typeface="+mn-lt"/>
                    <a:cs typeface="Arial" pitchFamily="34" charset="0"/>
                  </a:rPr>
                  <a:t>1.4*100ton= 140.0 ton</a:t>
                </a:r>
              </a:p>
              <a:p>
                <a:pPr algn="just">
                  <a:buNone/>
                </a:pPr>
                <a14:m>
                  <m:oMath xmlns:m="http://schemas.openxmlformats.org/officeDocument/2006/math">
                    <m:sSub>
                      <m:sSubPr>
                        <m:ctrlPr>
                          <a:rPr lang="es-MX" sz="1900" b="1" i="1" dirty="0">
                            <a:effectLst/>
                            <a:latin typeface="Cambria Math" panose="02040503050406030204" pitchFamily="18" charset="0"/>
                            <a:cs typeface="Arial" pitchFamily="34" charset="0"/>
                          </a:rPr>
                        </m:ctrlPr>
                      </m:sSubPr>
                      <m:e>
                        <m:r>
                          <a:rPr lang="es-MX" sz="1900" b="1" i="1" dirty="0">
                            <a:effectLst/>
                            <a:latin typeface="Cambria Math" panose="02040503050406030204" pitchFamily="18" charset="0"/>
                            <a:cs typeface="Arial" pitchFamily="34" charset="0"/>
                          </a:rPr>
                          <m:t>𝑷</m:t>
                        </m:r>
                      </m:e>
                      <m:sub>
                        <m:r>
                          <a:rPr lang="es-MX" sz="1900" b="1" i="1" dirty="0">
                            <a:effectLst/>
                            <a:latin typeface="Cambria Math" panose="02040503050406030204" pitchFamily="18" charset="0"/>
                            <a:cs typeface="Arial" pitchFamily="34" charset="0"/>
                          </a:rPr>
                          <m:t>𝒖</m:t>
                        </m:r>
                        <m:r>
                          <a:rPr lang="es-MX" sz="1900" b="1" i="1" dirty="0" smtClean="0">
                            <a:effectLst/>
                            <a:latin typeface="Cambria Math" panose="02040503050406030204" pitchFamily="18" charset="0"/>
                            <a:cs typeface="Arial" pitchFamily="34" charset="0"/>
                          </a:rPr>
                          <m:t>𝟐</m:t>
                        </m:r>
                      </m:sub>
                    </m:sSub>
                    <m:r>
                      <a:rPr lang="es-MX" sz="1900" b="1" i="1" dirty="0">
                        <a:effectLst/>
                        <a:latin typeface="Cambria Math" panose="02040503050406030204" pitchFamily="18" charset="0"/>
                        <a:cs typeface="Arial" pitchFamily="34" charset="0"/>
                      </a:rPr>
                      <m:t>= </m:t>
                    </m:r>
                  </m:oMath>
                </a14:m>
                <a:r>
                  <a:rPr lang="es-MX" sz="1900" b="1" dirty="0">
                    <a:effectLst/>
                    <a:latin typeface="+mn-lt"/>
                    <a:cs typeface="Arial" pitchFamily="34" charset="0"/>
                  </a:rPr>
                  <a:t>1.1*(100+30)ton= 143.0 ton</a:t>
                </a:r>
              </a:p>
              <a:p>
                <a:pPr algn="just">
                  <a:buNone/>
                </a:pPr>
                <a:r>
                  <a:rPr lang="es-MX" sz="1900" b="1" dirty="0">
                    <a:effectLst/>
                    <a:latin typeface="+mn-lt"/>
                    <a:cs typeface="Arial" pitchFamily="34" charset="0"/>
                  </a:rPr>
                  <a:t> </a:t>
                </a:r>
              </a:p>
              <a:p>
                <a:pPr algn="just">
                  <a:buNone/>
                </a:pPr>
                <a:r>
                  <a:rPr lang="es-MX" sz="1900" b="1" dirty="0">
                    <a:effectLst/>
                    <a:latin typeface="+mn-lt"/>
                    <a:cs typeface="Arial" pitchFamily="34" charset="0"/>
                  </a:rPr>
                  <a:t>Se ensayará un perfil W12” x 35 lb/ft cuya sección transversal tiene un área total de:</a:t>
                </a:r>
              </a:p>
              <a:p>
                <a:pPr algn="just">
                  <a:buNone/>
                </a:pPr>
                <a14:m>
                  <m:oMath xmlns:m="http://schemas.openxmlformats.org/officeDocument/2006/math">
                    <m:sSub>
                      <m:sSubPr>
                        <m:ctrlPr>
                          <a:rPr lang="es-MX" sz="1900" b="1" i="1" smtClean="0">
                            <a:effectLst/>
                            <a:latin typeface="Cambria Math" panose="02040503050406030204" pitchFamily="18" charset="0"/>
                            <a:cs typeface="Arial" pitchFamily="34" charset="0"/>
                          </a:rPr>
                        </m:ctrlPr>
                      </m:sSubPr>
                      <m:e>
                        <m:r>
                          <a:rPr lang="es-MX" sz="1900" b="1" i="1" smtClean="0">
                            <a:effectLst/>
                            <a:latin typeface="Cambria Math" panose="02040503050406030204" pitchFamily="18" charset="0"/>
                            <a:cs typeface="Arial" pitchFamily="34" charset="0"/>
                          </a:rPr>
                          <m:t>𝑨</m:t>
                        </m:r>
                      </m:e>
                      <m:sub>
                        <m:r>
                          <a:rPr lang="es-MX" sz="1900" b="1" i="1" smtClean="0">
                            <a:effectLst/>
                            <a:latin typeface="Cambria Math" panose="02040503050406030204" pitchFamily="18" charset="0"/>
                            <a:cs typeface="Arial" pitchFamily="34" charset="0"/>
                          </a:rPr>
                          <m:t>𝒕</m:t>
                        </m:r>
                      </m:sub>
                    </m:sSub>
                  </m:oMath>
                </a14:m>
                <a:r>
                  <a:rPr lang="es-MX" sz="1900" b="1" dirty="0">
                    <a:effectLst/>
                    <a:latin typeface="+mn-lt"/>
                    <a:cs typeface="Arial" pitchFamily="34" charset="0"/>
                  </a:rPr>
                  <a:t>= 66.5 </a:t>
                </a:r>
                <a14:m>
                  <m:oMath xmlns:m="http://schemas.openxmlformats.org/officeDocument/2006/math">
                    <m:sSup>
                      <m:sSupPr>
                        <m:ctrlPr>
                          <a:rPr lang="es-MX" sz="1900" b="1" i="1">
                            <a:latin typeface="Cambria Math" panose="02040503050406030204" pitchFamily="18" charset="0"/>
                            <a:cs typeface="Arial" pitchFamily="34" charset="0"/>
                          </a:rPr>
                        </m:ctrlPr>
                      </m:sSupPr>
                      <m:e>
                        <m:r>
                          <a:rPr lang="es-MX" sz="1900" b="1" i="1">
                            <a:latin typeface="Cambria Math" panose="02040503050406030204" pitchFamily="18" charset="0"/>
                            <a:cs typeface="Arial" pitchFamily="34" charset="0"/>
                          </a:rPr>
                          <m:t>𝒄𝒎</m:t>
                        </m:r>
                      </m:e>
                      <m:sup>
                        <m:r>
                          <a:rPr lang="es-MX" sz="1900" b="1" i="1">
                            <a:latin typeface="Cambria Math" panose="02040503050406030204" pitchFamily="18" charset="0"/>
                            <a:cs typeface="Arial" pitchFamily="34" charset="0"/>
                          </a:rPr>
                          <m:t>𝟐</m:t>
                        </m:r>
                      </m:sup>
                    </m:sSup>
                  </m:oMath>
                </a14:m>
                <a:endParaRPr lang="es-MX" sz="1900" b="1" dirty="0">
                  <a:effectLst/>
                  <a:latin typeface="+mn-lt"/>
                  <a:cs typeface="Arial" pitchFamily="34" charset="0"/>
                </a:endParaRPr>
              </a:p>
              <a:p>
                <a:pPr algn="just">
                  <a:buNone/>
                </a:pPr>
                <a14:m>
                  <m:oMath xmlns:m="http://schemas.openxmlformats.org/officeDocument/2006/math">
                    <m:sSub>
                      <m:sSubPr>
                        <m:ctrlPr>
                          <a:rPr lang="es-MX" sz="1900" b="1" i="1">
                            <a:effectLst/>
                            <a:latin typeface="Cambria Math" panose="02040503050406030204" pitchFamily="18" charset="0"/>
                            <a:cs typeface="Arial" pitchFamily="34" charset="0"/>
                          </a:rPr>
                        </m:ctrlPr>
                      </m:sSubPr>
                      <m:e>
                        <m:r>
                          <a:rPr lang="es-MX" sz="1900" b="1" i="1">
                            <a:effectLst/>
                            <a:latin typeface="Cambria Math" panose="02040503050406030204" pitchFamily="18" charset="0"/>
                            <a:cs typeface="Arial" pitchFamily="34" charset="0"/>
                          </a:rPr>
                          <m:t>𝑨</m:t>
                        </m:r>
                      </m:e>
                      <m:sub>
                        <m:r>
                          <a:rPr lang="es-MX" sz="1900" b="1" i="1" smtClean="0">
                            <a:effectLst/>
                            <a:latin typeface="Cambria Math" panose="02040503050406030204" pitchFamily="18" charset="0"/>
                            <a:cs typeface="Arial" pitchFamily="34" charset="0"/>
                          </a:rPr>
                          <m:t>𝒆</m:t>
                        </m:r>
                      </m:sub>
                    </m:sSub>
                  </m:oMath>
                </a14:m>
                <a:r>
                  <a:rPr lang="es-MX" sz="1900" b="1" dirty="0">
                    <a:effectLst/>
                    <a:latin typeface="+mn-lt"/>
                    <a:cs typeface="Arial" pitchFamily="34" charset="0"/>
                  </a:rPr>
                  <a:t>= </a:t>
                </a:r>
                <a14:m>
                  <m:oMath xmlns:m="http://schemas.openxmlformats.org/officeDocument/2006/math">
                    <m:sSub>
                      <m:sSubPr>
                        <m:ctrlPr>
                          <a:rPr lang="es-MX" sz="1900" b="1" i="1">
                            <a:effectLst/>
                            <a:latin typeface="Cambria Math" panose="02040503050406030204" pitchFamily="18" charset="0"/>
                            <a:cs typeface="Arial" pitchFamily="34" charset="0"/>
                          </a:rPr>
                        </m:ctrlPr>
                      </m:sSubPr>
                      <m:e>
                        <m:r>
                          <a:rPr lang="es-MX" sz="1900" b="1" i="1" smtClean="0">
                            <a:effectLst/>
                            <a:latin typeface="Cambria Math" panose="02040503050406030204" pitchFamily="18" charset="0"/>
                            <a:cs typeface="Arial" pitchFamily="34" charset="0"/>
                          </a:rPr>
                          <m:t>𝑼</m:t>
                        </m:r>
                        <m:r>
                          <a:rPr lang="es-MX" sz="1900" b="1" i="1">
                            <a:effectLst/>
                            <a:latin typeface="Cambria Math" panose="02040503050406030204" pitchFamily="18" charset="0"/>
                            <a:cs typeface="Arial" pitchFamily="34" charset="0"/>
                          </a:rPr>
                          <m:t>𝑨</m:t>
                        </m:r>
                      </m:e>
                      <m:sub>
                        <m:r>
                          <a:rPr lang="es-MX" sz="1900" b="1" i="1">
                            <a:effectLst/>
                            <a:latin typeface="Cambria Math" panose="02040503050406030204" pitchFamily="18" charset="0"/>
                            <a:cs typeface="Arial" pitchFamily="34" charset="0"/>
                          </a:rPr>
                          <m:t>𝒕</m:t>
                        </m:r>
                      </m:sub>
                    </m:sSub>
                    <m:r>
                      <a:rPr lang="es-MX" sz="1900" b="1" i="1">
                        <a:effectLst/>
                        <a:latin typeface="Cambria Math" panose="02040503050406030204" pitchFamily="18" charset="0"/>
                        <a:cs typeface="Arial" pitchFamily="34" charset="0"/>
                      </a:rPr>
                      <m:t> </m:t>
                    </m:r>
                  </m:oMath>
                </a14:m>
                <a:r>
                  <a:rPr lang="es-MX" sz="1900" b="1" dirty="0">
                    <a:effectLst/>
                    <a:latin typeface="+mn-lt"/>
                    <a:cs typeface="Arial" pitchFamily="34" charset="0"/>
                  </a:rPr>
                  <a:t>(sección soldada)</a:t>
                </a:r>
              </a:p>
              <a:p>
                <a:pPr algn="just">
                  <a:buNone/>
                </a:pPr>
                <a:r>
                  <a:rPr lang="es-MX" sz="1900" b="1" dirty="0">
                    <a:effectLst/>
                    <a:latin typeface="+mn-lt"/>
                    <a:cs typeface="Arial" pitchFamily="34" charset="0"/>
                  </a:rPr>
                  <a:t>       U= 1-Ẋ/L= 1-3.3/20 = 0.84&lt; 0.9</a:t>
                </a:r>
              </a:p>
              <a:p>
                <a:pPr algn="just">
                  <a:buNone/>
                </a:pPr>
                <a14:m>
                  <m:oMath xmlns:m="http://schemas.openxmlformats.org/officeDocument/2006/math">
                    <m:sSub>
                      <m:sSubPr>
                        <m:ctrlPr>
                          <a:rPr lang="es-MX" sz="1900" b="1" i="1">
                            <a:effectLst/>
                            <a:latin typeface="Cambria Math" panose="02040503050406030204" pitchFamily="18" charset="0"/>
                            <a:cs typeface="Arial" pitchFamily="34" charset="0"/>
                          </a:rPr>
                        </m:ctrlPr>
                      </m:sSubPr>
                      <m:e>
                        <m:r>
                          <a:rPr lang="es-MX" sz="1900" b="1" i="1">
                            <a:effectLst/>
                            <a:latin typeface="Cambria Math" panose="02040503050406030204" pitchFamily="18" charset="0"/>
                            <a:cs typeface="Arial" pitchFamily="34" charset="0"/>
                          </a:rPr>
                          <m:t>𝑨</m:t>
                        </m:r>
                      </m:e>
                      <m:sub>
                        <m:r>
                          <a:rPr lang="es-MX" sz="1900" b="1" i="1" smtClean="0">
                            <a:effectLst/>
                            <a:latin typeface="Cambria Math" panose="02040503050406030204" pitchFamily="18" charset="0"/>
                            <a:cs typeface="Arial" pitchFamily="34" charset="0"/>
                          </a:rPr>
                          <m:t>𝒆</m:t>
                        </m:r>
                      </m:sub>
                    </m:sSub>
                  </m:oMath>
                </a14:m>
                <a:r>
                  <a:rPr lang="es-MX" sz="1900" b="1" dirty="0">
                    <a:effectLst/>
                    <a:latin typeface="+mn-lt"/>
                    <a:cs typeface="Arial" pitchFamily="34" charset="0"/>
                  </a:rPr>
                  <a:t>= 0.84*66.5 </a:t>
                </a:r>
                <a14:m>
                  <m:oMath xmlns:m="http://schemas.openxmlformats.org/officeDocument/2006/math">
                    <m:sSup>
                      <m:sSupPr>
                        <m:ctrlPr>
                          <a:rPr lang="es-MX" sz="1900" b="1" i="1" smtClean="0">
                            <a:effectLst/>
                            <a:latin typeface="Cambria Math" panose="02040503050406030204" pitchFamily="18" charset="0"/>
                            <a:cs typeface="Arial" pitchFamily="34" charset="0"/>
                          </a:rPr>
                        </m:ctrlPr>
                      </m:sSupPr>
                      <m:e>
                        <m:r>
                          <a:rPr lang="es-MX" sz="1900" b="1" i="1" smtClean="0">
                            <a:effectLst/>
                            <a:latin typeface="Cambria Math" panose="02040503050406030204" pitchFamily="18" charset="0"/>
                            <a:cs typeface="Arial" pitchFamily="34" charset="0"/>
                          </a:rPr>
                          <m:t>𝒄𝒎</m:t>
                        </m:r>
                      </m:e>
                      <m:sup>
                        <m:r>
                          <a:rPr lang="es-MX" sz="1900" b="1" i="1" smtClean="0">
                            <a:effectLst/>
                            <a:latin typeface="Cambria Math" panose="02040503050406030204" pitchFamily="18" charset="0"/>
                            <a:cs typeface="Arial" pitchFamily="34" charset="0"/>
                          </a:rPr>
                          <m:t>𝟐</m:t>
                        </m:r>
                      </m:sup>
                    </m:sSup>
                  </m:oMath>
                </a14:m>
                <a:r>
                  <a:rPr lang="es-MX" sz="1900" b="1" dirty="0">
                    <a:effectLst/>
                    <a:latin typeface="+mn-lt"/>
                    <a:cs typeface="Arial" pitchFamily="34" charset="0"/>
                  </a:rPr>
                  <a:t>=55.86 </a:t>
                </a:r>
                <a14:m>
                  <m:oMath xmlns:m="http://schemas.openxmlformats.org/officeDocument/2006/math">
                    <m:sSup>
                      <m:sSupPr>
                        <m:ctrlPr>
                          <a:rPr lang="es-MX" sz="1900" b="1" i="1">
                            <a:latin typeface="Cambria Math" panose="02040503050406030204" pitchFamily="18" charset="0"/>
                            <a:cs typeface="Arial" pitchFamily="34" charset="0"/>
                          </a:rPr>
                        </m:ctrlPr>
                      </m:sSupPr>
                      <m:e>
                        <m:r>
                          <a:rPr lang="es-MX" sz="1900" b="1" i="1">
                            <a:latin typeface="Cambria Math" panose="02040503050406030204" pitchFamily="18" charset="0"/>
                            <a:cs typeface="Arial" pitchFamily="34" charset="0"/>
                          </a:rPr>
                          <m:t>𝒄𝒎</m:t>
                        </m:r>
                      </m:e>
                      <m:sup>
                        <m:r>
                          <a:rPr lang="es-MX" sz="1900" b="1" i="1">
                            <a:latin typeface="Cambria Math" panose="02040503050406030204" pitchFamily="18" charset="0"/>
                            <a:cs typeface="Arial" pitchFamily="34" charset="0"/>
                          </a:rPr>
                          <m:t>𝟐</m:t>
                        </m:r>
                      </m:sup>
                    </m:sSup>
                  </m:oMath>
                </a14:m>
                <a:endParaRPr lang="es-MX" sz="1900" b="1" dirty="0">
                  <a:effectLst/>
                  <a:latin typeface="+mn-lt"/>
                </a:endParaRPr>
              </a:p>
            </p:txBody>
          </p:sp>
        </mc:Choice>
        <mc:Fallback xmlns="">
          <p:sp>
            <p:nvSpPr>
              <p:cNvPr id="8" name="12 Rectángulo"/>
              <p:cNvSpPr>
                <a:spLocks noRot="1" noChangeAspect="1" noMove="1" noResize="1" noEditPoints="1" noAdjustHandles="1" noChangeArrowheads="1" noChangeShapeType="1" noTextEdit="1"/>
              </p:cNvSpPr>
              <p:nvPr/>
            </p:nvSpPr>
            <p:spPr>
              <a:xfrm>
                <a:off x="474561" y="1940025"/>
                <a:ext cx="9354448" cy="3029547"/>
              </a:xfrm>
              <a:prstGeom prst="rect">
                <a:avLst/>
              </a:prstGeom>
              <a:blipFill>
                <a:blip r:embed="rId2"/>
                <a:stretch>
                  <a:fillRect l="-652" t="-1006" b="-2616"/>
                </a:stretch>
              </a:blipFill>
            </p:spPr>
            <p:txBody>
              <a:bodyPr/>
              <a:lstStyle/>
              <a:p>
                <a:r>
                  <a:rPr lang="es-MX">
                    <a:noFill/>
                  </a:rPr>
                  <a:t> </a:t>
                </a:r>
              </a:p>
            </p:txBody>
          </p:sp>
        </mc:Fallback>
      </mc:AlternateContent>
      <p:sp>
        <p:nvSpPr>
          <p:cNvPr id="9" name="13 Rectángulo"/>
          <p:cNvSpPr/>
          <p:nvPr/>
        </p:nvSpPr>
        <p:spPr>
          <a:xfrm>
            <a:off x="430804" y="4874199"/>
            <a:ext cx="2352247" cy="384721"/>
          </a:xfrm>
          <a:prstGeom prst="rect">
            <a:avLst/>
          </a:prstGeom>
        </p:spPr>
        <p:txBody>
          <a:bodyPr wrap="none">
            <a:spAutoFit/>
          </a:bodyPr>
          <a:lstStyle/>
          <a:p>
            <a:pPr algn="just">
              <a:buNone/>
            </a:pPr>
            <a:r>
              <a:rPr lang="es-MX" sz="1900" b="1" dirty="0">
                <a:solidFill>
                  <a:schemeClr val="accent1">
                    <a:lumMod val="75000"/>
                  </a:schemeClr>
                </a:solidFill>
                <a:latin typeface="+mn-lt"/>
                <a:cs typeface="Arial" pitchFamily="34" charset="0"/>
              </a:rPr>
              <a:t>Resistencia de diseño</a:t>
            </a:r>
          </a:p>
        </p:txBody>
      </p:sp>
      <mc:AlternateContent xmlns:mc="http://schemas.openxmlformats.org/markup-compatibility/2006" xmlns:a14="http://schemas.microsoft.com/office/drawing/2010/main">
        <mc:Choice Requires="a14">
          <p:sp>
            <p:nvSpPr>
              <p:cNvPr id="11" name="14 Rectángulo"/>
              <p:cNvSpPr/>
              <p:nvPr/>
            </p:nvSpPr>
            <p:spPr>
              <a:xfrm>
                <a:off x="474561" y="5236120"/>
                <a:ext cx="9354448" cy="1087414"/>
              </a:xfrm>
              <a:prstGeom prst="rect">
                <a:avLst/>
              </a:prstGeom>
            </p:spPr>
            <p:txBody>
              <a:bodyPr wrap="square">
                <a:spAutoFit/>
              </a:bodyPr>
              <a:lstStyle/>
              <a:p>
                <a:r>
                  <a:rPr lang="es-ES_tradnl" sz="1900" b="1" dirty="0">
                    <a:latin typeface="+mn-lt"/>
                    <a:cs typeface="Arial" pitchFamily="34" charset="0"/>
                  </a:rPr>
                  <a:t>Estado limite de flujo plástico en la sección total:</a:t>
                </a:r>
              </a:p>
              <a:p>
                <a:pPr lvl="1" algn="ctr"/>
                <a14:m>
                  <m:oMath xmlns:m="http://schemas.openxmlformats.org/officeDocument/2006/math">
                    <m:r>
                      <a:rPr lang="es-MX" sz="1900" b="1" i="1" dirty="0">
                        <a:latin typeface="Cambria Math" panose="02040503050406030204" pitchFamily="18" charset="0"/>
                        <a:ea typeface="Calibri" pitchFamily="34" charset="0"/>
                        <a:cs typeface="Times New Roman" pitchFamily="18" charset="0"/>
                      </a:rPr>
                      <m:t>𝝓</m:t>
                    </m:r>
                  </m:oMath>
                </a14:m>
                <a:r>
                  <a:rPr lang="es-ES_tradnl" sz="1900" b="1" dirty="0" smtClean="0">
                    <a:latin typeface="+mn-lt"/>
                    <a:cs typeface="Arial" pitchFamily="34" charset="0"/>
                  </a:rPr>
                  <a:t>P</a:t>
                </a:r>
                <a:r>
                  <a:rPr lang="es-ES_tradnl" sz="1900" b="1" baseline="-25000" dirty="0" smtClean="0">
                    <a:latin typeface="+mn-lt"/>
                    <a:cs typeface="Arial" pitchFamily="34" charset="0"/>
                  </a:rPr>
                  <a:t>n</a:t>
                </a:r>
                <a:r>
                  <a:rPr lang="es-ES_tradnl" sz="1900" b="1" dirty="0" smtClean="0">
                    <a:latin typeface="+mn-lt"/>
                    <a:cs typeface="Arial" pitchFamily="34" charset="0"/>
                  </a:rPr>
                  <a:t>= </a:t>
                </a:r>
                <a14:m>
                  <m:oMath xmlns:m="http://schemas.openxmlformats.org/officeDocument/2006/math">
                    <m:r>
                      <a:rPr lang="es-MX" sz="1900" b="1" i="1" dirty="0">
                        <a:latin typeface="Cambria Math" panose="02040503050406030204" pitchFamily="18" charset="0"/>
                        <a:ea typeface="Calibri" pitchFamily="34" charset="0"/>
                        <a:cs typeface="Times New Roman" pitchFamily="18" charset="0"/>
                      </a:rPr>
                      <m:t>𝝓</m:t>
                    </m:r>
                    <m:r>
                      <a:rPr lang="es-MX" sz="1900" b="1" i="1" dirty="0">
                        <a:latin typeface="Cambria Math" panose="02040503050406030204" pitchFamily="18" charset="0"/>
                        <a:ea typeface="Calibri" pitchFamily="34" charset="0"/>
                        <a:cs typeface="Times New Roman" pitchFamily="18" charset="0"/>
                      </a:rPr>
                      <m:t> </m:t>
                    </m:r>
                  </m:oMath>
                </a14:m>
                <a:r>
                  <a:rPr lang="es-ES_tradnl" sz="1900" b="1" dirty="0" err="1" smtClean="0">
                    <a:latin typeface="+mn-lt"/>
                    <a:cs typeface="Arial" pitchFamily="34" charset="0"/>
                  </a:rPr>
                  <a:t>A</a:t>
                </a:r>
                <a:r>
                  <a:rPr lang="es-ES_tradnl" sz="1900" b="1" baseline="-25000" dirty="0" err="1" smtClean="0">
                    <a:latin typeface="+mn-lt"/>
                    <a:cs typeface="Arial" pitchFamily="34" charset="0"/>
                  </a:rPr>
                  <a:t>t</a:t>
                </a:r>
                <a:r>
                  <a:rPr lang="es-ES_tradnl" sz="1900" b="1" dirty="0" err="1" smtClean="0">
                    <a:latin typeface="+mn-lt"/>
                    <a:cs typeface="Arial" pitchFamily="34" charset="0"/>
                  </a:rPr>
                  <a:t>F</a:t>
                </a:r>
                <a:r>
                  <a:rPr lang="es-ES_tradnl" sz="1900" b="1" baseline="-25000" dirty="0" err="1" smtClean="0">
                    <a:latin typeface="+mn-lt"/>
                    <a:cs typeface="Arial" pitchFamily="34" charset="0"/>
                  </a:rPr>
                  <a:t>y</a:t>
                </a:r>
                <a:endParaRPr lang="es-ES_tradnl" sz="1900" b="1" baseline="-25000" dirty="0">
                  <a:latin typeface="+mn-lt"/>
                  <a:cs typeface="Arial" pitchFamily="34" charset="0"/>
                </a:endParaRPr>
              </a:p>
              <a:p>
                <a:pPr lvl="1" algn="ctr">
                  <a:buNone/>
                </a:pPr>
                <a:r>
                  <a:rPr lang="es-ES_tradnl" sz="1900" b="1" dirty="0">
                    <a:latin typeface="+mn-lt"/>
                    <a:cs typeface="Arial" pitchFamily="34" charset="0"/>
                  </a:rPr>
                  <a:t> </a:t>
                </a:r>
                <a14:m>
                  <m:oMath xmlns:m="http://schemas.openxmlformats.org/officeDocument/2006/math">
                    <m:r>
                      <a:rPr lang="es-MX" sz="1900" b="1" i="1" dirty="0">
                        <a:latin typeface="Cambria Math" panose="02040503050406030204" pitchFamily="18" charset="0"/>
                        <a:ea typeface="Calibri" pitchFamily="34" charset="0"/>
                        <a:cs typeface="Times New Roman" pitchFamily="18" charset="0"/>
                      </a:rPr>
                      <m:t>𝝓</m:t>
                    </m:r>
                  </m:oMath>
                </a14:m>
                <a:r>
                  <a:rPr lang="es-ES_tradnl" sz="1900" b="1" dirty="0" err="1">
                    <a:cs typeface="Arial" pitchFamily="34" charset="0"/>
                  </a:rPr>
                  <a:t>P</a:t>
                </a:r>
                <a:r>
                  <a:rPr lang="es-ES_tradnl" sz="1900" b="1" baseline="-25000" dirty="0" err="1">
                    <a:cs typeface="Arial" pitchFamily="34" charset="0"/>
                  </a:rPr>
                  <a:t>n</a:t>
                </a:r>
                <a:r>
                  <a:rPr lang="es-ES_tradnl" sz="1900" b="1" baseline="-25000" dirty="0">
                    <a:cs typeface="Arial" pitchFamily="34" charset="0"/>
                  </a:rPr>
                  <a:t> </a:t>
                </a:r>
                <a:r>
                  <a:rPr lang="es-ES_tradnl" sz="1900" b="1" dirty="0" smtClean="0">
                    <a:latin typeface="+mn-lt"/>
                    <a:cs typeface="Arial" pitchFamily="34" charset="0"/>
                  </a:rPr>
                  <a:t>= 66.5 </a:t>
                </a:r>
                <a14:m>
                  <m:oMath xmlns:m="http://schemas.openxmlformats.org/officeDocument/2006/math">
                    <m:sSup>
                      <m:sSupPr>
                        <m:ctrlPr>
                          <a:rPr lang="es-MX" sz="1900" b="1" i="1">
                            <a:latin typeface="Cambria Math" panose="02040503050406030204" pitchFamily="18" charset="0"/>
                            <a:cs typeface="Arial" pitchFamily="34" charset="0"/>
                          </a:rPr>
                        </m:ctrlPr>
                      </m:sSupPr>
                      <m:e>
                        <m:r>
                          <a:rPr lang="es-MX" sz="1900" b="1" i="1">
                            <a:latin typeface="Cambria Math" panose="02040503050406030204" pitchFamily="18" charset="0"/>
                            <a:cs typeface="Arial" pitchFamily="34" charset="0"/>
                          </a:rPr>
                          <m:t>𝒄𝒎</m:t>
                        </m:r>
                      </m:e>
                      <m:sup>
                        <m:r>
                          <a:rPr lang="es-MX" sz="1900" b="1" i="1">
                            <a:latin typeface="Cambria Math" panose="02040503050406030204" pitchFamily="18" charset="0"/>
                            <a:cs typeface="Arial" pitchFamily="34" charset="0"/>
                          </a:rPr>
                          <m:t>𝟐</m:t>
                        </m:r>
                      </m:sup>
                    </m:sSup>
                  </m:oMath>
                </a14:m>
                <a:r>
                  <a:rPr lang="es-ES_tradnl" sz="1900" b="1" dirty="0">
                    <a:latin typeface="+mn-lt"/>
                    <a:cs typeface="Arial" pitchFamily="34" charset="0"/>
                  </a:rPr>
                  <a:t>*2.53</a:t>
                </a:r>
                <a14:m>
                  <m:oMath xmlns:m="http://schemas.openxmlformats.org/officeDocument/2006/math">
                    <m:f>
                      <m:fPr>
                        <m:ctrlPr>
                          <a:rPr lang="es-MX" sz="1900" b="1" i="1">
                            <a:latin typeface="Cambria Math" panose="02040503050406030204" pitchFamily="18" charset="0"/>
                            <a:cs typeface="Arial" pitchFamily="34" charset="0"/>
                          </a:rPr>
                        </m:ctrlPr>
                      </m:fPr>
                      <m:num>
                        <m:r>
                          <a:rPr lang="es-MX" sz="1900" b="1" i="1">
                            <a:latin typeface="Cambria Math" panose="02040503050406030204" pitchFamily="18" charset="0"/>
                            <a:cs typeface="Arial" pitchFamily="34" charset="0"/>
                          </a:rPr>
                          <m:t>𝒕𝒐𝒏</m:t>
                        </m:r>
                      </m:num>
                      <m:den>
                        <m:sSup>
                          <m:sSupPr>
                            <m:ctrlPr>
                              <a:rPr lang="es-MX" sz="1900" b="1" i="1">
                                <a:latin typeface="Cambria Math" panose="02040503050406030204" pitchFamily="18" charset="0"/>
                                <a:cs typeface="Arial" pitchFamily="34" charset="0"/>
                              </a:rPr>
                            </m:ctrlPr>
                          </m:sSupPr>
                          <m:e>
                            <m:r>
                              <a:rPr lang="es-MX" sz="1900" b="1" i="1">
                                <a:latin typeface="Cambria Math" panose="02040503050406030204" pitchFamily="18" charset="0"/>
                                <a:cs typeface="Arial" pitchFamily="34" charset="0"/>
                              </a:rPr>
                              <m:t>𝒄𝒎</m:t>
                            </m:r>
                          </m:e>
                          <m:sup>
                            <m:r>
                              <a:rPr lang="es-MX" sz="1900" b="1" i="1">
                                <a:latin typeface="Cambria Math" panose="02040503050406030204" pitchFamily="18" charset="0"/>
                                <a:cs typeface="Arial" pitchFamily="34" charset="0"/>
                              </a:rPr>
                              <m:t>𝟐</m:t>
                            </m:r>
                          </m:sup>
                        </m:sSup>
                      </m:den>
                    </m:f>
                  </m:oMath>
                </a14:m>
                <a:r>
                  <a:rPr lang="es-ES_tradnl" sz="1900" b="1" dirty="0">
                    <a:latin typeface="+mn-lt"/>
                    <a:cs typeface="Arial" pitchFamily="34" charset="0"/>
                  </a:rPr>
                  <a:t>*</a:t>
                </a:r>
                <a:r>
                  <a:rPr lang="es-ES_tradnl" sz="1900" b="1" dirty="0" smtClean="0">
                    <a:latin typeface="+mn-lt"/>
                    <a:cs typeface="Arial" pitchFamily="34" charset="0"/>
                  </a:rPr>
                  <a:t>0.9 = </a:t>
                </a:r>
                <a:r>
                  <a:rPr lang="es-ES_tradnl" sz="1900" b="1" dirty="0">
                    <a:latin typeface="+mn-lt"/>
                    <a:cs typeface="Arial" pitchFamily="34" charset="0"/>
                  </a:rPr>
                  <a:t>151.42 ton</a:t>
                </a:r>
              </a:p>
            </p:txBody>
          </p:sp>
        </mc:Choice>
        <mc:Fallback xmlns="">
          <p:sp>
            <p:nvSpPr>
              <p:cNvPr id="11" name="14 Rectángulo"/>
              <p:cNvSpPr>
                <a:spLocks noRot="1" noChangeAspect="1" noMove="1" noResize="1" noEditPoints="1" noAdjustHandles="1" noChangeArrowheads="1" noChangeShapeType="1" noTextEdit="1"/>
              </p:cNvSpPr>
              <p:nvPr/>
            </p:nvSpPr>
            <p:spPr>
              <a:xfrm>
                <a:off x="474561" y="5236120"/>
                <a:ext cx="9354448" cy="1087414"/>
              </a:xfrm>
              <a:prstGeom prst="rect">
                <a:avLst/>
              </a:prstGeom>
              <a:blipFill>
                <a:blip r:embed="rId3"/>
                <a:stretch>
                  <a:fillRect l="-652" t="-2809" b="-3933"/>
                </a:stretch>
              </a:blipFill>
            </p:spPr>
            <p:txBody>
              <a:bodyPr/>
              <a:lstStyle/>
              <a:p>
                <a:r>
                  <a:rPr lang="en-US">
                    <a:noFill/>
                  </a:rPr>
                  <a:t> </a:t>
                </a:r>
              </a:p>
            </p:txBody>
          </p:sp>
        </mc:Fallback>
      </mc:AlternateContent>
      <p:sp>
        <p:nvSpPr>
          <p:cNvPr id="2" name="Marcador de pie de página 1">
            <a:extLst>
              <a:ext uri="{FF2B5EF4-FFF2-40B4-BE49-F238E27FC236}">
                <a16:creationId xmlns:a16="http://schemas.microsoft.com/office/drawing/2014/main" id="{32A24E44-7E99-4AA1-99ED-262947AD756C}"/>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C2A48BF1-7D92-428E-9CB9-858B5880A15F}"/>
              </a:ext>
            </a:extLst>
          </p:cNvPr>
          <p:cNvSpPr>
            <a:spLocks noGrp="1"/>
          </p:cNvSpPr>
          <p:nvPr>
            <p:ph type="sldNum" sz="quarter" idx="12"/>
          </p:nvPr>
        </p:nvSpPr>
        <p:spPr/>
        <p:txBody>
          <a:bodyPr/>
          <a:lstStyle/>
          <a:p>
            <a:fld id="{A20D5B2E-A39C-4A67-9A03-2664C49F1C64}" type="slidenum">
              <a:rPr lang="es-MX" smtClean="0"/>
              <a:pPr/>
              <a:t>82</a:t>
            </a:fld>
            <a:r>
              <a:rPr lang="es-MX"/>
              <a:t>/150</a:t>
            </a:r>
            <a:endParaRPr lang="es-MX" dirty="0"/>
          </a:p>
        </p:txBody>
      </p:sp>
    </p:spTree>
    <p:extLst>
      <p:ext uri="{BB962C8B-B14F-4D97-AF65-F5344CB8AC3E}">
        <p14:creationId xmlns:p14="http://schemas.microsoft.com/office/powerpoint/2010/main" val="146006700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 2</a:t>
            </a:r>
          </a:p>
        </p:txBody>
      </p:sp>
      <p:sp>
        <p:nvSpPr>
          <p:cNvPr id="13"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2.2 DISEÑO DE ELEMENTOS A TENSIÓN</a:t>
            </a:r>
          </a:p>
        </p:txBody>
      </p:sp>
      <p:pic>
        <p:nvPicPr>
          <p:cNvPr id="3" name="Imagen 2"/>
          <p:cNvPicPr>
            <a:picLocks noChangeAspect="1"/>
          </p:cNvPicPr>
          <p:nvPr/>
        </p:nvPicPr>
        <p:blipFill>
          <a:blip r:embed="rId2"/>
          <a:stretch>
            <a:fillRect/>
          </a:stretch>
        </p:blipFill>
        <p:spPr>
          <a:xfrm>
            <a:off x="2412182" y="2204864"/>
            <a:ext cx="5919808" cy="2691881"/>
          </a:xfrm>
          <a:prstGeom prst="rect">
            <a:avLst/>
          </a:prstGeom>
        </p:spPr>
      </p:pic>
      <p:pic>
        <p:nvPicPr>
          <p:cNvPr id="9" name="Imagen 8"/>
          <p:cNvPicPr>
            <a:picLocks noChangeAspect="1"/>
          </p:cNvPicPr>
          <p:nvPr/>
        </p:nvPicPr>
        <p:blipFill>
          <a:blip r:embed="rId3"/>
          <a:stretch>
            <a:fillRect/>
          </a:stretch>
        </p:blipFill>
        <p:spPr>
          <a:xfrm>
            <a:off x="2419409" y="4896745"/>
            <a:ext cx="5954767" cy="1060438"/>
          </a:xfrm>
          <a:prstGeom prst="rect">
            <a:avLst/>
          </a:prstGeom>
        </p:spPr>
      </p:pic>
      <p:sp>
        <p:nvSpPr>
          <p:cNvPr id="8" name="Rectángulo 7"/>
          <p:cNvSpPr/>
          <p:nvPr/>
        </p:nvSpPr>
        <p:spPr>
          <a:xfrm>
            <a:off x="2419409" y="5444236"/>
            <a:ext cx="5954767"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Marcador de pie de página 1">
            <a:extLst>
              <a:ext uri="{FF2B5EF4-FFF2-40B4-BE49-F238E27FC236}">
                <a16:creationId xmlns:a16="http://schemas.microsoft.com/office/drawing/2014/main" id="{F2905B2A-9AA5-4B9A-B9E5-BBD3D72F14C4}"/>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97C2EF34-2831-4B0E-9F46-83157A087DA6}"/>
              </a:ext>
            </a:extLst>
          </p:cNvPr>
          <p:cNvSpPr>
            <a:spLocks noGrp="1"/>
          </p:cNvSpPr>
          <p:nvPr>
            <p:ph type="sldNum" sz="quarter" idx="12"/>
          </p:nvPr>
        </p:nvSpPr>
        <p:spPr/>
        <p:txBody>
          <a:bodyPr/>
          <a:lstStyle/>
          <a:p>
            <a:fld id="{A20D5B2E-A39C-4A67-9A03-2664C49F1C64}" type="slidenum">
              <a:rPr lang="es-MX" smtClean="0"/>
              <a:pPr/>
              <a:t>83</a:t>
            </a:fld>
            <a:r>
              <a:rPr lang="es-MX"/>
              <a:t>/150</a:t>
            </a:r>
            <a:endParaRPr lang="es-MX" dirty="0"/>
          </a:p>
        </p:txBody>
      </p:sp>
    </p:spTree>
    <p:extLst>
      <p:ext uri="{BB962C8B-B14F-4D97-AF65-F5344CB8AC3E}">
        <p14:creationId xmlns:p14="http://schemas.microsoft.com/office/powerpoint/2010/main" val="113210527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 2</a:t>
            </a:r>
          </a:p>
        </p:txBody>
      </p:sp>
      <p:sp>
        <p:nvSpPr>
          <p:cNvPr id="13"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2.2 DISEÑO DE ELEMENTOS A TENSIÓN</a:t>
            </a:r>
          </a:p>
        </p:txBody>
      </p:sp>
      <mc:AlternateContent xmlns:mc="http://schemas.openxmlformats.org/markup-compatibility/2006" xmlns:a14="http://schemas.microsoft.com/office/drawing/2010/main">
        <mc:Choice Requires="a14">
          <p:sp>
            <p:nvSpPr>
              <p:cNvPr id="8" name="8 Rectángulo"/>
              <p:cNvSpPr/>
              <p:nvPr/>
            </p:nvSpPr>
            <p:spPr>
              <a:xfrm>
                <a:off x="474561" y="1948943"/>
                <a:ext cx="9354448" cy="3548985"/>
              </a:xfrm>
              <a:prstGeom prst="rect">
                <a:avLst/>
              </a:prstGeom>
            </p:spPr>
            <p:txBody>
              <a:bodyPr wrap="square">
                <a:spAutoFit/>
              </a:bodyPr>
              <a:lstStyle/>
              <a:p>
                <a:pPr algn="just"/>
                <a:r>
                  <a:rPr lang="es-ES_tradnl" sz="1900" b="1" dirty="0">
                    <a:latin typeface="+mn-lt"/>
                    <a:cs typeface="Arial" pitchFamily="34" charset="0"/>
                  </a:rPr>
                  <a:t>Estado limite de fractura en la sección neta:</a:t>
                </a:r>
              </a:p>
              <a:p>
                <a:pPr algn="just"/>
                <a14:m>
                  <m:oMathPara xmlns:m="http://schemas.openxmlformats.org/officeDocument/2006/math">
                    <m:oMathParaPr>
                      <m:jc m:val="centerGroup"/>
                    </m:oMathParaPr>
                    <m:oMath xmlns:m="http://schemas.openxmlformats.org/officeDocument/2006/math">
                      <m:r>
                        <a:rPr lang="es-MX" sz="1900" b="1" i="1" dirty="0">
                          <a:latin typeface="Cambria Math" panose="02040503050406030204" pitchFamily="18" charset="0"/>
                          <a:ea typeface="Calibri" pitchFamily="34" charset="0"/>
                          <a:cs typeface="Times New Roman" pitchFamily="18" charset="0"/>
                        </a:rPr>
                        <m:t>𝝓</m:t>
                      </m:r>
                      <m:r>
                        <m:rPr>
                          <m:nor/>
                        </m:rPr>
                        <a:rPr lang="es-ES_tradnl" sz="1900" b="1" dirty="0">
                          <a:cs typeface="Arial" pitchFamily="34" charset="0"/>
                        </a:rPr>
                        <m:t>P</m:t>
                      </m:r>
                      <m:r>
                        <m:rPr>
                          <m:nor/>
                        </m:rPr>
                        <a:rPr lang="es-ES_tradnl" sz="1900" b="1" baseline="-25000" dirty="0">
                          <a:cs typeface="Arial" pitchFamily="34" charset="0"/>
                        </a:rPr>
                        <m:t>n</m:t>
                      </m:r>
                      <m:r>
                        <a:rPr lang="es-MX" sz="1900" b="1" i="1" smtClean="0">
                          <a:latin typeface="Cambria Math" panose="02040503050406030204" pitchFamily="18" charset="0"/>
                          <a:cs typeface="Arial" pitchFamily="34" charset="0"/>
                        </a:rPr>
                        <m:t>=</m:t>
                      </m:r>
                      <m:r>
                        <a:rPr lang="es-MX" sz="1900" b="1" i="1" dirty="0">
                          <a:latin typeface="Cambria Math" panose="02040503050406030204" pitchFamily="18" charset="0"/>
                          <a:ea typeface="Calibri" pitchFamily="34" charset="0"/>
                          <a:cs typeface="Times New Roman" pitchFamily="18" charset="0"/>
                        </a:rPr>
                        <m:t>𝝓</m:t>
                      </m:r>
                      <m:sSub>
                        <m:sSubPr>
                          <m:ctrlPr>
                            <a:rPr lang="es-MX" sz="1900" b="1" i="1" smtClean="0">
                              <a:latin typeface="Cambria Math" panose="02040503050406030204" pitchFamily="18" charset="0"/>
                              <a:cs typeface="Arial" pitchFamily="34" charset="0"/>
                            </a:rPr>
                          </m:ctrlPr>
                        </m:sSubPr>
                        <m:e>
                          <m:r>
                            <a:rPr lang="es-MX" sz="1900" b="1" i="1" smtClean="0">
                              <a:latin typeface="Cambria Math" panose="02040503050406030204" pitchFamily="18" charset="0"/>
                              <a:cs typeface="Arial" pitchFamily="34" charset="0"/>
                            </a:rPr>
                            <m:t>𝑨</m:t>
                          </m:r>
                        </m:e>
                        <m:sub>
                          <m:r>
                            <a:rPr lang="es-MX" sz="1900" b="1" i="1" smtClean="0">
                              <a:latin typeface="Cambria Math" panose="02040503050406030204" pitchFamily="18" charset="0"/>
                              <a:cs typeface="Arial" pitchFamily="34" charset="0"/>
                            </a:rPr>
                            <m:t>𝒆</m:t>
                          </m:r>
                        </m:sub>
                      </m:sSub>
                      <m:sSub>
                        <m:sSubPr>
                          <m:ctrlPr>
                            <a:rPr lang="es-MX" sz="1900" b="1" i="1" smtClean="0">
                              <a:latin typeface="Cambria Math" panose="02040503050406030204" pitchFamily="18" charset="0"/>
                              <a:cs typeface="Arial" pitchFamily="34" charset="0"/>
                            </a:rPr>
                          </m:ctrlPr>
                        </m:sSubPr>
                        <m:e>
                          <m:r>
                            <a:rPr lang="es-MX" sz="1900" b="1" i="1" smtClean="0">
                              <a:latin typeface="Cambria Math" panose="02040503050406030204" pitchFamily="18" charset="0"/>
                              <a:cs typeface="Arial" pitchFamily="34" charset="0"/>
                            </a:rPr>
                            <m:t>𝑭</m:t>
                          </m:r>
                        </m:e>
                        <m:sub>
                          <m:r>
                            <a:rPr lang="es-MX" sz="1900" b="1" i="1" smtClean="0">
                              <a:latin typeface="Cambria Math" panose="02040503050406030204" pitchFamily="18" charset="0"/>
                              <a:cs typeface="Arial" pitchFamily="34" charset="0"/>
                            </a:rPr>
                            <m:t>𝒖</m:t>
                          </m:r>
                        </m:sub>
                      </m:sSub>
                    </m:oMath>
                  </m:oMathPara>
                </a14:m>
                <a:endParaRPr lang="es-ES_tradnl" sz="1900" b="1" dirty="0">
                  <a:latin typeface="+mn-lt"/>
                  <a:cs typeface="Arial" pitchFamily="34" charset="0"/>
                </a:endParaRPr>
              </a:p>
              <a:p>
                <a:pPr algn="just"/>
                <a14:m>
                  <m:oMathPara xmlns:m="http://schemas.openxmlformats.org/officeDocument/2006/math">
                    <m:oMathParaPr>
                      <m:jc m:val="centerGroup"/>
                    </m:oMathParaPr>
                    <m:oMath xmlns:m="http://schemas.openxmlformats.org/officeDocument/2006/math">
                      <m:r>
                        <a:rPr lang="es-MX" sz="1900" b="1" i="1" dirty="0">
                          <a:latin typeface="Cambria Math" panose="02040503050406030204" pitchFamily="18" charset="0"/>
                          <a:ea typeface="Calibri" pitchFamily="34" charset="0"/>
                          <a:cs typeface="Times New Roman" pitchFamily="18" charset="0"/>
                        </a:rPr>
                        <m:t>𝝓</m:t>
                      </m:r>
                      <m:r>
                        <m:rPr>
                          <m:nor/>
                        </m:rPr>
                        <a:rPr lang="es-ES_tradnl" sz="1900" b="1" dirty="0">
                          <a:cs typeface="Arial" pitchFamily="34" charset="0"/>
                        </a:rPr>
                        <m:t>P</m:t>
                      </m:r>
                      <m:r>
                        <m:rPr>
                          <m:nor/>
                        </m:rPr>
                        <a:rPr lang="es-ES_tradnl" sz="1900" b="1" baseline="-25000" dirty="0">
                          <a:cs typeface="Arial" pitchFamily="34" charset="0"/>
                        </a:rPr>
                        <m:t>n</m:t>
                      </m:r>
                      <m:r>
                        <a:rPr lang="es-MX" sz="1900" b="1" i="1">
                          <a:latin typeface="Cambria Math" panose="02040503050406030204" pitchFamily="18" charset="0"/>
                          <a:cs typeface="Arial" pitchFamily="34" charset="0"/>
                        </a:rPr>
                        <m:t>=</m:t>
                      </m:r>
                      <m:r>
                        <a:rPr lang="es-MX" sz="1900" b="1" i="1" smtClean="0">
                          <a:latin typeface="Cambria Math" panose="02040503050406030204" pitchFamily="18" charset="0"/>
                          <a:cs typeface="Arial" pitchFamily="34" charset="0"/>
                        </a:rPr>
                        <m:t>𝟎</m:t>
                      </m:r>
                      <m:r>
                        <a:rPr lang="es-MX" sz="1900" b="1" i="1" smtClean="0">
                          <a:latin typeface="Cambria Math" panose="02040503050406030204" pitchFamily="18" charset="0"/>
                          <a:cs typeface="Arial" pitchFamily="34" charset="0"/>
                        </a:rPr>
                        <m:t>.</m:t>
                      </m:r>
                      <m:r>
                        <a:rPr lang="es-MX" sz="1900" b="1" i="1" smtClean="0">
                          <a:latin typeface="Cambria Math" panose="02040503050406030204" pitchFamily="18" charset="0"/>
                          <a:cs typeface="Arial" pitchFamily="34" charset="0"/>
                        </a:rPr>
                        <m:t>𝟕𝟓</m:t>
                      </m:r>
                      <m:r>
                        <a:rPr lang="es-MX" sz="1900" b="1" i="1" smtClean="0">
                          <a:latin typeface="Cambria Math" panose="02040503050406030204" pitchFamily="18" charset="0"/>
                          <a:cs typeface="Arial" pitchFamily="34" charset="0"/>
                        </a:rPr>
                        <m:t>∗</m:t>
                      </m:r>
                      <m:r>
                        <a:rPr lang="es-MX" sz="1900" b="1" i="1" smtClean="0">
                          <a:latin typeface="Cambria Math" panose="02040503050406030204" pitchFamily="18" charset="0"/>
                          <a:cs typeface="Arial" pitchFamily="34" charset="0"/>
                        </a:rPr>
                        <m:t>𝟓𝟓</m:t>
                      </m:r>
                      <m:r>
                        <a:rPr lang="es-MX" sz="1900" b="1" i="1" smtClean="0">
                          <a:latin typeface="Cambria Math" panose="02040503050406030204" pitchFamily="18" charset="0"/>
                          <a:cs typeface="Arial" pitchFamily="34" charset="0"/>
                        </a:rPr>
                        <m:t>.</m:t>
                      </m:r>
                      <m:r>
                        <a:rPr lang="es-MX" sz="1900" b="1" i="1" smtClean="0">
                          <a:latin typeface="Cambria Math" panose="02040503050406030204" pitchFamily="18" charset="0"/>
                          <a:cs typeface="Arial" pitchFamily="34" charset="0"/>
                        </a:rPr>
                        <m:t>𝟖𝟔</m:t>
                      </m:r>
                      <m:r>
                        <a:rPr lang="es-MX" sz="1900" b="1" i="1" smtClean="0">
                          <a:latin typeface="Cambria Math" panose="02040503050406030204" pitchFamily="18" charset="0"/>
                          <a:cs typeface="Arial" pitchFamily="34" charset="0"/>
                        </a:rPr>
                        <m:t> </m:t>
                      </m:r>
                      <m:sSup>
                        <m:sSupPr>
                          <m:ctrlPr>
                            <a:rPr lang="es-MX" sz="1900" b="1" i="1" smtClean="0">
                              <a:latin typeface="Cambria Math" panose="02040503050406030204" pitchFamily="18" charset="0"/>
                              <a:cs typeface="Arial" pitchFamily="34" charset="0"/>
                            </a:rPr>
                          </m:ctrlPr>
                        </m:sSupPr>
                        <m:e>
                          <m:r>
                            <a:rPr lang="es-MX" sz="1900" b="1" i="1" smtClean="0">
                              <a:latin typeface="Cambria Math" panose="02040503050406030204" pitchFamily="18" charset="0"/>
                              <a:cs typeface="Arial" pitchFamily="34" charset="0"/>
                            </a:rPr>
                            <m:t>𝒄𝒎</m:t>
                          </m:r>
                        </m:e>
                        <m:sup>
                          <m:r>
                            <a:rPr lang="es-MX" sz="1900" b="1" i="1" smtClean="0">
                              <a:latin typeface="Cambria Math" panose="02040503050406030204" pitchFamily="18" charset="0"/>
                              <a:cs typeface="Arial" pitchFamily="34" charset="0"/>
                            </a:rPr>
                            <m:t>𝟐</m:t>
                          </m:r>
                        </m:sup>
                      </m:sSup>
                      <m:r>
                        <a:rPr lang="es-MX" sz="1900" b="1" i="1" smtClean="0">
                          <a:latin typeface="Cambria Math" panose="02040503050406030204" pitchFamily="18" charset="0"/>
                          <a:cs typeface="Arial" pitchFamily="34" charset="0"/>
                        </a:rPr>
                        <m:t>∗</m:t>
                      </m:r>
                      <m:r>
                        <a:rPr lang="es-MX" sz="1900" b="1" i="1" smtClean="0">
                          <a:latin typeface="Cambria Math" panose="02040503050406030204" pitchFamily="18" charset="0"/>
                          <a:cs typeface="Arial" pitchFamily="34" charset="0"/>
                        </a:rPr>
                        <m:t>𝟒</m:t>
                      </m:r>
                      <m:r>
                        <a:rPr lang="es-MX" sz="1900" b="1" i="1" smtClean="0">
                          <a:latin typeface="Cambria Math" panose="02040503050406030204" pitchFamily="18" charset="0"/>
                          <a:cs typeface="Arial" pitchFamily="34" charset="0"/>
                        </a:rPr>
                        <m:t>.</m:t>
                      </m:r>
                      <m:r>
                        <a:rPr lang="es-MX" sz="1900" b="1" i="1" smtClean="0">
                          <a:latin typeface="Cambria Math" panose="02040503050406030204" pitchFamily="18" charset="0"/>
                          <a:cs typeface="Arial" pitchFamily="34" charset="0"/>
                        </a:rPr>
                        <m:t>𝟏</m:t>
                      </m:r>
                      <m:f>
                        <m:fPr>
                          <m:ctrlPr>
                            <a:rPr lang="es-MX" sz="1900" b="1" i="1" smtClean="0">
                              <a:latin typeface="Cambria Math" panose="02040503050406030204" pitchFamily="18" charset="0"/>
                              <a:cs typeface="Arial" pitchFamily="34" charset="0"/>
                            </a:rPr>
                          </m:ctrlPr>
                        </m:fPr>
                        <m:num>
                          <m:r>
                            <a:rPr lang="es-MX" sz="1900" b="1" i="1" smtClean="0">
                              <a:latin typeface="Cambria Math" panose="02040503050406030204" pitchFamily="18" charset="0"/>
                              <a:cs typeface="Arial" pitchFamily="34" charset="0"/>
                            </a:rPr>
                            <m:t>𝒕𝒐𝒏</m:t>
                          </m:r>
                        </m:num>
                        <m:den>
                          <m:sSup>
                            <m:sSupPr>
                              <m:ctrlPr>
                                <a:rPr lang="es-MX" sz="1900" b="1" i="1" smtClean="0">
                                  <a:latin typeface="Cambria Math" panose="02040503050406030204" pitchFamily="18" charset="0"/>
                                  <a:cs typeface="Arial" pitchFamily="34" charset="0"/>
                                </a:rPr>
                              </m:ctrlPr>
                            </m:sSupPr>
                            <m:e>
                              <m:r>
                                <a:rPr lang="es-MX" sz="1900" b="1" i="1" smtClean="0">
                                  <a:latin typeface="Cambria Math" panose="02040503050406030204" pitchFamily="18" charset="0"/>
                                  <a:cs typeface="Arial" pitchFamily="34" charset="0"/>
                                </a:rPr>
                                <m:t>𝒄𝒎</m:t>
                              </m:r>
                            </m:e>
                            <m:sup>
                              <m:r>
                                <a:rPr lang="es-MX" sz="1900" b="1" i="1" smtClean="0">
                                  <a:latin typeface="Cambria Math" panose="02040503050406030204" pitchFamily="18" charset="0"/>
                                  <a:cs typeface="Arial" pitchFamily="34" charset="0"/>
                                </a:rPr>
                                <m:t>𝟐</m:t>
                              </m:r>
                            </m:sup>
                          </m:sSup>
                        </m:den>
                      </m:f>
                      <m:r>
                        <a:rPr lang="es-MX" sz="1900" b="1" i="1" smtClean="0">
                          <a:latin typeface="Cambria Math" panose="02040503050406030204" pitchFamily="18" charset="0"/>
                          <a:cs typeface="Arial" pitchFamily="34" charset="0"/>
                        </a:rPr>
                        <m:t>=</m:t>
                      </m:r>
                      <m:r>
                        <a:rPr lang="es-MX" sz="1900" b="1" i="1" smtClean="0">
                          <a:latin typeface="Cambria Math" panose="02040503050406030204" pitchFamily="18" charset="0"/>
                          <a:cs typeface="Arial" pitchFamily="34" charset="0"/>
                        </a:rPr>
                        <m:t>𝟏𝟕𝟏</m:t>
                      </m:r>
                      <m:r>
                        <a:rPr lang="es-MX" sz="1900" b="1" i="1" smtClean="0">
                          <a:latin typeface="Cambria Math" panose="02040503050406030204" pitchFamily="18" charset="0"/>
                          <a:cs typeface="Arial" pitchFamily="34" charset="0"/>
                        </a:rPr>
                        <m:t>.</m:t>
                      </m:r>
                      <m:r>
                        <a:rPr lang="es-MX" sz="1900" b="1" i="1" smtClean="0">
                          <a:latin typeface="Cambria Math" panose="02040503050406030204" pitchFamily="18" charset="0"/>
                          <a:cs typeface="Arial" pitchFamily="34" charset="0"/>
                        </a:rPr>
                        <m:t>𝟕𝟕</m:t>
                      </m:r>
                      <m:r>
                        <a:rPr lang="es-MX" sz="1900" b="1" i="1" smtClean="0">
                          <a:latin typeface="Cambria Math" panose="02040503050406030204" pitchFamily="18" charset="0"/>
                          <a:cs typeface="Arial" pitchFamily="34" charset="0"/>
                        </a:rPr>
                        <m:t> </m:t>
                      </m:r>
                      <m:r>
                        <a:rPr lang="es-MX" sz="1900" b="1" i="1" smtClean="0">
                          <a:latin typeface="Cambria Math" panose="02040503050406030204" pitchFamily="18" charset="0"/>
                          <a:cs typeface="Arial" pitchFamily="34" charset="0"/>
                        </a:rPr>
                        <m:t>𝒕𝒐𝒏</m:t>
                      </m:r>
                    </m:oMath>
                  </m:oMathPara>
                </a14:m>
                <a:endParaRPr lang="es-ES_tradnl" sz="1900" b="1" dirty="0">
                  <a:latin typeface="+mn-lt"/>
                  <a:cs typeface="Arial" pitchFamily="34" charset="0"/>
                </a:endParaRPr>
              </a:p>
              <a:p>
                <a:pPr algn="just">
                  <a:buNone/>
                </a:pPr>
                <a:r>
                  <a:rPr lang="es-MX" sz="1900" b="1" dirty="0">
                    <a:solidFill>
                      <a:srgbClr val="FF0000"/>
                    </a:solidFill>
                    <a:latin typeface="+mn-lt"/>
                    <a:cs typeface="Arial" pitchFamily="34" charset="0"/>
                  </a:rPr>
                  <a:t>La resistencia de diseño es la menor de las dos:</a:t>
                </a:r>
              </a:p>
              <a:p>
                <a:pPr algn="just">
                  <a:buNone/>
                </a:pPr>
                <a14:m>
                  <m:oMath xmlns:m="http://schemas.openxmlformats.org/officeDocument/2006/math">
                    <m:r>
                      <a:rPr lang="es-MX" sz="1900" b="1" i="1" dirty="0">
                        <a:latin typeface="Cambria Math" panose="02040503050406030204" pitchFamily="18" charset="0"/>
                        <a:ea typeface="Calibri" pitchFamily="34" charset="0"/>
                        <a:cs typeface="Times New Roman" pitchFamily="18" charset="0"/>
                      </a:rPr>
                      <m:t>𝝓</m:t>
                    </m:r>
                    <m:r>
                      <m:rPr>
                        <m:nor/>
                      </m:rPr>
                      <a:rPr lang="es-ES_tradnl" sz="1900" b="1" dirty="0">
                        <a:cs typeface="Arial" pitchFamily="34" charset="0"/>
                      </a:rPr>
                      <m:t>P</m:t>
                    </m:r>
                    <m:r>
                      <m:rPr>
                        <m:nor/>
                      </m:rPr>
                      <a:rPr lang="es-ES_tradnl" sz="1900" b="1" baseline="-25000" dirty="0">
                        <a:cs typeface="Arial" pitchFamily="34" charset="0"/>
                      </a:rPr>
                      <m:t>n</m:t>
                    </m:r>
                  </m:oMath>
                </a14:m>
                <a:r>
                  <a:rPr lang="es-MX" sz="1900" b="1" dirty="0">
                    <a:latin typeface="+mn-lt"/>
                    <a:cs typeface="Arial" pitchFamily="34" charset="0"/>
                  </a:rPr>
                  <a:t>= 171.77 </a:t>
                </a:r>
                <a:r>
                  <a:rPr lang="es-MX" sz="1900" b="1" dirty="0" smtClean="0">
                    <a:latin typeface="+mn-lt"/>
                    <a:cs typeface="Arial" pitchFamily="34" charset="0"/>
                  </a:rPr>
                  <a:t>ton &gt; </a:t>
                </a:r>
                <a14:m>
                  <m:oMath xmlns:m="http://schemas.openxmlformats.org/officeDocument/2006/math">
                    <m:sSub>
                      <m:sSubPr>
                        <m:ctrlPr>
                          <a:rPr lang="es-MX" sz="1900" b="1" i="1" smtClean="0">
                            <a:latin typeface="Cambria Math" panose="02040503050406030204" pitchFamily="18" charset="0"/>
                            <a:cs typeface="Arial" pitchFamily="34" charset="0"/>
                          </a:rPr>
                        </m:ctrlPr>
                      </m:sSubPr>
                      <m:e>
                        <m:r>
                          <a:rPr lang="es-MX" sz="1900" b="1" i="1" smtClean="0">
                            <a:latin typeface="Cambria Math" panose="02040503050406030204" pitchFamily="18" charset="0"/>
                            <a:cs typeface="Arial" pitchFamily="34" charset="0"/>
                          </a:rPr>
                          <m:t>𝑷</m:t>
                        </m:r>
                      </m:e>
                      <m:sub>
                        <m:r>
                          <a:rPr lang="es-MX" sz="1900" b="1" i="1" smtClean="0">
                            <a:latin typeface="Cambria Math" panose="02040503050406030204" pitchFamily="18" charset="0"/>
                            <a:cs typeface="Arial" pitchFamily="34" charset="0"/>
                          </a:rPr>
                          <m:t>𝒖</m:t>
                        </m:r>
                      </m:sub>
                    </m:sSub>
                  </m:oMath>
                </a14:m>
                <a:r>
                  <a:rPr lang="es-MX" sz="1900" b="1" dirty="0" smtClean="0">
                    <a:latin typeface="+mn-lt"/>
                    <a:cs typeface="Arial" pitchFamily="34" charset="0"/>
                  </a:rPr>
                  <a:t>= 143 </a:t>
                </a:r>
                <a:r>
                  <a:rPr lang="es-MX" sz="1900" b="1" dirty="0">
                    <a:latin typeface="+mn-lt"/>
                    <a:cs typeface="Arial" pitchFamily="34" charset="0"/>
                  </a:rPr>
                  <a:t>ton </a:t>
                </a:r>
              </a:p>
              <a:p>
                <a:pPr algn="just">
                  <a:buNone/>
                </a:pPr>
                <a:r>
                  <a:rPr lang="es-MX" sz="1900" b="1" dirty="0">
                    <a:latin typeface="+mn-lt"/>
                    <a:cs typeface="Arial" pitchFamily="34" charset="0"/>
                  </a:rPr>
                  <a:t>Se divide 171.77 ton entre 143 ton para obtener el siguiente porcentaje:</a:t>
                </a:r>
              </a:p>
              <a:p>
                <a:pPr algn="just">
                  <a:buNone/>
                </a:pPr>
                <a:r>
                  <a:rPr lang="es-MX" sz="1900" b="1" dirty="0">
                    <a:latin typeface="+mn-lt"/>
                    <a:cs typeface="Arial" pitchFamily="34" charset="0"/>
                  </a:rPr>
                  <a:t>El perfil ensayado es correcto (</a:t>
                </a:r>
                <a:r>
                  <a:rPr lang="es-MX" sz="1900" b="1" u="sng" dirty="0">
                    <a:solidFill>
                      <a:srgbClr val="FF0000"/>
                    </a:solidFill>
                    <a:latin typeface="+mn-lt"/>
                    <a:cs typeface="Arial" pitchFamily="34" charset="0"/>
                  </a:rPr>
                  <a:t>esta sobrado en </a:t>
                </a:r>
                <a:r>
                  <a:rPr lang="es-MX" sz="1900" b="1" u="sng" dirty="0" smtClean="0">
                    <a:solidFill>
                      <a:srgbClr val="FF0000"/>
                    </a:solidFill>
                    <a:latin typeface="+mn-lt"/>
                    <a:cs typeface="Arial" pitchFamily="34" charset="0"/>
                  </a:rPr>
                  <a:t>20%</a:t>
                </a:r>
                <a:r>
                  <a:rPr lang="es-MX" sz="1900" b="1" dirty="0" smtClean="0">
                    <a:latin typeface="+mn-lt"/>
                    <a:cs typeface="Arial" pitchFamily="34" charset="0"/>
                  </a:rPr>
                  <a:t>).</a:t>
                </a:r>
                <a:endParaRPr lang="es-MX" sz="1900" b="1" dirty="0">
                  <a:latin typeface="+mn-lt"/>
                  <a:cs typeface="Arial" pitchFamily="34" charset="0"/>
                </a:endParaRPr>
              </a:p>
              <a:p>
                <a:pPr algn="just">
                  <a:buNone/>
                </a:pPr>
                <a:endParaRPr lang="es-MX" sz="1900" b="1" dirty="0">
                  <a:latin typeface="+mn-lt"/>
                  <a:cs typeface="Arial" pitchFamily="34" charset="0"/>
                </a:endParaRPr>
              </a:p>
              <a:p>
                <a:pPr algn="just">
                  <a:buNone/>
                </a:pPr>
                <a:r>
                  <a:rPr lang="es-MX" sz="1900" b="1" u="sng" dirty="0">
                    <a:solidFill>
                      <a:srgbClr val="FF0000"/>
                    </a:solidFill>
                    <a:latin typeface="+mn-lt"/>
                    <a:cs typeface="Arial" pitchFamily="34" charset="0"/>
                  </a:rPr>
                  <a:t>Revisión de la esbeltez</a:t>
                </a:r>
                <a:r>
                  <a:rPr lang="es-MX" sz="1900" b="1" dirty="0">
                    <a:latin typeface="+mn-lt"/>
                    <a:cs typeface="Arial" pitchFamily="34" charset="0"/>
                  </a:rPr>
                  <a:t>: supóngase que el elemento en estudio tiene 6m de longitud y que es un miembro principal.</a:t>
                </a:r>
              </a:p>
              <a:p>
                <a:pPr algn="just">
                  <a:buNone/>
                </a:pPr>
                <a:r>
                  <a:rPr lang="es-MX" sz="1900" b="1" dirty="0">
                    <a:latin typeface="+mn-lt"/>
                    <a:cs typeface="Arial" pitchFamily="34" charset="0"/>
                  </a:rPr>
                  <a:t>L/</a:t>
                </a:r>
                <a:r>
                  <a:rPr lang="es-MX" sz="1900" b="1" dirty="0" err="1">
                    <a:latin typeface="+mn-lt"/>
                    <a:cs typeface="Arial" pitchFamily="34" charset="0"/>
                  </a:rPr>
                  <a:t>rmin</a:t>
                </a:r>
                <a:r>
                  <a:rPr lang="es-MX" sz="1900" b="1" dirty="0">
                    <a:latin typeface="+mn-lt"/>
                    <a:cs typeface="Arial" pitchFamily="34" charset="0"/>
                  </a:rPr>
                  <a:t>= </a:t>
                </a:r>
                <a:r>
                  <a:rPr lang="es-MX" sz="1900" b="1" dirty="0" smtClean="0">
                    <a:latin typeface="+mn-lt"/>
                    <a:cs typeface="Arial" pitchFamily="34" charset="0"/>
                  </a:rPr>
                  <a:t>600cm/3.93cm = 152.7 &lt; 240 </a:t>
                </a:r>
                <a:r>
                  <a:rPr lang="es-MX" sz="1900" b="1" dirty="0">
                    <a:latin typeface="+mn-lt"/>
                    <a:cs typeface="Arial" pitchFamily="34" charset="0"/>
                  </a:rPr>
                  <a:t>(Elemento principal) </a:t>
                </a:r>
                <a:r>
                  <a:rPr lang="es-MX" sz="1900" b="1" dirty="0">
                    <a:solidFill>
                      <a:srgbClr val="FF0000"/>
                    </a:solidFill>
                    <a:latin typeface="+mn-lt"/>
                    <a:cs typeface="Arial" pitchFamily="34" charset="0"/>
                  </a:rPr>
                  <a:t>300 (Elementos secundarios)</a:t>
                </a:r>
              </a:p>
            </p:txBody>
          </p:sp>
        </mc:Choice>
        <mc:Fallback xmlns="">
          <p:sp>
            <p:nvSpPr>
              <p:cNvPr id="8" name="8 Rectángulo"/>
              <p:cNvSpPr>
                <a:spLocks noRot="1" noChangeAspect="1" noMove="1" noResize="1" noEditPoints="1" noAdjustHandles="1" noChangeArrowheads="1" noChangeShapeType="1" noTextEdit="1"/>
              </p:cNvSpPr>
              <p:nvPr/>
            </p:nvSpPr>
            <p:spPr>
              <a:xfrm>
                <a:off x="474561" y="1948943"/>
                <a:ext cx="9354448" cy="3548985"/>
              </a:xfrm>
              <a:prstGeom prst="rect">
                <a:avLst/>
              </a:prstGeom>
              <a:blipFill>
                <a:blip r:embed="rId2"/>
                <a:stretch>
                  <a:fillRect l="-652" t="-859" r="-587" b="-20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uadroTexto 8"/>
              <p:cNvSpPr txBox="1"/>
              <p:nvPr/>
            </p:nvSpPr>
            <p:spPr>
              <a:xfrm>
                <a:off x="458756" y="5528963"/>
                <a:ext cx="9354448" cy="677108"/>
              </a:xfrm>
              <a:prstGeom prst="rect">
                <a:avLst/>
              </a:prstGeom>
              <a:noFill/>
            </p:spPr>
            <p:txBody>
              <a:bodyPr wrap="square" rtlCol="0">
                <a:spAutoFit/>
              </a:bodyPr>
              <a:lstStyle/>
              <a:p>
                <a:pPr algn="just"/>
                <a:r>
                  <a:rPr lang="es-MX" sz="1900" b="1" dirty="0">
                    <a:latin typeface="+mn-lt"/>
                  </a:rPr>
                  <a:t>En caso de obtenerse una relación de esbeltez </a:t>
                </a:r>
                <a14:m>
                  <m:oMath xmlns:m="http://schemas.openxmlformats.org/officeDocument/2006/math">
                    <m:r>
                      <a:rPr lang="es-MX" sz="1900" b="1" i="1" smtClean="0">
                        <a:latin typeface="Cambria Math" panose="02040503050406030204" pitchFamily="18" charset="0"/>
                        <a:ea typeface="Cambria Math" panose="02040503050406030204" pitchFamily="18" charset="0"/>
                      </a:rPr>
                      <m:t>≤</m:t>
                    </m:r>
                    <m:r>
                      <a:rPr lang="es-MX" sz="1900" b="1" i="1" smtClean="0">
                        <a:latin typeface="Cambria Math" panose="02040503050406030204" pitchFamily="18" charset="0"/>
                        <a:ea typeface="Cambria Math" panose="02040503050406030204" pitchFamily="18" charset="0"/>
                      </a:rPr>
                      <m:t>𝟐𝟒𝟎</m:t>
                    </m:r>
                  </m:oMath>
                </a14:m>
                <a:r>
                  <a:rPr lang="es-MX" sz="1900" b="1" dirty="0">
                    <a:latin typeface="+mn-lt"/>
                  </a:rPr>
                  <a:t> significa que son elementos principales al ser mayores a 240 o 300 se trata de elementos </a:t>
                </a:r>
                <a:r>
                  <a:rPr lang="es-MX" sz="1900" b="1" dirty="0" smtClean="0">
                    <a:latin typeface="+mn-lt"/>
                  </a:rPr>
                  <a:t>secundarios.</a:t>
                </a:r>
                <a:endParaRPr lang="es-MX" sz="1900" b="1" dirty="0">
                  <a:latin typeface="+mn-lt"/>
                </a:endParaRPr>
              </a:p>
            </p:txBody>
          </p:sp>
        </mc:Choice>
        <mc:Fallback xmlns="">
          <p:sp>
            <p:nvSpPr>
              <p:cNvPr id="9" name="CuadroTexto 8"/>
              <p:cNvSpPr txBox="1">
                <a:spLocks noRot="1" noChangeAspect="1" noMove="1" noResize="1" noEditPoints="1" noAdjustHandles="1" noChangeArrowheads="1" noChangeShapeType="1" noTextEdit="1"/>
              </p:cNvSpPr>
              <p:nvPr/>
            </p:nvSpPr>
            <p:spPr>
              <a:xfrm>
                <a:off x="458756" y="5528963"/>
                <a:ext cx="9354448" cy="677108"/>
              </a:xfrm>
              <a:prstGeom prst="rect">
                <a:avLst/>
              </a:prstGeom>
              <a:blipFill>
                <a:blip r:embed="rId3"/>
                <a:stretch>
                  <a:fillRect l="-586" t="-4505" r="-586" b="-15315"/>
                </a:stretch>
              </a:blipFill>
            </p:spPr>
            <p:txBody>
              <a:bodyPr/>
              <a:lstStyle/>
              <a:p>
                <a:r>
                  <a:rPr lang="en-US">
                    <a:noFill/>
                  </a:rPr>
                  <a:t> </a:t>
                </a:r>
              </a:p>
            </p:txBody>
          </p:sp>
        </mc:Fallback>
      </mc:AlternateContent>
      <p:sp>
        <p:nvSpPr>
          <p:cNvPr id="2" name="Marcador de pie de página 1">
            <a:extLst>
              <a:ext uri="{FF2B5EF4-FFF2-40B4-BE49-F238E27FC236}">
                <a16:creationId xmlns:a16="http://schemas.microsoft.com/office/drawing/2014/main" id="{6DA9BFB6-2499-44AC-9F5B-870AE2FBAA47}"/>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6B19269F-BA56-4C6D-98AF-73D0875D9F45}"/>
              </a:ext>
            </a:extLst>
          </p:cNvPr>
          <p:cNvSpPr>
            <a:spLocks noGrp="1"/>
          </p:cNvSpPr>
          <p:nvPr>
            <p:ph type="sldNum" sz="quarter" idx="12"/>
          </p:nvPr>
        </p:nvSpPr>
        <p:spPr/>
        <p:txBody>
          <a:bodyPr/>
          <a:lstStyle/>
          <a:p>
            <a:fld id="{A20D5B2E-A39C-4A67-9A03-2664C49F1C64}" type="slidenum">
              <a:rPr lang="es-MX" smtClean="0"/>
              <a:pPr/>
              <a:t>84</a:t>
            </a:fld>
            <a:r>
              <a:rPr lang="es-MX"/>
              <a:t>/150</a:t>
            </a:r>
            <a:endParaRPr lang="es-MX" dirty="0"/>
          </a:p>
        </p:txBody>
      </p:sp>
    </p:spTree>
    <p:extLst>
      <p:ext uri="{BB962C8B-B14F-4D97-AF65-F5344CB8AC3E}">
        <p14:creationId xmlns:p14="http://schemas.microsoft.com/office/powerpoint/2010/main" val="28793359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PLACAS DE NUDO</a:t>
            </a:r>
          </a:p>
        </p:txBody>
      </p:sp>
      <p:sp>
        <p:nvSpPr>
          <p:cNvPr id="13"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2.2 DISEÑO DE ELEMENTOS A TENSIÓN</a:t>
            </a:r>
          </a:p>
        </p:txBody>
      </p:sp>
      <p:sp>
        <p:nvSpPr>
          <p:cNvPr id="8" name="Text Box 5"/>
          <p:cNvSpPr txBox="1">
            <a:spLocks noChangeArrowheads="1"/>
          </p:cNvSpPr>
          <p:nvPr/>
        </p:nvSpPr>
        <p:spPr bwMode="auto">
          <a:xfrm>
            <a:off x="474561" y="1962706"/>
            <a:ext cx="9354448" cy="384721"/>
          </a:xfrm>
          <a:prstGeom prst="rect">
            <a:avLst/>
          </a:prstGeom>
          <a:noFill/>
          <a:ln w="9525">
            <a:noFill/>
            <a:miter lim="800000"/>
            <a:headEnd/>
            <a:tailEnd/>
          </a:ln>
          <a:effectLst/>
        </p:spPr>
        <p:txBody>
          <a:bodyPr wrap="square">
            <a:spAutoFit/>
          </a:bodyPr>
          <a:lstStyle/>
          <a:p>
            <a:pPr algn="just">
              <a:defRPr/>
            </a:pPr>
            <a:r>
              <a:rPr lang="es-ES_tradnl" sz="1900" b="1" dirty="0">
                <a:solidFill>
                  <a:schemeClr val="accent1">
                    <a:lumMod val="75000"/>
                  </a:schemeClr>
                </a:solidFill>
                <a:latin typeface="+mn-lt"/>
              </a:rPr>
              <a:t>¿Para qué se utilizan?</a:t>
            </a:r>
            <a:endParaRPr lang="es-ES" sz="1900" b="1" dirty="0">
              <a:solidFill>
                <a:schemeClr val="accent1">
                  <a:lumMod val="75000"/>
                </a:schemeClr>
              </a:solidFill>
              <a:latin typeface="+mn-lt"/>
            </a:endParaRPr>
          </a:p>
        </p:txBody>
      </p:sp>
      <p:sp>
        <p:nvSpPr>
          <p:cNvPr id="9" name="Rectangle 1"/>
          <p:cNvSpPr>
            <a:spLocks noChangeArrowheads="1"/>
          </p:cNvSpPr>
          <p:nvPr/>
        </p:nvSpPr>
        <p:spPr bwMode="auto">
          <a:xfrm>
            <a:off x="474560" y="2246095"/>
            <a:ext cx="9354449" cy="12618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900" b="1" i="0" u="none" strike="noStrike" cap="none" normalizeH="0" baseline="0" dirty="0">
                <a:ln>
                  <a:noFill/>
                </a:ln>
                <a:solidFill>
                  <a:schemeClr val="tx1"/>
                </a:solidFill>
                <a:latin typeface="+mn-lt"/>
                <a:ea typeface="Calibri" pitchFamily="34" charset="0"/>
                <a:cs typeface="Times New Roman" pitchFamily="18" charset="0"/>
              </a:rPr>
              <a:t>Las placas de nudo se utilizan para conectar entre si elementos estructurales que están principalmente sometidos a fuerzas en tensión o compresión axial, como en los nudos de armaduras, remachadas, atornilladas o soldadas, en conexiones entre vigas, columnas y diagonales en edificios provistos de contraventeo vertical</a:t>
            </a:r>
            <a:r>
              <a:rPr kumimoji="0" lang="es-MX" b="1" i="0" u="none" strike="noStrike" cap="none" normalizeH="0" baseline="0" dirty="0">
                <a:ln>
                  <a:noFill/>
                </a:ln>
                <a:solidFill>
                  <a:schemeClr val="tx1"/>
                </a:solidFill>
                <a:latin typeface="+mn-lt"/>
                <a:ea typeface="Calibri" pitchFamily="34" charset="0"/>
                <a:cs typeface="Times New Roman" pitchFamily="18" charset="0"/>
              </a:rPr>
              <a:t>.</a:t>
            </a:r>
            <a:endParaRPr kumimoji="0" lang="es-MX" b="1" i="0" u="none" strike="noStrike" cap="none" normalizeH="0" baseline="0" dirty="0">
              <a:ln>
                <a:noFill/>
              </a:ln>
              <a:solidFill>
                <a:schemeClr val="tx1"/>
              </a:solidFill>
              <a:latin typeface="+mn-lt"/>
            </a:endParaRPr>
          </a:p>
        </p:txBody>
      </p:sp>
      <p:sp>
        <p:nvSpPr>
          <p:cNvPr id="11" name="Rectangle 2"/>
          <p:cNvSpPr>
            <a:spLocks noChangeArrowheads="1"/>
          </p:cNvSpPr>
          <p:nvPr/>
        </p:nvSpPr>
        <p:spPr bwMode="auto">
          <a:xfrm>
            <a:off x="471359" y="3452703"/>
            <a:ext cx="9357650" cy="9694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900" b="1" i="0" u="none" strike="noStrike" cap="none" normalizeH="0" baseline="0" dirty="0">
                <a:ln>
                  <a:noFill/>
                </a:ln>
                <a:solidFill>
                  <a:schemeClr val="tx1"/>
                </a:solidFill>
                <a:latin typeface="+mn-lt"/>
                <a:ea typeface="Calibri" pitchFamily="34" charset="0"/>
                <a:cs typeface="Times New Roman" pitchFamily="18" charset="0"/>
              </a:rPr>
              <a:t>Las dimensiones laterales de las placas son las necesarias para que se puedan colocar las conexiones como tornillos o soldaduras que son las que transmiten las fuerzas de las barras, solo el grueso se basa en consideraciones de resistencia.</a:t>
            </a:r>
            <a:endParaRPr kumimoji="0" lang="es-MX" sz="1900" b="1" i="0" u="none" strike="noStrike" cap="none" normalizeH="0" baseline="0" dirty="0">
              <a:ln>
                <a:noFill/>
              </a:ln>
              <a:solidFill>
                <a:schemeClr val="tx1"/>
              </a:solidFill>
              <a:latin typeface="+mn-lt"/>
            </a:endParaRPr>
          </a:p>
        </p:txBody>
      </p:sp>
      <p:sp>
        <p:nvSpPr>
          <p:cNvPr id="12" name="Rectangle 3"/>
          <p:cNvSpPr>
            <a:spLocks noChangeArrowheads="1"/>
          </p:cNvSpPr>
          <p:nvPr/>
        </p:nvSpPr>
        <p:spPr bwMode="auto">
          <a:xfrm>
            <a:off x="2107889" y="4422199"/>
            <a:ext cx="6084590" cy="18466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900" b="1" i="1" u="none" strike="noStrike" cap="none" normalizeH="0" baseline="0" dirty="0">
                <a:ln>
                  <a:noFill/>
                </a:ln>
                <a:solidFill>
                  <a:srgbClr val="FF0000"/>
                </a:solidFill>
                <a:latin typeface="+mj-lt"/>
                <a:ea typeface="Times New Roman" pitchFamily="18" charset="0"/>
                <a:cs typeface="Calibri" pitchFamily="34" charset="0"/>
              </a:rPr>
              <a:t>Relativamente se cuentan con pocos estudios analíticos o experimentales acerca del comportamiento de las placas. El método de diseño empírico tradicional se basa en calcular los esfuerzos en todas las secciones de la placa que puedan ser criticas, sometidas a fuerzas normales y cortantes y a momentos flexionantes. </a:t>
            </a:r>
            <a:endParaRPr kumimoji="0" lang="es-MX" sz="1900" b="1" i="1" u="none" strike="noStrike" cap="none" normalizeH="0" baseline="0" dirty="0">
              <a:ln>
                <a:noFill/>
              </a:ln>
              <a:solidFill>
                <a:srgbClr val="FF0000"/>
              </a:solidFill>
              <a:latin typeface="+mj-lt"/>
            </a:endParaRPr>
          </a:p>
        </p:txBody>
      </p:sp>
      <p:sp>
        <p:nvSpPr>
          <p:cNvPr id="2" name="Marcador de pie de página 1">
            <a:extLst>
              <a:ext uri="{FF2B5EF4-FFF2-40B4-BE49-F238E27FC236}">
                <a16:creationId xmlns:a16="http://schemas.microsoft.com/office/drawing/2014/main" id="{DFDBB54A-36E5-467C-A732-081A21C1FBDD}"/>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473E8155-E384-4E69-A5C4-C3EC01775DC8}"/>
              </a:ext>
            </a:extLst>
          </p:cNvPr>
          <p:cNvSpPr>
            <a:spLocks noGrp="1"/>
          </p:cNvSpPr>
          <p:nvPr>
            <p:ph type="sldNum" sz="quarter" idx="12"/>
          </p:nvPr>
        </p:nvSpPr>
        <p:spPr/>
        <p:txBody>
          <a:bodyPr/>
          <a:lstStyle/>
          <a:p>
            <a:fld id="{A20D5B2E-A39C-4A67-9A03-2664C49F1C64}" type="slidenum">
              <a:rPr lang="es-MX" smtClean="0"/>
              <a:pPr/>
              <a:t>85</a:t>
            </a:fld>
            <a:r>
              <a:rPr lang="es-MX"/>
              <a:t>/150</a:t>
            </a:r>
            <a:endParaRPr lang="es-MX" dirty="0"/>
          </a:p>
        </p:txBody>
      </p:sp>
    </p:spTree>
    <p:extLst>
      <p:ext uri="{BB962C8B-B14F-4D97-AF65-F5344CB8AC3E}">
        <p14:creationId xmlns:p14="http://schemas.microsoft.com/office/powerpoint/2010/main" val="126164824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1 Rectángulo"/>
          <p:cNvSpPr/>
          <p:nvPr/>
        </p:nvSpPr>
        <p:spPr>
          <a:xfrm>
            <a:off x="474561" y="1951672"/>
            <a:ext cx="9354448" cy="1554272"/>
          </a:xfrm>
          <a:prstGeom prst="rect">
            <a:avLst/>
          </a:prstGeom>
        </p:spPr>
        <p:txBody>
          <a:bodyPr wrap="square">
            <a:spAutoFit/>
          </a:bodyPr>
          <a:lstStyle/>
          <a:p>
            <a:pPr algn="just">
              <a:buNone/>
            </a:pPr>
            <a:r>
              <a:rPr lang="es-MX" sz="1900" b="1" dirty="0">
                <a:solidFill>
                  <a:srgbClr val="FF0000"/>
                </a:solidFill>
                <a:latin typeface="+mn-lt"/>
                <a:cs typeface="Arial" pitchFamily="34" charset="0"/>
              </a:rPr>
              <a:t>El grueso de la placa de nudos se determina efectuando tres verificaciones:</a:t>
            </a:r>
          </a:p>
          <a:p>
            <a:pPr algn="just">
              <a:buNone/>
            </a:pPr>
            <a:r>
              <a:rPr lang="es-MX" sz="1900" b="1" dirty="0">
                <a:latin typeface="+mn-lt"/>
                <a:cs typeface="Arial" pitchFamily="34" charset="0"/>
              </a:rPr>
              <a:t> </a:t>
            </a:r>
          </a:p>
          <a:p>
            <a:pPr algn="just"/>
            <a:r>
              <a:rPr lang="es-MX" sz="1900" b="1" dirty="0">
                <a:latin typeface="+mn-lt"/>
                <a:cs typeface="Arial" pitchFamily="34" charset="0"/>
              </a:rPr>
              <a:t>   - Aplastamiento de las placas contra los tornillos </a:t>
            </a:r>
          </a:p>
          <a:p>
            <a:pPr algn="just"/>
            <a:r>
              <a:rPr lang="es-MX" sz="1900" b="1" dirty="0">
                <a:latin typeface="+mn-lt"/>
                <a:cs typeface="Arial" pitchFamily="34" charset="0"/>
              </a:rPr>
              <a:t>   - Esfuerzos máximos en la sección de </a:t>
            </a:r>
            <a:r>
              <a:rPr lang="es-MX" sz="1900" b="1" dirty="0" err="1">
                <a:latin typeface="+mn-lt"/>
                <a:cs typeface="Arial" pitchFamily="34" charset="0"/>
              </a:rPr>
              <a:t>Whitmore</a:t>
            </a:r>
            <a:endParaRPr lang="es-MX" sz="1900" b="1" dirty="0">
              <a:latin typeface="+mn-lt"/>
              <a:cs typeface="Arial" pitchFamily="34" charset="0"/>
            </a:endParaRPr>
          </a:p>
          <a:p>
            <a:pPr algn="just"/>
            <a:r>
              <a:rPr lang="es-MX" sz="1900" b="1" dirty="0">
                <a:latin typeface="+mn-lt"/>
                <a:cs typeface="Arial" pitchFamily="34" charset="0"/>
              </a:rPr>
              <a:t>   - Falla por cortante y tensión combinadas</a:t>
            </a:r>
          </a:p>
        </p:txBody>
      </p:sp>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HIPÓTESIS DE WHITMORE</a:t>
            </a:r>
          </a:p>
        </p:txBody>
      </p:sp>
      <p:sp>
        <p:nvSpPr>
          <p:cNvPr id="13"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2.2 DISEÑO DE ELEMENTOS A TENSIÓN</a:t>
            </a:r>
          </a:p>
        </p:txBody>
      </p:sp>
      <p:sp>
        <p:nvSpPr>
          <p:cNvPr id="9" name="Rectangle 1"/>
          <p:cNvSpPr>
            <a:spLocks noChangeArrowheads="1"/>
          </p:cNvSpPr>
          <p:nvPr/>
        </p:nvSpPr>
        <p:spPr bwMode="auto">
          <a:xfrm>
            <a:off x="474561" y="3591449"/>
            <a:ext cx="9354448" cy="18466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900" b="1" i="0" u="none" strike="noStrike" cap="none" normalizeH="0" baseline="0" dirty="0">
                <a:ln>
                  <a:noFill/>
                </a:ln>
                <a:solidFill>
                  <a:schemeClr val="tx1"/>
                </a:solidFill>
                <a:latin typeface="+mn-lt"/>
                <a:ea typeface="Times New Roman" pitchFamily="18" charset="0"/>
                <a:cs typeface="Calibri" pitchFamily="34" charset="0"/>
              </a:rPr>
              <a:t>Para verificar los esfuerzos en la placa en el extremo de una barra en tensión, se utiliza </a:t>
            </a:r>
            <a:r>
              <a:rPr kumimoji="0" lang="es-MX" sz="1900" b="1" i="1" u="none" strike="noStrike" cap="none" normalizeH="0" baseline="0" dirty="0">
                <a:ln>
                  <a:noFill/>
                </a:ln>
                <a:solidFill>
                  <a:schemeClr val="tx1"/>
                </a:solidFill>
                <a:latin typeface="+mn-lt"/>
                <a:ea typeface="Times New Roman" pitchFamily="18" charset="0"/>
                <a:cs typeface="Calibri" pitchFamily="34" charset="0"/>
              </a:rPr>
              <a:t>la hipótesis de </a:t>
            </a:r>
            <a:r>
              <a:rPr kumimoji="0" lang="es-MX" sz="1900" b="1" i="1" u="none" strike="noStrike" cap="none" normalizeH="0" baseline="0" dirty="0" err="1">
                <a:ln>
                  <a:noFill/>
                </a:ln>
                <a:solidFill>
                  <a:schemeClr val="tx1"/>
                </a:solidFill>
                <a:latin typeface="+mn-lt"/>
                <a:ea typeface="Times New Roman" pitchFamily="18" charset="0"/>
                <a:cs typeface="Calibri" pitchFamily="34" charset="0"/>
              </a:rPr>
              <a:t>Whitmore</a:t>
            </a:r>
            <a:r>
              <a:rPr kumimoji="0" lang="es-MX" sz="1900" b="1" i="1" u="none" strike="noStrike" cap="none" normalizeH="0" baseline="0" dirty="0">
                <a:ln>
                  <a:noFill/>
                </a:ln>
                <a:solidFill>
                  <a:schemeClr val="tx1"/>
                </a:solidFill>
                <a:latin typeface="+mn-lt"/>
                <a:ea typeface="Times New Roman" pitchFamily="18" charset="0"/>
                <a:cs typeface="Calibri" pitchFamily="34" charset="0"/>
              </a:rPr>
              <a:t> </a:t>
            </a:r>
            <a:r>
              <a:rPr kumimoji="0" lang="es-MX" sz="1900" b="1" i="0" u="none" strike="noStrike" cap="none" normalizeH="0" baseline="0" dirty="0">
                <a:ln>
                  <a:noFill/>
                </a:ln>
                <a:solidFill>
                  <a:schemeClr val="tx1"/>
                </a:solidFill>
                <a:latin typeface="+mn-lt"/>
                <a:ea typeface="Times New Roman" pitchFamily="18" charset="0"/>
                <a:cs typeface="Calibri" pitchFamily="34" charset="0"/>
              </a:rPr>
              <a:t>la cual dice que los esfuerzos normales máximos en la placa se obtienen suponiendo que la fuerza o carga o en la pieza unida a ella se distribuye uniformemente en una superficie igual al producto del grueso de la placa (t) por un ancho efectivo (Le) perpendicular al eje de la pieza que se obtiene trazando dos rectas inclinadas 30° respecto a ese eje.</a:t>
            </a:r>
            <a:endParaRPr kumimoji="0" lang="es-MX" sz="1900" b="1" i="0" u="none" strike="noStrike" cap="none" normalizeH="0" baseline="0" dirty="0">
              <a:ln>
                <a:noFill/>
              </a:ln>
              <a:solidFill>
                <a:schemeClr val="tx1"/>
              </a:solidFill>
              <a:latin typeface="+mn-lt"/>
            </a:endParaRPr>
          </a:p>
        </p:txBody>
      </p:sp>
      <p:sp>
        <p:nvSpPr>
          <p:cNvPr id="2" name="Marcador de pie de página 1">
            <a:extLst>
              <a:ext uri="{FF2B5EF4-FFF2-40B4-BE49-F238E27FC236}">
                <a16:creationId xmlns:a16="http://schemas.microsoft.com/office/drawing/2014/main" id="{D6FD8B82-1232-4CEA-B01C-B605ADEB1917}"/>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6" name="Marcador de número de diapositiva 5">
            <a:extLst>
              <a:ext uri="{FF2B5EF4-FFF2-40B4-BE49-F238E27FC236}">
                <a16:creationId xmlns:a16="http://schemas.microsoft.com/office/drawing/2014/main" id="{A2109BC7-8020-4CCB-9E72-BEDFC3F148FF}"/>
              </a:ext>
            </a:extLst>
          </p:cNvPr>
          <p:cNvSpPr>
            <a:spLocks noGrp="1"/>
          </p:cNvSpPr>
          <p:nvPr>
            <p:ph type="sldNum" sz="quarter" idx="12"/>
          </p:nvPr>
        </p:nvSpPr>
        <p:spPr/>
        <p:txBody>
          <a:bodyPr/>
          <a:lstStyle/>
          <a:p>
            <a:fld id="{A20D5B2E-A39C-4A67-9A03-2664C49F1C64}" type="slidenum">
              <a:rPr lang="es-MX" smtClean="0"/>
              <a:pPr/>
              <a:t>86</a:t>
            </a:fld>
            <a:r>
              <a:rPr lang="es-MX"/>
              <a:t>/150</a:t>
            </a:r>
            <a:endParaRPr lang="es-MX" dirty="0"/>
          </a:p>
        </p:txBody>
      </p:sp>
    </p:spTree>
    <p:extLst>
      <p:ext uri="{BB962C8B-B14F-4D97-AF65-F5344CB8AC3E}">
        <p14:creationId xmlns:p14="http://schemas.microsoft.com/office/powerpoint/2010/main" val="216737109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9 Rectángulo"/>
          <p:cNvSpPr/>
          <p:nvPr/>
        </p:nvSpPr>
        <p:spPr>
          <a:xfrm>
            <a:off x="464871" y="1962706"/>
            <a:ext cx="9364138" cy="1846659"/>
          </a:xfrm>
          <a:prstGeom prst="rect">
            <a:avLst/>
          </a:prstGeom>
        </p:spPr>
        <p:txBody>
          <a:bodyPr wrap="square">
            <a:spAutoFit/>
          </a:bodyPr>
          <a:lstStyle/>
          <a:p>
            <a:pPr algn="just"/>
            <a:r>
              <a:rPr lang="es-MX" sz="1900" b="1" dirty="0">
                <a:latin typeface="+mn-lt"/>
                <a:cs typeface="Arial" pitchFamily="34" charset="0"/>
              </a:rPr>
              <a:t>Escoja una sección “H”, soldada únicamente en los patines, con cordones de soldadura longitudinales de 20cm, que resisten las fuerzas de tensión siguientes:</a:t>
            </a:r>
          </a:p>
          <a:p>
            <a:pPr algn="just"/>
            <a:endParaRPr lang="es-MX" sz="1900" b="1" dirty="0">
              <a:latin typeface="+mn-lt"/>
              <a:cs typeface="Arial" pitchFamily="34" charset="0"/>
            </a:endParaRPr>
          </a:p>
          <a:p>
            <a:pPr algn="just"/>
            <a:r>
              <a:rPr lang="es-MX" sz="1900" b="1" dirty="0">
                <a:latin typeface="+mn-lt"/>
                <a:cs typeface="Arial" pitchFamily="34" charset="0"/>
              </a:rPr>
              <a:t>Por cargas muertas y vivas:  100ton. Por sismo: 30ton. Los esfuerzos de fluencia y de ruptura en tensión del acero,  </a:t>
            </a:r>
            <a:r>
              <a:rPr lang="es-MX" sz="1900" b="1" i="1" dirty="0" err="1">
                <a:latin typeface="+mn-lt"/>
                <a:cs typeface="Arial" pitchFamily="34" charset="0"/>
              </a:rPr>
              <a:t>F</a:t>
            </a:r>
            <a:r>
              <a:rPr lang="es-MX" sz="1900" b="1" i="1" baseline="-25000" dirty="0" err="1">
                <a:latin typeface="+mn-lt"/>
                <a:cs typeface="Arial" pitchFamily="34" charset="0"/>
              </a:rPr>
              <a:t>y</a:t>
            </a:r>
            <a:r>
              <a:rPr lang="es-MX" sz="1900" b="1" dirty="0">
                <a:latin typeface="+mn-lt"/>
                <a:cs typeface="Arial" pitchFamily="34" charset="0"/>
              </a:rPr>
              <a:t> y </a:t>
            </a:r>
            <a:r>
              <a:rPr lang="es-MX" sz="1900" b="1" i="1" dirty="0">
                <a:latin typeface="+mn-lt"/>
                <a:cs typeface="Arial" pitchFamily="34" charset="0"/>
              </a:rPr>
              <a:t>F</a:t>
            </a:r>
            <a:r>
              <a:rPr lang="es-MX" sz="1900" b="1" i="1" baseline="-25000" dirty="0">
                <a:latin typeface="+mn-lt"/>
                <a:cs typeface="Arial" pitchFamily="34" charset="0"/>
              </a:rPr>
              <a:t>u</a:t>
            </a:r>
            <a:r>
              <a:rPr lang="es-MX" sz="1900" b="1" dirty="0">
                <a:latin typeface="+mn-lt"/>
                <a:cs typeface="Arial" pitchFamily="34" charset="0"/>
              </a:rPr>
              <a:t> son 2530kg/cm</a:t>
            </a:r>
            <a:r>
              <a:rPr lang="es-MX" sz="1900" b="1" baseline="30000" dirty="0">
                <a:latin typeface="+mn-lt"/>
                <a:cs typeface="Arial" pitchFamily="34" charset="0"/>
              </a:rPr>
              <a:t>2</a:t>
            </a:r>
            <a:r>
              <a:rPr lang="es-MX" sz="1900" b="1" dirty="0">
                <a:latin typeface="+mn-lt"/>
                <a:cs typeface="Arial" pitchFamily="34" charset="0"/>
              </a:rPr>
              <a:t> y 4100kg/cm</a:t>
            </a:r>
            <a:r>
              <a:rPr lang="es-MX" sz="1900" b="1" baseline="30000" dirty="0">
                <a:latin typeface="+mn-lt"/>
                <a:cs typeface="Arial" pitchFamily="34" charset="0"/>
              </a:rPr>
              <a:t>2</a:t>
            </a:r>
            <a:r>
              <a:rPr lang="es-MX" sz="1900" b="1" dirty="0">
                <a:latin typeface="+mn-lt"/>
                <a:cs typeface="Arial" pitchFamily="34" charset="0"/>
              </a:rPr>
              <a:t>, respectivamente. El miembro en estudio forma parte de la  estructura de un edificio de departamentos.</a:t>
            </a:r>
          </a:p>
        </p:txBody>
      </p:sp>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 1</a:t>
            </a:r>
          </a:p>
        </p:txBody>
      </p:sp>
      <p:sp>
        <p:nvSpPr>
          <p:cNvPr id="13"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2.2 DISEÑO DE ELEMENTOS A TENSIÓN</a:t>
            </a:r>
          </a:p>
        </p:txBody>
      </p:sp>
      <p:sp>
        <p:nvSpPr>
          <p:cNvPr id="2" name="Marcador de pie de página 1">
            <a:extLst>
              <a:ext uri="{FF2B5EF4-FFF2-40B4-BE49-F238E27FC236}">
                <a16:creationId xmlns:a16="http://schemas.microsoft.com/office/drawing/2014/main" id="{956F54FB-22BD-4CF0-8246-0D41147D5FB2}"/>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D2F9A081-C6BE-46E8-BAC8-A7BF654CC08A}"/>
              </a:ext>
            </a:extLst>
          </p:cNvPr>
          <p:cNvSpPr>
            <a:spLocks noGrp="1"/>
          </p:cNvSpPr>
          <p:nvPr>
            <p:ph type="sldNum" sz="quarter" idx="12"/>
          </p:nvPr>
        </p:nvSpPr>
        <p:spPr/>
        <p:txBody>
          <a:bodyPr/>
          <a:lstStyle/>
          <a:p>
            <a:fld id="{A20D5B2E-A39C-4A67-9A03-2664C49F1C64}" type="slidenum">
              <a:rPr lang="es-MX" smtClean="0"/>
              <a:pPr/>
              <a:t>87</a:t>
            </a:fld>
            <a:r>
              <a:rPr lang="es-MX"/>
              <a:t>/150</a:t>
            </a:r>
            <a:endParaRPr lang="es-MX" dirty="0"/>
          </a:p>
        </p:txBody>
      </p:sp>
    </p:spTree>
    <p:extLst>
      <p:ext uri="{BB962C8B-B14F-4D97-AF65-F5344CB8AC3E}">
        <p14:creationId xmlns:p14="http://schemas.microsoft.com/office/powerpoint/2010/main" val="57533810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 1</a:t>
            </a:r>
          </a:p>
        </p:txBody>
      </p:sp>
      <p:sp>
        <p:nvSpPr>
          <p:cNvPr id="13"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2.2 DISEÑO DE ELEMENTOS A TENSIÓN</a:t>
            </a:r>
          </a:p>
        </p:txBody>
      </p:sp>
      <p:pic>
        <p:nvPicPr>
          <p:cNvPr id="9" name="Picture 3" descr="F:\Mis escaneos\2011-09 (Sep)\escanear0010.jpg"/>
          <p:cNvPicPr>
            <a:picLocks noChangeAspect="1" noChangeArrowheads="1"/>
          </p:cNvPicPr>
          <p:nvPr/>
        </p:nvPicPr>
        <p:blipFill>
          <a:blip r:embed="rId2" cstate="print"/>
          <a:srcRect l="29822" t="6951" r="21175" b="59450"/>
          <a:stretch>
            <a:fillRect/>
          </a:stretch>
        </p:blipFill>
        <p:spPr bwMode="auto">
          <a:xfrm>
            <a:off x="2754825" y="1977624"/>
            <a:ext cx="4931340" cy="4412833"/>
          </a:xfrm>
          <a:prstGeom prst="rect">
            <a:avLst/>
          </a:prstGeom>
          <a:noFill/>
        </p:spPr>
      </p:pic>
      <p:sp>
        <p:nvSpPr>
          <p:cNvPr id="2" name="Marcador de pie de página 1">
            <a:extLst>
              <a:ext uri="{FF2B5EF4-FFF2-40B4-BE49-F238E27FC236}">
                <a16:creationId xmlns:a16="http://schemas.microsoft.com/office/drawing/2014/main" id="{01E5770C-E240-4572-B7A9-718605B2AC79}"/>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195959CD-D557-40E2-A46D-DB963542A434}"/>
              </a:ext>
            </a:extLst>
          </p:cNvPr>
          <p:cNvSpPr>
            <a:spLocks noGrp="1"/>
          </p:cNvSpPr>
          <p:nvPr>
            <p:ph type="sldNum" sz="quarter" idx="12"/>
          </p:nvPr>
        </p:nvSpPr>
        <p:spPr/>
        <p:txBody>
          <a:bodyPr/>
          <a:lstStyle/>
          <a:p>
            <a:fld id="{A20D5B2E-A39C-4A67-9A03-2664C49F1C64}" type="slidenum">
              <a:rPr lang="es-MX" smtClean="0"/>
              <a:pPr/>
              <a:t>88</a:t>
            </a:fld>
            <a:r>
              <a:rPr lang="es-MX"/>
              <a:t>/150</a:t>
            </a:r>
            <a:endParaRPr lang="es-MX" dirty="0"/>
          </a:p>
        </p:txBody>
      </p:sp>
    </p:spTree>
    <p:extLst>
      <p:ext uri="{BB962C8B-B14F-4D97-AF65-F5344CB8AC3E}">
        <p14:creationId xmlns:p14="http://schemas.microsoft.com/office/powerpoint/2010/main" val="411151271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EJEMPLO 1</a:t>
            </a:r>
          </a:p>
        </p:txBody>
      </p:sp>
      <p:sp>
        <p:nvSpPr>
          <p:cNvPr id="13"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2.2 DISEÑO DE ELEMENTOS A TENSIÓN</a:t>
            </a:r>
          </a:p>
        </p:txBody>
      </p:sp>
      <p:pic>
        <p:nvPicPr>
          <p:cNvPr id="2" name="Imagen 1"/>
          <p:cNvPicPr>
            <a:picLocks noChangeAspect="1"/>
          </p:cNvPicPr>
          <p:nvPr/>
        </p:nvPicPr>
        <p:blipFill>
          <a:blip r:embed="rId2"/>
          <a:stretch>
            <a:fillRect/>
          </a:stretch>
        </p:blipFill>
        <p:spPr>
          <a:xfrm>
            <a:off x="2340174" y="2101972"/>
            <a:ext cx="5637287" cy="2447000"/>
          </a:xfrm>
          <a:prstGeom prst="rect">
            <a:avLst/>
          </a:prstGeom>
        </p:spPr>
      </p:pic>
      <p:pic>
        <p:nvPicPr>
          <p:cNvPr id="6" name="Imagen 5"/>
          <p:cNvPicPr>
            <a:picLocks noChangeAspect="1"/>
          </p:cNvPicPr>
          <p:nvPr/>
        </p:nvPicPr>
        <p:blipFill>
          <a:blip r:embed="rId3"/>
          <a:stretch>
            <a:fillRect/>
          </a:stretch>
        </p:blipFill>
        <p:spPr>
          <a:xfrm>
            <a:off x="2355255" y="4548972"/>
            <a:ext cx="5622206" cy="1162050"/>
          </a:xfrm>
          <a:prstGeom prst="rect">
            <a:avLst/>
          </a:prstGeom>
        </p:spPr>
      </p:pic>
      <p:sp>
        <p:nvSpPr>
          <p:cNvPr id="3" name="Rectángulo 2"/>
          <p:cNvSpPr/>
          <p:nvPr/>
        </p:nvSpPr>
        <p:spPr>
          <a:xfrm>
            <a:off x="2355255" y="4869160"/>
            <a:ext cx="5622206"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Marcador de pie de página 3">
            <a:extLst>
              <a:ext uri="{FF2B5EF4-FFF2-40B4-BE49-F238E27FC236}">
                <a16:creationId xmlns:a16="http://schemas.microsoft.com/office/drawing/2014/main" id="{44848025-6DF3-4761-94A9-5751F124CC13}"/>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7" name="Marcador de número de diapositiva 6">
            <a:extLst>
              <a:ext uri="{FF2B5EF4-FFF2-40B4-BE49-F238E27FC236}">
                <a16:creationId xmlns:a16="http://schemas.microsoft.com/office/drawing/2014/main" id="{FBD2EDC3-E83A-4609-8818-184D0152A4B1}"/>
              </a:ext>
            </a:extLst>
          </p:cNvPr>
          <p:cNvSpPr>
            <a:spLocks noGrp="1"/>
          </p:cNvSpPr>
          <p:nvPr>
            <p:ph type="sldNum" sz="quarter" idx="12"/>
          </p:nvPr>
        </p:nvSpPr>
        <p:spPr/>
        <p:txBody>
          <a:bodyPr/>
          <a:lstStyle/>
          <a:p>
            <a:fld id="{A20D5B2E-A39C-4A67-9A03-2664C49F1C64}" type="slidenum">
              <a:rPr lang="es-MX" smtClean="0"/>
              <a:pPr/>
              <a:t>89</a:t>
            </a:fld>
            <a:r>
              <a:rPr lang="es-MX"/>
              <a:t>/150</a:t>
            </a:r>
            <a:endParaRPr lang="es-MX" dirty="0"/>
          </a:p>
        </p:txBody>
      </p:sp>
    </p:spTree>
    <p:extLst>
      <p:ext uri="{BB962C8B-B14F-4D97-AF65-F5344CB8AC3E}">
        <p14:creationId xmlns:p14="http://schemas.microsoft.com/office/powerpoint/2010/main" val="2907609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INTRODUCCIÓN </a:t>
            </a:r>
          </a:p>
        </p:txBody>
      </p:sp>
      <p:sp>
        <p:nvSpPr>
          <p:cNvPr id="12"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2.1 ÁREA NETA EFECTIVA</a:t>
            </a:r>
          </a:p>
        </p:txBody>
      </p:sp>
      <p:pic>
        <p:nvPicPr>
          <p:cNvPr id="13" name="Picture 2"/>
          <p:cNvPicPr preferRelativeResize="0">
            <a:picLocks noChangeArrowheads="1"/>
          </p:cNvPicPr>
          <p:nvPr/>
        </p:nvPicPr>
        <p:blipFill rotWithShape="1">
          <a:blip r:embed="rId2" cstate="print">
            <a:extLst>
              <a:ext uri="{28A0092B-C50C-407E-A947-70E740481C1C}">
                <a14:useLocalDpi xmlns:a14="http://schemas.microsoft.com/office/drawing/2010/main" val="0"/>
              </a:ext>
            </a:extLst>
          </a:blip>
          <a:srcRect l="39824" t="28646" r="38604" b="21007"/>
          <a:stretch/>
        </p:blipFill>
        <p:spPr bwMode="auto">
          <a:xfrm>
            <a:off x="474561" y="2107005"/>
            <a:ext cx="2520000"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preferRelativeResize="0">
            <a:picLocks noChangeArrowheads="1"/>
          </p:cNvPicPr>
          <p:nvPr/>
        </p:nvPicPr>
        <p:blipFill rotWithShape="1">
          <a:blip r:embed="rId3" cstate="print">
            <a:extLst>
              <a:ext uri="{28A0092B-C50C-407E-A947-70E740481C1C}">
                <a14:useLocalDpi xmlns:a14="http://schemas.microsoft.com/office/drawing/2010/main" val="0"/>
              </a:ext>
            </a:extLst>
          </a:blip>
          <a:srcRect l="40044" t="27360" r="39166" b="21701"/>
          <a:stretch/>
        </p:blipFill>
        <p:spPr bwMode="auto">
          <a:xfrm>
            <a:off x="3891785" y="2111366"/>
            <a:ext cx="2520000"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preferRelativeResize="0">
            <a:picLocks noChangeArrowheads="1"/>
          </p:cNvPicPr>
          <p:nvPr/>
        </p:nvPicPr>
        <p:blipFill rotWithShape="1">
          <a:blip r:embed="rId4" cstate="print">
            <a:extLst>
              <a:ext uri="{28A0092B-C50C-407E-A947-70E740481C1C}">
                <a14:useLocalDpi xmlns:a14="http://schemas.microsoft.com/office/drawing/2010/main" val="0"/>
              </a:ext>
            </a:extLst>
          </a:blip>
          <a:srcRect l="43851" t="26122" r="41996" b="21876"/>
          <a:stretch/>
        </p:blipFill>
        <p:spPr bwMode="auto">
          <a:xfrm>
            <a:off x="7309009" y="2107005"/>
            <a:ext cx="2520000"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arcador de pie de página 1">
            <a:extLst>
              <a:ext uri="{FF2B5EF4-FFF2-40B4-BE49-F238E27FC236}">
                <a16:creationId xmlns:a16="http://schemas.microsoft.com/office/drawing/2014/main" id="{D5AB46D1-47FF-4405-8BD0-4E0C0326B0CA}"/>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C1E5F7A3-8590-4A28-BE50-7640BF0B43D1}"/>
              </a:ext>
            </a:extLst>
          </p:cNvPr>
          <p:cNvSpPr>
            <a:spLocks noGrp="1"/>
          </p:cNvSpPr>
          <p:nvPr>
            <p:ph type="sldNum" sz="quarter" idx="12"/>
          </p:nvPr>
        </p:nvSpPr>
        <p:spPr/>
        <p:txBody>
          <a:bodyPr/>
          <a:lstStyle/>
          <a:p>
            <a:fld id="{A20D5B2E-A39C-4A67-9A03-2664C49F1C64}" type="slidenum">
              <a:rPr lang="es-MX" smtClean="0"/>
              <a:pPr/>
              <a:t>9</a:t>
            </a:fld>
            <a:r>
              <a:rPr lang="es-MX"/>
              <a:t>/150</a:t>
            </a:r>
            <a:endParaRPr lang="es-MX" dirty="0"/>
          </a:p>
        </p:txBody>
      </p:sp>
    </p:spTree>
    <p:extLst>
      <p:ext uri="{BB962C8B-B14F-4D97-AF65-F5344CB8AC3E}">
        <p14:creationId xmlns:p14="http://schemas.microsoft.com/office/powerpoint/2010/main" val="374271559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noChangeArrowheads="1"/>
          </p:cNvSpPr>
          <p:nvPr/>
        </p:nvSpPr>
        <p:spPr bwMode="auto">
          <a:xfrm>
            <a:off x="485481" y="1947318"/>
            <a:ext cx="8640960" cy="6771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900" b="1" i="1" u="none" strike="noStrike" cap="none" normalizeH="0" baseline="0" dirty="0">
                <a:ln>
                  <a:noFill/>
                </a:ln>
                <a:solidFill>
                  <a:schemeClr val="tx1"/>
                </a:solidFill>
                <a:latin typeface="+mn-lt"/>
                <a:ea typeface="Calibri" pitchFamily="34" charset="0"/>
                <a:cs typeface="Times New Roman" pitchFamily="18" charset="0"/>
              </a:rPr>
              <a:t>Área total del Angulo =  </a:t>
            </a:r>
            <a:r>
              <a:rPr kumimoji="0" lang="es-MX" sz="1900" b="1" i="0" u="none" strike="noStrike" cap="none" normalizeH="0" baseline="0" dirty="0">
                <a:ln>
                  <a:noFill/>
                </a:ln>
                <a:solidFill>
                  <a:schemeClr val="tx1"/>
                </a:solidFill>
                <a:latin typeface="+mn-lt"/>
                <a:ea typeface="Calibri" pitchFamily="34" charset="0"/>
                <a:cs typeface="Times New Roman" pitchFamily="18" charset="0"/>
              </a:rPr>
              <a:t>24.19 cm</a:t>
            </a:r>
            <a:r>
              <a:rPr kumimoji="0" lang="es-MX" sz="1900" b="1" i="0" u="none" strike="noStrike" cap="none" normalizeH="0" baseline="30000" dirty="0">
                <a:ln>
                  <a:noFill/>
                </a:ln>
                <a:solidFill>
                  <a:schemeClr val="tx1"/>
                </a:solidFill>
                <a:latin typeface="+mn-lt"/>
                <a:ea typeface="Calibri" pitchFamily="34" charset="0"/>
                <a:cs typeface="Times New Roman" pitchFamily="18" charset="0"/>
              </a:rPr>
              <a:t>2</a:t>
            </a:r>
            <a:endParaRPr kumimoji="0" lang="es-MX" sz="1900" b="1" i="0" u="none" strike="noStrike" cap="none" normalizeH="0" baseline="0" dirty="0">
              <a:ln>
                <a:noFill/>
              </a:ln>
              <a:solidFill>
                <a:schemeClr val="tx1"/>
              </a:solidFill>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sz="1900" b="1" i="0" u="none" strike="noStrike" cap="none" normalizeH="0" baseline="0" dirty="0">
                <a:ln>
                  <a:noFill/>
                </a:ln>
                <a:solidFill>
                  <a:schemeClr val="tx1"/>
                </a:solidFill>
                <a:latin typeface="+mn-lt"/>
                <a:ea typeface="Calibri" pitchFamily="34" charset="0"/>
                <a:cs typeface="Times New Roman" pitchFamily="18" charset="0"/>
              </a:rPr>
              <a:t>Centroide (x) = 2.99cm</a:t>
            </a:r>
            <a:endParaRPr kumimoji="0" lang="es-MX" sz="1900" b="1" i="0" u="none" strike="noStrike" cap="none" normalizeH="0" baseline="0" dirty="0">
              <a:ln>
                <a:noFill/>
              </a:ln>
              <a:solidFill>
                <a:schemeClr val="tx1"/>
              </a:solidFill>
              <a:latin typeface="+mn-lt"/>
            </a:endParaRPr>
          </a:p>
        </p:txBody>
      </p:sp>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SOLUCIÓN</a:t>
            </a:r>
          </a:p>
        </p:txBody>
      </p:sp>
      <p:sp>
        <p:nvSpPr>
          <p:cNvPr id="13"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2</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2.2 DISEÑO DE ELEMENTOS A TENSIÓN</a:t>
            </a:r>
          </a:p>
        </p:txBody>
      </p:sp>
      <mc:AlternateContent xmlns:mc="http://schemas.openxmlformats.org/markup-compatibility/2006" xmlns:a14="http://schemas.microsoft.com/office/drawing/2010/main">
        <mc:Choice Requires="a14">
          <p:sp>
            <p:nvSpPr>
              <p:cNvPr id="9" name="Rectangle 2"/>
              <p:cNvSpPr>
                <a:spLocks noChangeArrowheads="1"/>
              </p:cNvSpPr>
              <p:nvPr/>
            </p:nvSpPr>
            <p:spPr bwMode="auto">
              <a:xfrm>
                <a:off x="474561" y="2484978"/>
                <a:ext cx="8568952" cy="39138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900" b="1" i="0" u="none" strike="noStrike" cap="none" normalizeH="0" baseline="0" dirty="0">
                    <a:ln>
                      <a:noFill/>
                    </a:ln>
                    <a:solidFill>
                      <a:schemeClr val="tx1"/>
                    </a:solidFill>
                    <a:latin typeface="+mn-lt"/>
                    <a:ea typeface="Calibri" pitchFamily="34" charset="0"/>
                    <a:cs typeface="Times New Roman" pitchFamily="18" charset="0"/>
                  </a:rPr>
                  <a:t>- Puesto que son dos ángulos, entonces: </a:t>
                </a:r>
                <a14:m>
                  <m:oMath xmlns:m="http://schemas.openxmlformats.org/officeDocument/2006/math">
                    <m:sSub>
                      <m:sSubPr>
                        <m:ctrlPr>
                          <a:rPr kumimoji="0" lang="es-MX" sz="1900" b="1" i="1" u="none" strike="noStrike" cap="none" normalizeH="0" baseline="0" smtClean="0">
                            <a:ln>
                              <a:noFill/>
                            </a:ln>
                            <a:solidFill>
                              <a:schemeClr val="tx1"/>
                            </a:solidFill>
                            <a:latin typeface="Cambria Math" panose="02040503050406030204" pitchFamily="18" charset="0"/>
                            <a:cs typeface="Times New Roman" pitchFamily="18" charset="0"/>
                          </a:rPr>
                        </m:ctrlPr>
                      </m:sSubPr>
                      <m:e>
                        <m:r>
                          <a:rPr kumimoji="0" lang="es-MX" sz="1900" b="1" i="1" u="none" strike="noStrike" cap="none" normalizeH="0" baseline="0" smtClean="0">
                            <a:ln>
                              <a:noFill/>
                            </a:ln>
                            <a:solidFill>
                              <a:schemeClr val="tx1"/>
                            </a:solidFill>
                            <a:latin typeface="Cambria Math" panose="02040503050406030204" pitchFamily="18" charset="0"/>
                            <a:cs typeface="Times New Roman" pitchFamily="18" charset="0"/>
                          </a:rPr>
                          <m:t>𝑨</m:t>
                        </m:r>
                      </m:e>
                      <m:sub>
                        <m:r>
                          <a:rPr kumimoji="0" lang="es-MX" sz="1900" b="1" i="1" u="none" strike="noStrike" cap="none" normalizeH="0" baseline="0" smtClean="0">
                            <a:ln>
                              <a:noFill/>
                            </a:ln>
                            <a:solidFill>
                              <a:schemeClr val="tx1"/>
                            </a:solidFill>
                            <a:latin typeface="Cambria Math" panose="02040503050406030204" pitchFamily="18" charset="0"/>
                            <a:cs typeface="Times New Roman" pitchFamily="18" charset="0"/>
                          </a:rPr>
                          <m:t>𝒕</m:t>
                        </m:r>
                      </m:sub>
                    </m:sSub>
                  </m:oMath>
                </a14:m>
                <a:r>
                  <a:rPr kumimoji="0" lang="es-MX" sz="1900" b="1" i="0" u="none" strike="noStrike" cap="none" normalizeH="0" baseline="0" dirty="0">
                    <a:ln>
                      <a:noFill/>
                    </a:ln>
                    <a:solidFill>
                      <a:schemeClr val="tx1"/>
                    </a:solidFill>
                    <a:latin typeface="+mn-lt"/>
                    <a:ea typeface="Calibri" pitchFamily="34" charset="0"/>
                    <a:cs typeface="Times New Roman" pitchFamily="18" charset="0"/>
                  </a:rPr>
                  <a:t>= 2 x 24.19 </a:t>
                </a:r>
                <a14:m>
                  <m:oMath xmlns:m="http://schemas.openxmlformats.org/officeDocument/2006/math">
                    <m:sSup>
                      <m:sSupPr>
                        <m:ctrlPr>
                          <a:rPr kumimoji="0" lang="es-MX" sz="1900" b="1" i="1" u="none" strike="noStrike" cap="none" normalizeH="0" baseline="0" smtClean="0">
                            <a:ln>
                              <a:noFill/>
                            </a:ln>
                            <a:solidFill>
                              <a:schemeClr val="tx1"/>
                            </a:solidFill>
                            <a:latin typeface="Cambria Math" panose="02040503050406030204" pitchFamily="18" charset="0"/>
                            <a:cs typeface="Times New Roman" pitchFamily="18" charset="0"/>
                          </a:rPr>
                        </m:ctrlPr>
                      </m:sSupPr>
                      <m:e>
                        <m:r>
                          <a:rPr kumimoji="0" lang="es-MX" sz="1900" b="1" i="1" u="none" strike="noStrike" cap="none" normalizeH="0" baseline="0" smtClean="0">
                            <a:ln>
                              <a:noFill/>
                            </a:ln>
                            <a:solidFill>
                              <a:schemeClr val="tx1"/>
                            </a:solidFill>
                            <a:latin typeface="Cambria Math" panose="02040503050406030204" pitchFamily="18" charset="0"/>
                            <a:cs typeface="Times New Roman" pitchFamily="18" charset="0"/>
                          </a:rPr>
                          <m:t>𝒄𝒎</m:t>
                        </m:r>
                      </m:e>
                      <m:sup>
                        <m:r>
                          <a:rPr kumimoji="0" lang="es-MX" sz="1900" b="1" i="1" u="none" strike="noStrike" cap="none" normalizeH="0" baseline="0" smtClean="0">
                            <a:ln>
                              <a:noFill/>
                            </a:ln>
                            <a:solidFill>
                              <a:schemeClr val="tx1"/>
                            </a:solidFill>
                            <a:latin typeface="Cambria Math" panose="02040503050406030204" pitchFamily="18" charset="0"/>
                            <a:cs typeface="Times New Roman" pitchFamily="18" charset="0"/>
                          </a:rPr>
                          <m:t>𝟐</m:t>
                        </m:r>
                      </m:sup>
                    </m:sSup>
                  </m:oMath>
                </a14:m>
                <a:r>
                  <a:rPr kumimoji="0" lang="es-MX" sz="1900" b="1" i="0" u="none" strike="noStrike" cap="none" normalizeH="0" baseline="0" dirty="0">
                    <a:ln>
                      <a:noFill/>
                    </a:ln>
                    <a:solidFill>
                      <a:schemeClr val="tx1"/>
                    </a:solidFill>
                    <a:latin typeface="+mn-lt"/>
                    <a:ea typeface="Calibri" pitchFamily="34" charset="0"/>
                    <a:cs typeface="Times New Roman" pitchFamily="18" charset="0"/>
                  </a:rPr>
                  <a:t>= 48.38</a:t>
                </a:r>
                <a:r>
                  <a:rPr kumimoji="0" lang="es-MX" sz="1900" b="1" i="0" u="none" strike="noStrike" cap="none" normalizeH="0" baseline="0" dirty="0">
                    <a:ln>
                      <a:noFill/>
                    </a:ln>
                    <a:solidFill>
                      <a:schemeClr val="tx1"/>
                    </a:solidFill>
                    <a:latin typeface="+mn-lt"/>
                    <a:ea typeface="Times New Roman" pitchFamily="18" charset="0"/>
                    <a:cs typeface="Calibri" pitchFamily="34" charset="0"/>
                  </a:rPr>
                  <a:t> cm</a:t>
                </a:r>
                <a:r>
                  <a:rPr kumimoji="0" lang="es-MX" sz="1900" b="1" i="0" u="none" strike="noStrike" cap="none" normalizeH="0" baseline="30000" dirty="0">
                    <a:ln>
                      <a:noFill/>
                    </a:ln>
                    <a:solidFill>
                      <a:schemeClr val="tx1"/>
                    </a:solidFill>
                    <a:latin typeface="+mn-lt"/>
                    <a:ea typeface="Times New Roman" pitchFamily="18" charset="0"/>
                    <a:cs typeface="Calibri" pitchFamily="34" charset="0"/>
                  </a:rPr>
                  <a:t>2</a:t>
                </a:r>
                <a:endParaRPr kumimoji="0" lang="es-MX" sz="1900" b="1" i="0" u="none" strike="noStrike" cap="none" normalizeH="0" baseline="0" dirty="0">
                  <a:ln>
                    <a:noFill/>
                  </a:ln>
                  <a:solidFill>
                    <a:schemeClr val="tx1"/>
                  </a:solidFill>
                  <a:latin typeface="+mn-lt"/>
                </a:endParaRPr>
              </a:p>
            </p:txBody>
          </p:sp>
        </mc:Choice>
        <mc:Fallback xmlns="">
          <p:sp>
            <p:nvSpPr>
              <p:cNvPr id="9" name="Rectangle 2"/>
              <p:cNvSpPr>
                <a:spLocks noRot="1" noChangeAspect="1" noMove="1" noResize="1" noEditPoints="1" noAdjustHandles="1" noChangeArrowheads="1" noChangeShapeType="1" noTextEdit="1"/>
              </p:cNvSpPr>
              <p:nvPr/>
            </p:nvSpPr>
            <p:spPr bwMode="auto">
              <a:xfrm>
                <a:off x="474561" y="2484978"/>
                <a:ext cx="8568952" cy="391389"/>
              </a:xfrm>
              <a:prstGeom prst="rect">
                <a:avLst/>
              </a:prstGeom>
              <a:blipFill>
                <a:blip r:embed="rId2"/>
                <a:stretch>
                  <a:fillRect l="-711" t="-6250" b="-26563"/>
                </a:stretch>
              </a:blipFill>
              <a:ln w="9525">
                <a:noFill/>
                <a:miter lim="800000"/>
                <a:headEnd/>
                <a:tailEnd/>
              </a:ln>
              <a:effectLst/>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1" name="Rectangle 3"/>
              <p:cNvSpPr>
                <a:spLocks noChangeArrowheads="1"/>
              </p:cNvSpPr>
              <p:nvPr/>
            </p:nvSpPr>
            <p:spPr bwMode="auto">
              <a:xfrm>
                <a:off x="474561" y="2831227"/>
                <a:ext cx="9354448" cy="1545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dirty="0">
                    <a:ln>
                      <a:noFill/>
                    </a:ln>
                    <a:solidFill>
                      <a:schemeClr val="tx1"/>
                    </a:solidFill>
                    <a:latin typeface="+mn-lt"/>
                    <a:ea typeface="Times New Roman" pitchFamily="18" charset="0"/>
                    <a:cs typeface="Calibri" pitchFamily="34" charset="0"/>
                  </a:rPr>
                  <a:t>- </a:t>
                </a:r>
                <a:r>
                  <a:rPr kumimoji="0" lang="es-MX" sz="1900" b="1" i="0" u="none" strike="noStrike" cap="none" normalizeH="0" baseline="0" dirty="0">
                    <a:ln>
                      <a:noFill/>
                    </a:ln>
                    <a:solidFill>
                      <a:schemeClr val="tx1"/>
                    </a:solidFill>
                    <a:latin typeface="+mn-lt"/>
                    <a:ea typeface="Times New Roman" pitchFamily="18" charset="0"/>
                    <a:cs typeface="Calibri" pitchFamily="34" charset="0"/>
                  </a:rPr>
                  <a:t>Factor U:</a:t>
                </a:r>
                <a:endParaRPr kumimoji="0" lang="es-MX" sz="1900" b="1" i="0" u="none" strike="noStrike" cap="none" normalizeH="0" baseline="0" dirty="0">
                  <a:ln>
                    <a:noFill/>
                  </a:ln>
                  <a:solidFill>
                    <a:schemeClr val="tx1"/>
                  </a:solidFill>
                  <a:latin typeface="+mn-lt"/>
                </a:endParaRPr>
              </a:p>
              <a:p>
                <a:pPr marL="0" marR="0" lvl="0" indent="0" defTabSz="914400" rtl="0" eaLnBrk="0" fontAlgn="base" latinLnBrk="0" hangingPunct="0">
                  <a:lnSpc>
                    <a:spcPct val="100000"/>
                  </a:lnSpc>
                  <a:spcBef>
                    <a:spcPct val="0"/>
                  </a:spcBef>
                  <a:spcAft>
                    <a:spcPct val="0"/>
                  </a:spcAft>
                  <a:buClrTx/>
                  <a:buSzTx/>
                  <a:buFontTx/>
                  <a:buNone/>
                  <a:tabLst/>
                </a:pPr>
                <a:r>
                  <a:rPr kumimoji="0" lang="es-MX" sz="1900" b="1" i="0" u="none" strike="noStrike" cap="none" normalizeH="0" baseline="0" dirty="0">
                    <a:ln>
                      <a:noFill/>
                    </a:ln>
                    <a:latin typeface="+mn-lt"/>
                    <a:ea typeface="Calibri" pitchFamily="34" charset="0"/>
                    <a:cs typeface="Times New Roman" pitchFamily="18" charset="0"/>
                  </a:rPr>
                  <a:t>               U = 1 – </a:t>
                </a:r>
                <a14:m>
                  <m:oMath xmlns:m="http://schemas.openxmlformats.org/officeDocument/2006/math">
                    <m:acc>
                      <m:accPr>
                        <m:chr m:val="̅"/>
                        <m:ctrlPr>
                          <a:rPr kumimoji="0" lang="es-MX" sz="1900" b="1" i="1" u="none" strike="noStrike" cap="none" normalizeH="0" baseline="0" dirty="0" smtClean="0">
                            <a:ln>
                              <a:noFill/>
                            </a:ln>
                            <a:latin typeface="Cambria Math" panose="02040503050406030204" pitchFamily="18" charset="0"/>
                            <a:cs typeface="Times New Roman" pitchFamily="18" charset="0"/>
                          </a:rPr>
                        </m:ctrlPr>
                      </m:accPr>
                      <m:e>
                        <m:r>
                          <a:rPr kumimoji="0" lang="es-MX" sz="1900" b="1" i="1" u="none" strike="noStrike" cap="none" normalizeH="0" baseline="0" dirty="0" smtClean="0">
                            <a:ln>
                              <a:noFill/>
                            </a:ln>
                            <a:latin typeface="Cambria Math"/>
                            <a:cs typeface="Times New Roman" pitchFamily="18" charset="0"/>
                          </a:rPr>
                          <m:t>𝒙</m:t>
                        </m:r>
                      </m:e>
                    </m:acc>
                  </m:oMath>
                </a14:m>
                <a:r>
                  <a:rPr kumimoji="0" lang="es-MX" sz="1900" b="1" i="0" u="none" strike="noStrike" cap="none" normalizeH="0" baseline="0" dirty="0">
                    <a:ln>
                      <a:noFill/>
                    </a:ln>
                    <a:latin typeface="+mn-lt"/>
                    <a:ea typeface="Calibri" pitchFamily="34" charset="0"/>
                    <a:cs typeface="Times New Roman" pitchFamily="18" charset="0"/>
                  </a:rPr>
                  <a:t>/L = </a:t>
                </a:r>
                <a:r>
                  <a:rPr kumimoji="0" lang="es-MX" sz="1900" b="1" i="0" u="none" strike="noStrike" cap="none" normalizeH="0" baseline="0" dirty="0">
                    <a:ln>
                      <a:noFill/>
                    </a:ln>
                    <a:solidFill>
                      <a:schemeClr val="tx1"/>
                    </a:solidFill>
                    <a:latin typeface="+mn-lt"/>
                    <a:ea typeface="Calibri" pitchFamily="34" charset="0"/>
                    <a:cs typeface="Times New Roman" pitchFamily="18" charset="0"/>
                  </a:rPr>
                  <a:t>1 – 2.99/10.2 = 0.71</a:t>
                </a:r>
                <a:endParaRPr kumimoji="0" lang="es-MX" sz="1900" b="1" i="0" u="none" strike="noStrike" cap="none" normalizeH="0" baseline="0" dirty="0">
                  <a:ln>
                    <a:noFill/>
                  </a:ln>
                  <a:solidFill>
                    <a:schemeClr val="tx1"/>
                  </a:solidFill>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MX" b="1" i="0" u="none" strike="noStrike" cap="none" normalizeH="0" baseline="0" dirty="0">
                  <a:ln>
                    <a:noFill/>
                  </a:ln>
                  <a:solidFill>
                    <a:schemeClr val="tx1"/>
                  </a:solidFill>
                  <a:latin typeface="+mn-lt"/>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b="1" i="0" u="none" strike="noStrike" cap="none" normalizeH="0" baseline="0" dirty="0">
                    <a:ln>
                      <a:noFill/>
                    </a:ln>
                    <a:solidFill>
                      <a:schemeClr val="accent1">
                        <a:lumMod val="75000"/>
                      </a:schemeClr>
                    </a:solidFill>
                    <a:latin typeface="+mn-lt"/>
                    <a:ea typeface="Calibri" pitchFamily="34" charset="0"/>
                    <a:cs typeface="Times New Roman" pitchFamily="18" charset="0"/>
                  </a:rPr>
                  <a:t>- </a:t>
                </a:r>
                <a:r>
                  <a:rPr kumimoji="0" lang="es-MX" sz="1900" b="1" i="0" u="none" strike="noStrike" cap="none" normalizeH="0" baseline="0" dirty="0">
                    <a:ln>
                      <a:noFill/>
                    </a:ln>
                    <a:solidFill>
                      <a:schemeClr val="accent1">
                        <a:lumMod val="75000"/>
                      </a:schemeClr>
                    </a:solidFill>
                    <a:latin typeface="+mn-lt"/>
                    <a:ea typeface="Calibri" pitchFamily="34" charset="0"/>
                    <a:cs typeface="Times New Roman" pitchFamily="18" charset="0"/>
                  </a:rPr>
                  <a:t>Área neta efectiva:</a:t>
                </a:r>
                <a:endParaRPr kumimoji="0" lang="es-MX" sz="1900" b="1" i="0" u="none" strike="noStrike" cap="none" normalizeH="0" baseline="0" dirty="0">
                  <a:ln>
                    <a:noFill/>
                  </a:ln>
                  <a:solidFill>
                    <a:schemeClr val="accent1">
                      <a:lumMod val="75000"/>
                    </a:schemeClr>
                  </a:solidFill>
                  <a:latin typeface="+mn-lt"/>
                </a:endParaRPr>
              </a:p>
              <a:p>
                <a:pPr lvl="0" algn="ctr" eaLnBrk="0" hangingPunct="0"/>
                <a14:m>
                  <m:oMath xmlns:m="http://schemas.openxmlformats.org/officeDocument/2006/math">
                    <m:sSub>
                      <m:sSubPr>
                        <m:ctrlPr>
                          <a:rPr lang="es-MX" sz="1900" b="1" i="1" smtClean="0">
                            <a:latin typeface="Cambria Math" panose="02040503050406030204" pitchFamily="18" charset="0"/>
                            <a:cs typeface="Times New Roman" pitchFamily="18" charset="0"/>
                          </a:rPr>
                        </m:ctrlPr>
                      </m:sSubPr>
                      <m:e>
                        <m:r>
                          <a:rPr lang="es-MX" sz="1900" b="1" i="1">
                            <a:latin typeface="Cambria Math" panose="02040503050406030204" pitchFamily="18" charset="0"/>
                            <a:cs typeface="Times New Roman" pitchFamily="18" charset="0"/>
                          </a:rPr>
                          <m:t>𝑨</m:t>
                        </m:r>
                      </m:e>
                      <m:sub>
                        <m:r>
                          <a:rPr lang="es-MX" sz="1900" b="1" i="1" smtClean="0">
                            <a:latin typeface="Cambria Math" panose="02040503050406030204" pitchFamily="18" charset="0"/>
                            <a:cs typeface="Times New Roman" pitchFamily="18" charset="0"/>
                          </a:rPr>
                          <m:t>𝒆</m:t>
                        </m:r>
                      </m:sub>
                    </m:sSub>
                  </m:oMath>
                </a14:m>
                <a:r>
                  <a:rPr kumimoji="0" lang="es-MX" sz="1900" b="1" i="0" u="none" strike="noStrike" cap="none" normalizeH="0" baseline="0" dirty="0">
                    <a:ln>
                      <a:noFill/>
                    </a:ln>
                    <a:latin typeface="+mn-lt"/>
                    <a:ea typeface="Calibri" pitchFamily="34" charset="0"/>
                    <a:cs typeface="Times New Roman" pitchFamily="18" charset="0"/>
                  </a:rPr>
                  <a:t> = </a:t>
                </a:r>
                <a14:m>
                  <m:oMath xmlns:m="http://schemas.openxmlformats.org/officeDocument/2006/math">
                    <m:sSub>
                      <m:sSubPr>
                        <m:ctrlPr>
                          <a:rPr lang="es-MX" sz="1900" b="1" i="1">
                            <a:latin typeface="Cambria Math" panose="02040503050406030204" pitchFamily="18" charset="0"/>
                            <a:cs typeface="Times New Roman" pitchFamily="18" charset="0"/>
                          </a:rPr>
                        </m:ctrlPr>
                      </m:sSubPr>
                      <m:e>
                        <m:r>
                          <a:rPr lang="es-MX" sz="1900" b="1" i="1" smtClean="0">
                            <a:latin typeface="Cambria Math" panose="02040503050406030204" pitchFamily="18" charset="0"/>
                            <a:cs typeface="Times New Roman" pitchFamily="18" charset="0"/>
                          </a:rPr>
                          <m:t>𝑼</m:t>
                        </m:r>
                        <m:r>
                          <a:rPr lang="es-MX" sz="1900" b="1" i="1">
                            <a:latin typeface="Cambria Math" panose="02040503050406030204" pitchFamily="18" charset="0"/>
                            <a:cs typeface="Times New Roman" pitchFamily="18" charset="0"/>
                          </a:rPr>
                          <m:t>𝑨</m:t>
                        </m:r>
                      </m:e>
                      <m:sub>
                        <m:r>
                          <a:rPr lang="es-MX" sz="1900" b="1" i="1">
                            <a:latin typeface="Cambria Math" panose="02040503050406030204" pitchFamily="18" charset="0"/>
                            <a:cs typeface="Times New Roman" pitchFamily="18" charset="0"/>
                          </a:rPr>
                          <m:t>𝒕</m:t>
                        </m:r>
                      </m:sub>
                    </m:sSub>
                  </m:oMath>
                </a14:m>
                <a:r>
                  <a:rPr kumimoji="0" lang="es-MX" sz="1900" b="1" i="0" u="none" strike="noStrike" cap="none" normalizeH="0" baseline="0" dirty="0">
                    <a:ln>
                      <a:noFill/>
                    </a:ln>
                    <a:latin typeface="+mn-lt"/>
                    <a:ea typeface="Calibri" pitchFamily="34" charset="0"/>
                    <a:cs typeface="Times New Roman" pitchFamily="18" charset="0"/>
                  </a:rPr>
                  <a:t>= </a:t>
                </a:r>
                <a:r>
                  <a:rPr kumimoji="0" lang="es-MX" sz="1900" b="1" i="0" u="none" strike="noStrike" cap="none" normalizeH="0" baseline="0" dirty="0" smtClean="0">
                    <a:ln>
                      <a:noFill/>
                    </a:ln>
                    <a:latin typeface="+mn-lt"/>
                    <a:ea typeface="Calibri" pitchFamily="34" charset="0"/>
                    <a:cs typeface="Times New Roman" pitchFamily="18" charset="0"/>
                  </a:rPr>
                  <a:t>0.</a:t>
                </a:r>
                <a:r>
                  <a:rPr kumimoji="0" lang="es-MX" sz="1900" b="1" i="0" u="none" strike="noStrike" cap="none" normalizeH="0" baseline="0" dirty="0" smtClean="0">
                    <a:ln>
                      <a:noFill/>
                    </a:ln>
                    <a:solidFill>
                      <a:schemeClr val="tx1"/>
                    </a:solidFill>
                    <a:latin typeface="+mn-lt"/>
                    <a:ea typeface="Calibri" pitchFamily="34" charset="0"/>
                    <a:cs typeface="Times New Roman" pitchFamily="18" charset="0"/>
                  </a:rPr>
                  <a:t>71(48.38</a:t>
                </a:r>
                <a14:m>
                  <m:oMath xmlns:m="http://schemas.openxmlformats.org/officeDocument/2006/math">
                    <m:sSup>
                      <m:sSupPr>
                        <m:ctrlPr>
                          <a:rPr kumimoji="0" lang="es-MX" sz="1900" b="1" i="1" u="none" strike="noStrike" cap="none" normalizeH="0" baseline="0" smtClean="0">
                            <a:ln>
                              <a:noFill/>
                            </a:ln>
                            <a:solidFill>
                              <a:schemeClr val="tx1"/>
                            </a:solidFill>
                            <a:latin typeface="Cambria Math" panose="02040503050406030204" pitchFamily="18" charset="0"/>
                            <a:cs typeface="Times New Roman" pitchFamily="18" charset="0"/>
                          </a:rPr>
                        </m:ctrlPr>
                      </m:sSupPr>
                      <m:e>
                        <m:r>
                          <a:rPr kumimoji="0" lang="es-MX" sz="1900" b="1" i="1" u="none" strike="noStrike" cap="none" normalizeH="0" baseline="0" smtClean="0">
                            <a:ln>
                              <a:noFill/>
                            </a:ln>
                            <a:solidFill>
                              <a:schemeClr val="tx1"/>
                            </a:solidFill>
                            <a:latin typeface="Cambria Math" panose="02040503050406030204" pitchFamily="18" charset="0"/>
                            <a:cs typeface="Times New Roman" pitchFamily="18" charset="0"/>
                          </a:rPr>
                          <m:t>𝒄𝒎</m:t>
                        </m:r>
                      </m:e>
                      <m:sup>
                        <m:r>
                          <a:rPr kumimoji="0" lang="es-MX" sz="1900" b="1" i="1" u="none" strike="noStrike" cap="none" normalizeH="0" baseline="0" smtClean="0">
                            <a:ln>
                              <a:noFill/>
                            </a:ln>
                            <a:solidFill>
                              <a:schemeClr val="tx1"/>
                            </a:solidFill>
                            <a:latin typeface="Cambria Math" panose="02040503050406030204" pitchFamily="18" charset="0"/>
                            <a:cs typeface="Times New Roman" pitchFamily="18" charset="0"/>
                          </a:rPr>
                          <m:t>𝟐</m:t>
                        </m:r>
                      </m:sup>
                    </m:sSup>
                  </m:oMath>
                </a14:m>
                <a:r>
                  <a:rPr kumimoji="0" lang="es-MX" sz="1900" b="1" i="0" u="none" strike="noStrike" cap="none" normalizeH="0" baseline="0" dirty="0">
                    <a:ln>
                      <a:noFill/>
                    </a:ln>
                    <a:solidFill>
                      <a:schemeClr val="tx1"/>
                    </a:solidFill>
                    <a:latin typeface="+mn-lt"/>
                    <a:ea typeface="Calibri" pitchFamily="34" charset="0"/>
                    <a:cs typeface="Times New Roman" pitchFamily="18" charset="0"/>
                  </a:rPr>
                  <a:t>) = </a:t>
                </a:r>
                <a:r>
                  <a:rPr kumimoji="0" lang="es-MX" sz="1900" b="1" i="0" u="none" strike="noStrike" cap="none" normalizeH="0" baseline="0" dirty="0" smtClean="0">
                    <a:ln>
                      <a:noFill/>
                    </a:ln>
                    <a:solidFill>
                      <a:schemeClr val="tx1"/>
                    </a:solidFill>
                    <a:latin typeface="+mn-lt"/>
                    <a:ea typeface="Calibri" pitchFamily="34" charset="0"/>
                    <a:cs typeface="Times New Roman" pitchFamily="18" charset="0"/>
                  </a:rPr>
                  <a:t>34.19 </a:t>
                </a:r>
                <a:r>
                  <a:rPr kumimoji="0" lang="es-MX" sz="1900" b="1" i="0" u="none" strike="noStrike" cap="none" normalizeH="0" baseline="0" dirty="0">
                    <a:ln>
                      <a:noFill/>
                    </a:ln>
                    <a:solidFill>
                      <a:schemeClr val="tx1"/>
                    </a:solidFill>
                    <a:latin typeface="+mn-lt"/>
                    <a:ea typeface="Times New Roman" pitchFamily="18" charset="0"/>
                    <a:cs typeface="Calibri" pitchFamily="34" charset="0"/>
                  </a:rPr>
                  <a:t>cm</a:t>
                </a:r>
                <a:r>
                  <a:rPr kumimoji="0" lang="es-MX" sz="1900" b="1" i="0" u="none" strike="noStrike" cap="none" normalizeH="0" baseline="30000" dirty="0">
                    <a:ln>
                      <a:noFill/>
                    </a:ln>
                    <a:solidFill>
                      <a:schemeClr val="tx1"/>
                    </a:solidFill>
                    <a:latin typeface="+mn-lt"/>
                    <a:ea typeface="Times New Roman" pitchFamily="18" charset="0"/>
                    <a:cs typeface="Calibri" pitchFamily="34" charset="0"/>
                  </a:rPr>
                  <a:t>2</a:t>
                </a:r>
                <a:endParaRPr kumimoji="0" lang="es-MX" sz="1900" b="1" i="0" u="none" strike="noStrike" cap="none" normalizeH="0" baseline="0" dirty="0">
                  <a:ln>
                    <a:noFill/>
                  </a:ln>
                  <a:solidFill>
                    <a:schemeClr val="tx1"/>
                  </a:solidFill>
                  <a:latin typeface="+mn-lt"/>
                </a:endParaRPr>
              </a:p>
            </p:txBody>
          </p:sp>
        </mc:Choice>
        <mc:Fallback xmlns="">
          <p:sp>
            <p:nvSpPr>
              <p:cNvPr id="11" name="Rectangle 3"/>
              <p:cNvSpPr>
                <a:spLocks noRot="1" noChangeAspect="1" noMove="1" noResize="1" noEditPoints="1" noAdjustHandles="1" noChangeArrowheads="1" noChangeShapeType="1" noTextEdit="1"/>
              </p:cNvSpPr>
              <p:nvPr/>
            </p:nvSpPr>
            <p:spPr bwMode="auto">
              <a:xfrm>
                <a:off x="474561" y="2831227"/>
                <a:ext cx="9354448" cy="1545551"/>
              </a:xfrm>
              <a:prstGeom prst="rect">
                <a:avLst/>
              </a:prstGeom>
              <a:blipFill>
                <a:blip r:embed="rId3"/>
                <a:stretch>
                  <a:fillRect l="-587" t="-1181" b="-6693"/>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4"/>
              <p:cNvSpPr>
                <a:spLocks noChangeArrowheads="1"/>
              </p:cNvSpPr>
              <p:nvPr/>
            </p:nvSpPr>
            <p:spPr bwMode="auto">
              <a:xfrm>
                <a:off x="474561" y="4265232"/>
                <a:ext cx="9354448" cy="20824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es-MX" sz="1900" b="1" i="0" u="none" strike="noStrike" cap="none" normalizeH="0" baseline="0" dirty="0" smtClean="0">
                    <a:ln>
                      <a:noFill/>
                    </a:ln>
                    <a:solidFill>
                      <a:schemeClr val="tx1"/>
                    </a:solidFill>
                    <a:effectLst/>
                    <a:latin typeface="+mn-lt"/>
                    <a:ea typeface="Times New Roman" pitchFamily="18" charset="0"/>
                    <a:cs typeface="Calibri" pitchFamily="34" charset="0"/>
                  </a:rPr>
                  <a:t>Resistencia de diseño:</a:t>
                </a:r>
                <a:endParaRPr kumimoji="0" lang="es-MX" sz="1900" b="1" i="0" u="none" strike="noStrike" cap="none" normalizeH="0" baseline="0" dirty="0">
                  <a:ln>
                    <a:noFill/>
                  </a:ln>
                  <a:solidFill>
                    <a:schemeClr val="tx1"/>
                  </a:solidFill>
                  <a:effectLst/>
                  <a:latin typeface="+mn-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sz="1900" b="1" i="0" u="none" strike="noStrike" cap="none" normalizeH="0" baseline="0" dirty="0">
                    <a:ln>
                      <a:noFill/>
                    </a:ln>
                    <a:solidFill>
                      <a:schemeClr val="accent1">
                        <a:lumMod val="75000"/>
                      </a:schemeClr>
                    </a:solidFill>
                    <a:effectLst/>
                    <a:latin typeface="+mn-lt"/>
                    <a:ea typeface="Calibri" pitchFamily="34" charset="0"/>
                    <a:cs typeface="Times New Roman" pitchFamily="18" charset="0"/>
                  </a:rPr>
                  <a:t>   Flujo plástico en la sección total:</a:t>
                </a:r>
                <a:endParaRPr kumimoji="0" lang="es-MX" sz="1900" b="1" i="0" u="none" strike="noStrike" cap="none" normalizeH="0" baseline="0" dirty="0">
                  <a:ln>
                    <a:noFill/>
                  </a:ln>
                  <a:solidFill>
                    <a:schemeClr val="accent1">
                      <a:lumMod val="75000"/>
                    </a:schemeClr>
                  </a:solidFill>
                  <a:effectLst/>
                  <a:latin typeface="+mn-lt"/>
                </a:endParaRPr>
              </a:p>
              <a:p>
                <a:pPr lvl="0" algn="ctr" eaLnBrk="0" hangingPunct="0"/>
                <a14:m>
                  <m:oMath xmlns:m="http://schemas.openxmlformats.org/officeDocument/2006/math">
                    <m:r>
                      <a:rPr lang="es-MX" sz="1900" b="1" i="1" dirty="0">
                        <a:latin typeface="Cambria Math" panose="02040503050406030204" pitchFamily="18" charset="0"/>
                        <a:ea typeface="Calibri" pitchFamily="34" charset="0"/>
                        <a:cs typeface="Times New Roman" pitchFamily="18" charset="0"/>
                      </a:rPr>
                      <m:t>𝝓</m:t>
                    </m:r>
                    <m:r>
                      <m:rPr>
                        <m:nor/>
                      </m:rPr>
                      <a:rPr lang="es-ES_tradnl" sz="1900" b="1" dirty="0">
                        <a:cs typeface="Arial" pitchFamily="34" charset="0"/>
                      </a:rPr>
                      <m:t>P</m:t>
                    </m:r>
                    <m:r>
                      <m:rPr>
                        <m:nor/>
                      </m:rPr>
                      <a:rPr lang="es-ES_tradnl" sz="1900" b="1" baseline="-25000" dirty="0">
                        <a:cs typeface="Arial" pitchFamily="34" charset="0"/>
                      </a:rPr>
                      <m:t>n</m:t>
                    </m:r>
                  </m:oMath>
                </a14:m>
                <a:r>
                  <a:rPr kumimoji="0" lang="es-MX" sz="1900" b="1" i="0" u="none" strike="noStrike" cap="none" normalizeH="0" baseline="0" dirty="0">
                    <a:ln>
                      <a:noFill/>
                    </a:ln>
                    <a:effectLst/>
                    <a:latin typeface="+mn-lt"/>
                    <a:ea typeface="Calibri" pitchFamily="34" charset="0"/>
                    <a:cs typeface="Times New Roman" pitchFamily="18" charset="0"/>
                  </a:rPr>
                  <a:t>=</a:t>
                </a:r>
                <a14:m>
                  <m:oMath xmlns:m="http://schemas.openxmlformats.org/officeDocument/2006/math">
                    <m:r>
                      <a:rPr lang="es-MX" sz="1900" b="1" i="1" dirty="0">
                        <a:latin typeface="Cambria Math" panose="02040503050406030204" pitchFamily="18" charset="0"/>
                        <a:ea typeface="Calibri" pitchFamily="34" charset="0"/>
                        <a:cs typeface="Times New Roman" pitchFamily="18" charset="0"/>
                      </a:rPr>
                      <m:t>𝝓</m:t>
                    </m:r>
                  </m:oMath>
                </a14:m>
                <a:r>
                  <a:rPr kumimoji="0" lang="es-MX" sz="1900" b="1" i="0" u="none" strike="noStrike" cap="none" normalizeH="0" baseline="0" dirty="0">
                    <a:ln>
                      <a:noFill/>
                    </a:ln>
                    <a:effectLst/>
                    <a:latin typeface="+mn-lt"/>
                    <a:ea typeface="Calibri" pitchFamily="34" charset="0"/>
                    <a:cs typeface="Times New Roman" pitchFamily="18" charset="0"/>
                  </a:rPr>
                  <a:t>*</a:t>
                </a:r>
                <a14:m>
                  <m:oMath xmlns:m="http://schemas.openxmlformats.org/officeDocument/2006/math">
                    <m:sSub>
                      <m:sSubPr>
                        <m:ctrlPr>
                          <a:rPr lang="es-MX" sz="1900" b="1" i="1">
                            <a:latin typeface="Cambria Math" panose="02040503050406030204" pitchFamily="18" charset="0"/>
                            <a:cs typeface="Times New Roman" pitchFamily="18" charset="0"/>
                          </a:rPr>
                        </m:ctrlPr>
                      </m:sSubPr>
                      <m:e>
                        <m:r>
                          <a:rPr lang="es-MX" sz="1900" b="1" i="1">
                            <a:latin typeface="Cambria Math" panose="02040503050406030204" pitchFamily="18" charset="0"/>
                            <a:cs typeface="Times New Roman" pitchFamily="18" charset="0"/>
                          </a:rPr>
                          <m:t>𝑨</m:t>
                        </m:r>
                      </m:e>
                      <m:sub>
                        <m:r>
                          <a:rPr lang="es-MX" sz="1900" b="1" i="1">
                            <a:latin typeface="Cambria Math" panose="02040503050406030204" pitchFamily="18" charset="0"/>
                            <a:cs typeface="Times New Roman" pitchFamily="18" charset="0"/>
                          </a:rPr>
                          <m:t>𝒕</m:t>
                        </m:r>
                      </m:sub>
                    </m:sSub>
                  </m:oMath>
                </a14:m>
                <a:r>
                  <a:rPr kumimoji="0" lang="es-MX" sz="1900" b="1" i="0" u="none" strike="noStrike" cap="none" normalizeH="0" baseline="0" dirty="0">
                    <a:ln>
                      <a:noFill/>
                    </a:ln>
                    <a:effectLst/>
                    <a:latin typeface="+mn-lt"/>
                    <a:ea typeface="Calibri" pitchFamily="34" charset="0"/>
                    <a:cs typeface="Times New Roman" pitchFamily="18" charset="0"/>
                  </a:rPr>
                  <a:t>*</a:t>
                </a:r>
                <a14:m>
                  <m:oMath xmlns:m="http://schemas.openxmlformats.org/officeDocument/2006/math">
                    <m:sSub>
                      <m:sSubPr>
                        <m:ctrlPr>
                          <a:rPr lang="es-MX" sz="1900" b="1" i="1">
                            <a:latin typeface="Cambria Math" panose="02040503050406030204" pitchFamily="18" charset="0"/>
                            <a:cs typeface="Times New Roman" pitchFamily="18" charset="0"/>
                          </a:rPr>
                        </m:ctrlPr>
                      </m:sSubPr>
                      <m:e>
                        <m:r>
                          <a:rPr lang="es-MX" sz="1900" b="1" i="1" smtClean="0">
                            <a:latin typeface="Cambria Math" panose="02040503050406030204" pitchFamily="18" charset="0"/>
                            <a:cs typeface="Times New Roman" pitchFamily="18" charset="0"/>
                          </a:rPr>
                          <m:t>𝑭</m:t>
                        </m:r>
                      </m:e>
                      <m:sub>
                        <m:r>
                          <a:rPr lang="es-MX" sz="1900" b="1" i="1" smtClean="0">
                            <a:latin typeface="Cambria Math" panose="02040503050406030204" pitchFamily="18" charset="0"/>
                            <a:cs typeface="Times New Roman" pitchFamily="18" charset="0"/>
                          </a:rPr>
                          <m:t>𝒚</m:t>
                        </m:r>
                      </m:sub>
                    </m:sSub>
                  </m:oMath>
                </a14:m>
                <a:r>
                  <a:rPr kumimoji="0" lang="es-MX" sz="1900" b="1" i="0" u="none" strike="noStrike" cap="none" normalizeH="0" baseline="0" dirty="0">
                    <a:ln>
                      <a:noFill/>
                    </a:ln>
                    <a:effectLst/>
                    <a:latin typeface="+mn-lt"/>
                    <a:ea typeface="Calibri" pitchFamily="34" charset="0"/>
                    <a:cs typeface="Times New Roman" pitchFamily="18" charset="0"/>
                  </a:rPr>
                  <a:t> = </a:t>
                </a:r>
                <a:r>
                  <a:rPr kumimoji="0" lang="es-MX" sz="1900" b="1" i="0" u="none" strike="noStrike" cap="none" normalizeH="0" baseline="0" dirty="0">
                    <a:ln>
                      <a:noFill/>
                    </a:ln>
                    <a:solidFill>
                      <a:schemeClr val="tx1"/>
                    </a:solidFill>
                    <a:effectLst/>
                    <a:latin typeface="+mn-lt"/>
                    <a:ea typeface="Calibri" pitchFamily="34" charset="0"/>
                    <a:cs typeface="Times New Roman" pitchFamily="18" charset="0"/>
                  </a:rPr>
                  <a:t>0.90(48.38</a:t>
                </a:r>
                <a14:m>
                  <m:oMath xmlns:m="http://schemas.openxmlformats.org/officeDocument/2006/math">
                    <m:sSup>
                      <m:sSupPr>
                        <m:ctrlPr>
                          <a:rPr lang="es-MX" sz="1900" b="1" i="1">
                            <a:latin typeface="Cambria Math" panose="02040503050406030204" pitchFamily="18" charset="0"/>
                            <a:cs typeface="Times New Roman" pitchFamily="18" charset="0"/>
                          </a:rPr>
                        </m:ctrlPr>
                      </m:sSupPr>
                      <m:e>
                        <m:r>
                          <a:rPr lang="es-MX" sz="1900" b="1" i="1">
                            <a:latin typeface="Cambria Math" panose="02040503050406030204" pitchFamily="18" charset="0"/>
                            <a:cs typeface="Times New Roman" pitchFamily="18" charset="0"/>
                          </a:rPr>
                          <m:t>𝒄𝒎</m:t>
                        </m:r>
                      </m:e>
                      <m:sup>
                        <m:r>
                          <a:rPr lang="es-MX" sz="1900" b="1" i="1">
                            <a:latin typeface="Cambria Math" panose="02040503050406030204" pitchFamily="18" charset="0"/>
                            <a:cs typeface="Times New Roman" pitchFamily="18" charset="0"/>
                          </a:rPr>
                          <m:t>𝟐</m:t>
                        </m:r>
                      </m:sup>
                    </m:sSup>
                  </m:oMath>
                </a14:m>
                <a:r>
                  <a:rPr kumimoji="0" lang="es-MX" sz="1900" b="1" i="0" u="none" strike="noStrike" cap="none" normalizeH="0" baseline="0" dirty="0">
                    <a:ln>
                      <a:noFill/>
                    </a:ln>
                    <a:solidFill>
                      <a:schemeClr val="tx1"/>
                    </a:solidFill>
                    <a:effectLst/>
                    <a:latin typeface="+mn-lt"/>
                    <a:ea typeface="Calibri" pitchFamily="34" charset="0"/>
                    <a:cs typeface="Times New Roman" pitchFamily="18" charset="0"/>
                  </a:rPr>
                  <a:t>)(3.515</a:t>
                </a:r>
                <a14:m>
                  <m:oMath xmlns:m="http://schemas.openxmlformats.org/officeDocument/2006/math">
                    <m:f>
                      <m:fPr>
                        <m:ctrlPr>
                          <a:rPr kumimoji="0" lang="es-MX" sz="1900" b="1" i="1" u="none" strike="noStrike" cap="none" normalizeH="0" baseline="0" smtClean="0">
                            <a:ln>
                              <a:noFill/>
                            </a:ln>
                            <a:solidFill>
                              <a:schemeClr val="tx1"/>
                            </a:solidFill>
                            <a:effectLst/>
                            <a:latin typeface="Cambria Math" panose="02040503050406030204" pitchFamily="18" charset="0"/>
                            <a:cs typeface="Times New Roman" pitchFamily="18" charset="0"/>
                          </a:rPr>
                        </m:ctrlPr>
                      </m:fPr>
                      <m:num>
                        <m:r>
                          <a:rPr kumimoji="0" lang="es-MX" sz="1900" b="1" i="1" u="none" strike="noStrike" cap="none" normalizeH="0" baseline="0" smtClean="0">
                            <a:ln>
                              <a:noFill/>
                            </a:ln>
                            <a:solidFill>
                              <a:schemeClr val="tx1"/>
                            </a:solidFill>
                            <a:effectLst/>
                            <a:latin typeface="Cambria Math" panose="02040503050406030204" pitchFamily="18" charset="0"/>
                            <a:cs typeface="Times New Roman" pitchFamily="18" charset="0"/>
                          </a:rPr>
                          <m:t>𝒕𝒐𝒏</m:t>
                        </m:r>
                      </m:num>
                      <m:den>
                        <m:sSup>
                          <m:sSupPr>
                            <m:ctrlPr>
                              <a:rPr kumimoji="0" lang="es-MX" sz="1900" b="1" i="1" u="none" strike="noStrike" cap="none" normalizeH="0" baseline="0" smtClean="0">
                                <a:ln>
                                  <a:noFill/>
                                </a:ln>
                                <a:solidFill>
                                  <a:schemeClr val="tx1"/>
                                </a:solidFill>
                                <a:effectLst/>
                                <a:latin typeface="Cambria Math" panose="02040503050406030204" pitchFamily="18" charset="0"/>
                                <a:cs typeface="Times New Roman" pitchFamily="18" charset="0"/>
                              </a:rPr>
                            </m:ctrlPr>
                          </m:sSupPr>
                          <m:e>
                            <m:r>
                              <a:rPr kumimoji="0" lang="es-MX" sz="1900" b="1" i="1" u="none" strike="noStrike" cap="none" normalizeH="0" baseline="0" smtClean="0">
                                <a:ln>
                                  <a:noFill/>
                                </a:ln>
                                <a:solidFill>
                                  <a:schemeClr val="tx1"/>
                                </a:solidFill>
                                <a:effectLst/>
                                <a:latin typeface="Cambria Math" panose="02040503050406030204" pitchFamily="18" charset="0"/>
                                <a:cs typeface="Times New Roman" pitchFamily="18" charset="0"/>
                              </a:rPr>
                              <m:t>𝒄𝒎</m:t>
                            </m:r>
                          </m:e>
                          <m:sup>
                            <m:r>
                              <a:rPr kumimoji="0" lang="es-MX" sz="1900" b="1" i="1" u="none" strike="noStrike" cap="none" normalizeH="0" baseline="0" smtClean="0">
                                <a:ln>
                                  <a:noFill/>
                                </a:ln>
                                <a:solidFill>
                                  <a:schemeClr val="tx1"/>
                                </a:solidFill>
                                <a:effectLst/>
                                <a:latin typeface="Cambria Math" panose="02040503050406030204" pitchFamily="18" charset="0"/>
                                <a:cs typeface="Times New Roman" pitchFamily="18" charset="0"/>
                              </a:rPr>
                              <m:t>𝟐</m:t>
                            </m:r>
                          </m:sup>
                        </m:sSup>
                      </m:den>
                    </m:f>
                  </m:oMath>
                </a14:m>
                <a:r>
                  <a:rPr kumimoji="0" lang="es-MX" sz="1900" b="1" i="0" u="none" strike="noStrike" cap="none" normalizeH="0" baseline="0" dirty="0">
                    <a:ln>
                      <a:noFill/>
                    </a:ln>
                    <a:solidFill>
                      <a:schemeClr val="tx1"/>
                    </a:solidFill>
                    <a:effectLst/>
                    <a:latin typeface="+mn-lt"/>
                    <a:ea typeface="Calibri" pitchFamily="34" charset="0"/>
                    <a:cs typeface="Times New Roman" pitchFamily="18" charset="0"/>
                  </a:rPr>
                  <a:t>) = 153.05 ton</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MX" sz="1900" b="1" i="0" u="none" strike="noStrike" cap="none" normalizeH="0" baseline="0" dirty="0">
                  <a:ln>
                    <a:noFill/>
                  </a:ln>
                  <a:solidFill>
                    <a:schemeClr val="tx1"/>
                  </a:solidFill>
                  <a:effectLst/>
                  <a:latin typeface="+mn-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sz="1900" b="1" i="0" u="none" strike="noStrike" cap="none" normalizeH="0" baseline="0" dirty="0">
                    <a:ln>
                      <a:noFill/>
                    </a:ln>
                    <a:solidFill>
                      <a:schemeClr val="tx1"/>
                    </a:solidFill>
                    <a:effectLst/>
                    <a:latin typeface="+mn-lt"/>
                    <a:ea typeface="Calibri" pitchFamily="34" charset="0"/>
                    <a:cs typeface="Times New Roman" pitchFamily="18" charset="0"/>
                  </a:rPr>
                  <a:t>   </a:t>
                </a:r>
                <a:r>
                  <a:rPr kumimoji="0" lang="es-MX" sz="1900" b="1" i="0" u="none" strike="noStrike" cap="none" normalizeH="0" baseline="0" dirty="0">
                    <a:ln>
                      <a:noFill/>
                    </a:ln>
                    <a:solidFill>
                      <a:schemeClr val="accent1">
                        <a:lumMod val="75000"/>
                      </a:schemeClr>
                    </a:solidFill>
                    <a:effectLst/>
                    <a:latin typeface="+mn-lt"/>
                    <a:ea typeface="Calibri" pitchFamily="34" charset="0"/>
                    <a:cs typeface="Times New Roman" pitchFamily="18" charset="0"/>
                  </a:rPr>
                  <a:t>Flujo en la sección neta:</a:t>
                </a:r>
                <a:endParaRPr kumimoji="0" lang="es-MX" sz="1900" b="1" i="0" u="none" strike="noStrike" cap="none" normalizeH="0" baseline="0" dirty="0">
                  <a:ln>
                    <a:noFill/>
                  </a:ln>
                  <a:solidFill>
                    <a:schemeClr val="accent1">
                      <a:lumMod val="75000"/>
                    </a:schemeClr>
                  </a:solidFill>
                  <a:effectLst/>
                  <a:latin typeface="+mn-lt"/>
                </a:endParaRPr>
              </a:p>
              <a:p>
                <a:pPr lvl="0" algn="ctr" eaLnBrk="0" hangingPunct="0"/>
                <a14:m>
                  <m:oMath xmlns:m="http://schemas.openxmlformats.org/officeDocument/2006/math">
                    <m:r>
                      <a:rPr lang="es-MX" sz="1900" b="1" i="1" dirty="0">
                        <a:latin typeface="Cambria Math" panose="02040503050406030204" pitchFamily="18" charset="0"/>
                        <a:ea typeface="Calibri" pitchFamily="34" charset="0"/>
                        <a:cs typeface="Times New Roman" pitchFamily="18" charset="0"/>
                      </a:rPr>
                      <m:t>𝝓</m:t>
                    </m:r>
                    <m:r>
                      <m:rPr>
                        <m:nor/>
                      </m:rPr>
                      <a:rPr lang="es-ES_tradnl" sz="1900" b="1" dirty="0">
                        <a:cs typeface="Arial" pitchFamily="34" charset="0"/>
                      </a:rPr>
                      <m:t>P</m:t>
                    </m:r>
                    <m:r>
                      <m:rPr>
                        <m:nor/>
                      </m:rPr>
                      <a:rPr lang="es-ES_tradnl" sz="1900" b="1" baseline="-25000" dirty="0">
                        <a:cs typeface="Arial" pitchFamily="34" charset="0"/>
                      </a:rPr>
                      <m:t>n</m:t>
                    </m:r>
                  </m:oMath>
                </a14:m>
                <a:r>
                  <a:rPr lang="es-MX" sz="1900" b="1" dirty="0">
                    <a:ea typeface="Calibri" pitchFamily="34" charset="0"/>
                    <a:cs typeface="Times New Roman" pitchFamily="18" charset="0"/>
                  </a:rPr>
                  <a:t>=</a:t>
                </a:r>
                <a14:m>
                  <m:oMath xmlns:m="http://schemas.openxmlformats.org/officeDocument/2006/math">
                    <m:r>
                      <a:rPr lang="es-MX" sz="1900" b="1" i="1" dirty="0">
                        <a:latin typeface="Cambria Math" panose="02040503050406030204" pitchFamily="18" charset="0"/>
                        <a:ea typeface="Calibri" pitchFamily="34" charset="0"/>
                        <a:cs typeface="Times New Roman" pitchFamily="18" charset="0"/>
                      </a:rPr>
                      <m:t>𝝓</m:t>
                    </m:r>
                  </m:oMath>
                </a14:m>
                <a:r>
                  <a:rPr kumimoji="0" lang="es-MX" sz="1900" b="1" i="0" u="none" strike="noStrike" cap="none" normalizeH="0" baseline="0" dirty="0">
                    <a:ln>
                      <a:noFill/>
                    </a:ln>
                    <a:effectLst/>
                    <a:latin typeface="+mn-lt"/>
                    <a:ea typeface="Calibri" pitchFamily="34" charset="0"/>
                    <a:cs typeface="Times New Roman" pitchFamily="18" charset="0"/>
                  </a:rPr>
                  <a:t>*</a:t>
                </a:r>
                <a14:m>
                  <m:oMath xmlns:m="http://schemas.openxmlformats.org/officeDocument/2006/math">
                    <m:sSub>
                      <m:sSubPr>
                        <m:ctrlPr>
                          <a:rPr lang="es-MX" sz="1900" b="1" i="1">
                            <a:latin typeface="Cambria Math" panose="02040503050406030204" pitchFamily="18" charset="0"/>
                            <a:cs typeface="Times New Roman" pitchFamily="18" charset="0"/>
                          </a:rPr>
                        </m:ctrlPr>
                      </m:sSubPr>
                      <m:e>
                        <m:r>
                          <a:rPr lang="es-MX" sz="1900" b="1" i="1">
                            <a:latin typeface="Cambria Math" panose="02040503050406030204" pitchFamily="18" charset="0"/>
                            <a:cs typeface="Times New Roman" pitchFamily="18" charset="0"/>
                          </a:rPr>
                          <m:t>𝑨</m:t>
                        </m:r>
                      </m:e>
                      <m:sub>
                        <m:r>
                          <a:rPr lang="es-MX" sz="1900" b="1" i="1" smtClean="0">
                            <a:latin typeface="Cambria Math" panose="02040503050406030204" pitchFamily="18" charset="0"/>
                            <a:cs typeface="Times New Roman" pitchFamily="18" charset="0"/>
                          </a:rPr>
                          <m:t>𝒆</m:t>
                        </m:r>
                      </m:sub>
                    </m:sSub>
                  </m:oMath>
                </a14:m>
                <a:r>
                  <a:rPr kumimoji="0" lang="es-MX" sz="1900" b="1" i="0" u="none" strike="noStrike" cap="none" normalizeH="0" baseline="0" dirty="0">
                    <a:ln>
                      <a:noFill/>
                    </a:ln>
                    <a:effectLst/>
                    <a:latin typeface="+mn-lt"/>
                    <a:ea typeface="Calibri" pitchFamily="34" charset="0"/>
                    <a:cs typeface="Times New Roman" pitchFamily="18" charset="0"/>
                  </a:rPr>
                  <a:t>*</a:t>
                </a:r>
                <a14:m>
                  <m:oMath xmlns:m="http://schemas.openxmlformats.org/officeDocument/2006/math">
                    <m:sSub>
                      <m:sSubPr>
                        <m:ctrlPr>
                          <a:rPr lang="es-MX" sz="1900" b="1" i="1">
                            <a:latin typeface="Cambria Math" panose="02040503050406030204" pitchFamily="18" charset="0"/>
                            <a:cs typeface="Times New Roman" pitchFamily="18" charset="0"/>
                          </a:rPr>
                        </m:ctrlPr>
                      </m:sSubPr>
                      <m:e>
                        <m:r>
                          <a:rPr lang="es-MX" sz="1900" b="1" i="1">
                            <a:latin typeface="Cambria Math" panose="02040503050406030204" pitchFamily="18" charset="0"/>
                            <a:cs typeface="Times New Roman" pitchFamily="18" charset="0"/>
                          </a:rPr>
                          <m:t>𝑭</m:t>
                        </m:r>
                      </m:e>
                      <m:sub>
                        <m:r>
                          <a:rPr lang="es-MX" sz="1900" b="1" i="1" smtClean="0">
                            <a:latin typeface="Cambria Math" panose="02040503050406030204" pitchFamily="18" charset="0"/>
                            <a:cs typeface="Times New Roman" pitchFamily="18" charset="0"/>
                          </a:rPr>
                          <m:t>𝒖</m:t>
                        </m:r>
                      </m:sub>
                    </m:sSub>
                  </m:oMath>
                </a14:m>
                <a:r>
                  <a:rPr kumimoji="0" lang="es-MX" sz="1900" b="1" i="0" u="none" strike="noStrike" cap="none" normalizeH="0" baseline="0" dirty="0">
                    <a:ln>
                      <a:noFill/>
                    </a:ln>
                    <a:effectLst/>
                    <a:latin typeface="+mn-lt"/>
                    <a:ea typeface="Calibri" pitchFamily="34" charset="0"/>
                    <a:cs typeface="Times New Roman" pitchFamily="18" charset="0"/>
                  </a:rPr>
                  <a:t> = </a:t>
                </a:r>
                <a:r>
                  <a:rPr kumimoji="0" lang="es-MX" sz="1900" b="1" i="0" u="none" strike="noStrike" cap="none" normalizeH="0" baseline="0" dirty="0" smtClean="0">
                    <a:ln>
                      <a:noFill/>
                    </a:ln>
                    <a:solidFill>
                      <a:schemeClr val="tx1"/>
                    </a:solidFill>
                    <a:effectLst/>
                    <a:latin typeface="+mn-lt"/>
                    <a:ea typeface="Calibri" pitchFamily="34" charset="0"/>
                    <a:cs typeface="Times New Roman" pitchFamily="18" charset="0"/>
                  </a:rPr>
                  <a:t>0.75(34.1</a:t>
                </a:r>
                <a14:m>
                  <m:oMath xmlns:m="http://schemas.openxmlformats.org/officeDocument/2006/math">
                    <m:r>
                      <a:rPr lang="es-ES" sz="1900" b="1" i="0" smtClean="0">
                        <a:latin typeface="Cambria Math" panose="02040503050406030204" pitchFamily="18" charset="0"/>
                        <a:cs typeface="Times New Roman" pitchFamily="18" charset="0"/>
                      </a:rPr>
                      <m:t>𝟗</m:t>
                    </m:r>
                    <m:sSup>
                      <m:sSupPr>
                        <m:ctrlPr>
                          <a:rPr lang="es-MX" sz="1900" b="1" i="1">
                            <a:latin typeface="Cambria Math" panose="02040503050406030204" pitchFamily="18" charset="0"/>
                            <a:cs typeface="Times New Roman" pitchFamily="18" charset="0"/>
                          </a:rPr>
                        </m:ctrlPr>
                      </m:sSupPr>
                      <m:e>
                        <m:r>
                          <a:rPr lang="es-MX" sz="1900" b="1" i="1">
                            <a:latin typeface="Cambria Math" panose="02040503050406030204" pitchFamily="18" charset="0"/>
                            <a:cs typeface="Times New Roman" pitchFamily="18" charset="0"/>
                          </a:rPr>
                          <m:t>𝒄𝒎</m:t>
                        </m:r>
                      </m:e>
                      <m:sup>
                        <m:r>
                          <a:rPr lang="es-MX" sz="1900" b="1" i="1">
                            <a:latin typeface="Cambria Math" panose="02040503050406030204" pitchFamily="18" charset="0"/>
                            <a:cs typeface="Times New Roman" pitchFamily="18" charset="0"/>
                          </a:rPr>
                          <m:t>𝟐</m:t>
                        </m:r>
                      </m:sup>
                    </m:sSup>
                  </m:oMath>
                </a14:m>
                <a:r>
                  <a:rPr kumimoji="0" lang="es-MX" sz="1900" b="1" i="0" u="none" strike="noStrike" cap="none" normalizeH="0" baseline="0" dirty="0">
                    <a:ln>
                      <a:noFill/>
                    </a:ln>
                    <a:solidFill>
                      <a:schemeClr val="tx1"/>
                    </a:solidFill>
                    <a:effectLst/>
                    <a:latin typeface="+mn-lt"/>
                    <a:ea typeface="Calibri" pitchFamily="34" charset="0"/>
                    <a:cs typeface="Times New Roman" pitchFamily="18" charset="0"/>
                  </a:rPr>
                  <a:t>)(4.9</a:t>
                </a:r>
                <a14:m>
                  <m:oMath xmlns:m="http://schemas.openxmlformats.org/officeDocument/2006/math">
                    <m:f>
                      <m:fPr>
                        <m:ctrlPr>
                          <a:rPr lang="es-MX" sz="1900" b="1" i="1">
                            <a:latin typeface="Cambria Math" panose="02040503050406030204" pitchFamily="18" charset="0"/>
                            <a:cs typeface="Times New Roman" pitchFamily="18" charset="0"/>
                          </a:rPr>
                        </m:ctrlPr>
                      </m:fPr>
                      <m:num>
                        <m:r>
                          <a:rPr lang="es-MX" sz="1900" b="1" i="1">
                            <a:latin typeface="Cambria Math" panose="02040503050406030204" pitchFamily="18" charset="0"/>
                            <a:cs typeface="Times New Roman" pitchFamily="18" charset="0"/>
                          </a:rPr>
                          <m:t>𝒕𝒐𝒏</m:t>
                        </m:r>
                      </m:num>
                      <m:den>
                        <m:sSup>
                          <m:sSupPr>
                            <m:ctrlPr>
                              <a:rPr lang="es-MX" sz="1900" b="1" i="1">
                                <a:latin typeface="Cambria Math" panose="02040503050406030204" pitchFamily="18" charset="0"/>
                                <a:cs typeface="Times New Roman" pitchFamily="18" charset="0"/>
                              </a:rPr>
                            </m:ctrlPr>
                          </m:sSupPr>
                          <m:e>
                            <m:r>
                              <a:rPr lang="es-MX" sz="1900" b="1" i="1">
                                <a:latin typeface="Cambria Math" panose="02040503050406030204" pitchFamily="18" charset="0"/>
                                <a:cs typeface="Times New Roman" pitchFamily="18" charset="0"/>
                              </a:rPr>
                              <m:t>𝒄𝒎</m:t>
                            </m:r>
                          </m:e>
                          <m:sup>
                            <m:r>
                              <a:rPr lang="es-MX" sz="1900" b="1" i="1">
                                <a:latin typeface="Cambria Math" panose="02040503050406030204" pitchFamily="18" charset="0"/>
                                <a:cs typeface="Times New Roman" pitchFamily="18" charset="0"/>
                              </a:rPr>
                              <m:t>𝟐</m:t>
                            </m:r>
                          </m:sup>
                        </m:sSup>
                      </m:den>
                    </m:f>
                  </m:oMath>
                </a14:m>
                <a:r>
                  <a:rPr kumimoji="0" lang="es-MX" sz="1900" b="1" i="0" u="none" strike="noStrike" cap="none" normalizeH="0" baseline="0" dirty="0">
                    <a:ln>
                      <a:noFill/>
                    </a:ln>
                    <a:solidFill>
                      <a:schemeClr val="tx1"/>
                    </a:solidFill>
                    <a:effectLst/>
                    <a:latin typeface="+mn-lt"/>
                    <a:ea typeface="Calibri" pitchFamily="34" charset="0"/>
                    <a:cs typeface="Times New Roman" pitchFamily="18" charset="0"/>
                  </a:rPr>
                  <a:t>) = </a:t>
                </a:r>
                <a:r>
                  <a:rPr kumimoji="0" lang="es-MX" sz="1900" b="1" i="0" u="none" strike="noStrike" cap="none" normalizeH="0" baseline="0" dirty="0" smtClean="0">
                    <a:ln>
                      <a:noFill/>
                    </a:ln>
                    <a:solidFill>
                      <a:schemeClr val="tx1"/>
                    </a:solidFill>
                    <a:effectLst/>
                    <a:latin typeface="+mn-lt"/>
                    <a:ea typeface="Calibri" pitchFamily="34" charset="0"/>
                    <a:cs typeface="Times New Roman" pitchFamily="18" charset="0"/>
                  </a:rPr>
                  <a:t>125.65 </a:t>
                </a:r>
                <a:r>
                  <a:rPr kumimoji="0" lang="es-MX" sz="1900" b="1" i="0" u="none" strike="noStrike" cap="none" normalizeH="0" baseline="0" dirty="0">
                    <a:ln>
                      <a:noFill/>
                    </a:ln>
                    <a:solidFill>
                      <a:schemeClr val="tx1"/>
                    </a:solidFill>
                    <a:effectLst/>
                    <a:latin typeface="+mn-lt"/>
                    <a:ea typeface="Calibri" pitchFamily="34" charset="0"/>
                    <a:cs typeface="Times New Roman" pitchFamily="18" charset="0"/>
                  </a:rPr>
                  <a:t>ton </a:t>
                </a:r>
                <a:r>
                  <a:rPr kumimoji="0" lang="es-MX" sz="1900" b="1" i="0" u="none" strike="noStrike" cap="none" normalizeH="0" baseline="0" dirty="0">
                    <a:ln>
                      <a:noFill/>
                    </a:ln>
                    <a:solidFill>
                      <a:srgbClr val="FF0000"/>
                    </a:solidFill>
                    <a:effectLst/>
                    <a:latin typeface="+mn-lt"/>
                    <a:ea typeface="Calibri" pitchFamily="34" charset="0"/>
                    <a:cs typeface="Times New Roman" pitchFamily="18" charset="0"/>
                    <a:sym typeface="Wingdings" pitchFamily="2" charset="2"/>
                  </a:rPr>
                  <a:t></a:t>
                </a:r>
                <a:r>
                  <a:rPr kumimoji="0" lang="es-MX" sz="1900" b="1" i="0" u="none" strike="noStrike" cap="none" normalizeH="0" baseline="0" dirty="0">
                    <a:ln>
                      <a:noFill/>
                    </a:ln>
                    <a:solidFill>
                      <a:srgbClr val="FF0000"/>
                    </a:solidFill>
                    <a:effectLst/>
                    <a:latin typeface="+mn-lt"/>
                    <a:ea typeface="Calibri" pitchFamily="34" charset="0"/>
                    <a:cs typeface="Times New Roman" pitchFamily="18" charset="0"/>
                  </a:rPr>
                  <a:t> Se toma esta.</a:t>
                </a:r>
                <a:endParaRPr kumimoji="0" lang="es-MX" sz="1900" b="1" i="0" u="none" strike="noStrike" cap="none" normalizeH="0" baseline="0" dirty="0">
                  <a:ln>
                    <a:noFill/>
                  </a:ln>
                  <a:solidFill>
                    <a:srgbClr val="FF0000"/>
                  </a:solidFill>
                  <a:effectLst/>
                  <a:latin typeface="+mn-lt"/>
                  <a:ea typeface="Calibri" pitchFamily="34" charset="0"/>
                  <a:cs typeface="Times New Roman" pitchFamily="18" charset="0"/>
                  <a:sym typeface="Wingdings" pitchFamily="2" charset="2"/>
                </a:endParaRPr>
              </a:p>
            </p:txBody>
          </p:sp>
        </mc:Choice>
        <mc:Fallback xmlns="">
          <p:sp>
            <p:nvSpPr>
              <p:cNvPr id="12" name="Rectangle 4"/>
              <p:cNvSpPr>
                <a:spLocks noRot="1" noChangeAspect="1" noMove="1" noResize="1" noEditPoints="1" noAdjustHandles="1" noChangeArrowheads="1" noChangeShapeType="1" noTextEdit="1"/>
              </p:cNvSpPr>
              <p:nvPr/>
            </p:nvSpPr>
            <p:spPr bwMode="auto">
              <a:xfrm>
                <a:off x="474561" y="4265232"/>
                <a:ext cx="9354448" cy="2082493"/>
              </a:xfrm>
              <a:prstGeom prst="rect">
                <a:avLst/>
              </a:prstGeom>
              <a:blipFill>
                <a:blip r:embed="rId4"/>
                <a:stretch>
                  <a:fillRect l="-652" t="-1466" b="-1760"/>
                </a:stretch>
              </a:blipFill>
              <a:ln w="9525">
                <a:noFill/>
                <a:miter lim="800000"/>
                <a:headEnd/>
                <a:tailEnd/>
              </a:ln>
              <a:effectLst/>
            </p:spPr>
            <p:txBody>
              <a:bodyPr/>
              <a:lstStyle/>
              <a:p>
                <a:r>
                  <a:rPr lang="en-US">
                    <a:noFill/>
                  </a:rPr>
                  <a:t> </a:t>
                </a:r>
              </a:p>
            </p:txBody>
          </p:sp>
        </mc:Fallback>
      </mc:AlternateContent>
      <p:sp>
        <p:nvSpPr>
          <p:cNvPr id="2" name="Marcador de pie de página 1">
            <a:extLst>
              <a:ext uri="{FF2B5EF4-FFF2-40B4-BE49-F238E27FC236}">
                <a16:creationId xmlns:a16="http://schemas.microsoft.com/office/drawing/2014/main" id="{7A375E54-36FB-4BB3-AD05-9DBBA559E85B}"/>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69213270-C4E4-4F04-8C7B-C85DDF98044B}"/>
              </a:ext>
            </a:extLst>
          </p:cNvPr>
          <p:cNvSpPr>
            <a:spLocks noGrp="1"/>
          </p:cNvSpPr>
          <p:nvPr>
            <p:ph type="sldNum" sz="quarter" idx="12"/>
          </p:nvPr>
        </p:nvSpPr>
        <p:spPr/>
        <p:txBody>
          <a:bodyPr/>
          <a:lstStyle/>
          <a:p>
            <a:fld id="{A20D5B2E-A39C-4A67-9A03-2664C49F1C64}" type="slidenum">
              <a:rPr lang="es-MX" smtClean="0"/>
              <a:pPr/>
              <a:t>90</a:t>
            </a:fld>
            <a:r>
              <a:rPr lang="es-MX"/>
              <a:t>/150</a:t>
            </a:r>
            <a:endParaRPr lang="es-MX" dirty="0"/>
          </a:p>
        </p:txBody>
      </p:sp>
    </p:spTree>
    <p:extLst>
      <p:ext uri="{BB962C8B-B14F-4D97-AF65-F5344CB8AC3E}">
        <p14:creationId xmlns:p14="http://schemas.microsoft.com/office/powerpoint/2010/main" val="305768563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3" name="6 CuadroTexto"/>
          <p:cNvSpPr txBox="1"/>
          <p:nvPr/>
        </p:nvSpPr>
        <p:spPr>
          <a:xfrm>
            <a:off x="1728109" y="293892"/>
            <a:ext cx="6984775" cy="707886"/>
          </a:xfrm>
          <a:prstGeom prst="rect">
            <a:avLst/>
          </a:prstGeom>
          <a:noFill/>
        </p:spPr>
        <p:txBody>
          <a:bodyPr wrap="square" rtlCol="0">
            <a:spAutoFit/>
          </a:bodyPr>
          <a:lstStyle/>
          <a:p>
            <a:pPr algn="ctr" fontAlgn="auto">
              <a:spcBef>
                <a:spcPts val="0"/>
              </a:spcBef>
              <a:spcAft>
                <a:spcPts val="0"/>
              </a:spcAft>
            </a:pPr>
            <a:r>
              <a:rPr 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2</a:t>
            </a:r>
          </a:p>
          <a:p>
            <a:pPr algn="ctr" fontAlgn="auto">
              <a:spcBef>
                <a:spcPts val="0"/>
              </a:spcBef>
              <a:spcAft>
                <a:spcPts val="0"/>
              </a:spcAft>
            </a:pPr>
            <a:r>
              <a:rPr lang="es-MX" altLang="es-MX" sz="20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2.2 DISEÑO DE ELEMENTOS A TENSIÓN</a:t>
            </a:r>
          </a:p>
        </p:txBody>
      </p:sp>
      <mc:AlternateContent xmlns:mc="http://schemas.openxmlformats.org/markup-compatibility/2006" xmlns:a14="http://schemas.microsoft.com/office/drawing/2010/main">
        <mc:Choice Requires="a14">
          <p:sp>
            <p:nvSpPr>
              <p:cNvPr id="8" name="Rectangle 1"/>
              <p:cNvSpPr>
                <a:spLocks noChangeArrowheads="1"/>
              </p:cNvSpPr>
              <p:nvPr/>
            </p:nvSpPr>
            <p:spPr bwMode="auto">
              <a:xfrm>
                <a:off x="474561" y="1797135"/>
                <a:ext cx="9354448" cy="48165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900" b="1" i="0" u="none" strike="noStrike" cap="none" normalizeH="0" baseline="0" dirty="0">
                    <a:ln>
                      <a:noFill/>
                    </a:ln>
                    <a:latin typeface="+mn-lt"/>
                    <a:ea typeface="Calibri" pitchFamily="34" charset="0"/>
                    <a:cs typeface="Times New Roman" pitchFamily="18" charset="0"/>
                  </a:rPr>
                  <a:t>Puede considerarse que el bloque de falla será por el borde exterior de los cordones de soldadura, entonces se elegirá un espesor (t) de la placa de manera que la resistencia por cortante y tensión combinadas no sea menor que </a:t>
                </a:r>
                <a:r>
                  <a:rPr kumimoji="0" lang="es-MX" sz="1900" b="1" i="0" u="none" strike="noStrike" cap="none" normalizeH="0" baseline="0" dirty="0" smtClean="0">
                    <a:ln>
                      <a:noFill/>
                    </a:ln>
                    <a:latin typeface="+mn-lt"/>
                    <a:ea typeface="Calibri" pitchFamily="34" charset="0"/>
                    <a:cs typeface="Times New Roman" pitchFamily="18" charset="0"/>
                  </a:rPr>
                  <a:t>125.65 </a:t>
                </a:r>
                <a:r>
                  <a:rPr kumimoji="0" lang="es-MX" sz="1900" b="1" i="0" u="none" strike="noStrike" cap="none" normalizeH="0" baseline="0" dirty="0">
                    <a:ln>
                      <a:noFill/>
                    </a:ln>
                    <a:latin typeface="+mn-lt"/>
                    <a:ea typeface="Calibri" pitchFamily="34" charset="0"/>
                    <a:cs typeface="Times New Roman" pitchFamily="18" charset="0"/>
                  </a:rPr>
                  <a:t>ton.</a:t>
                </a:r>
                <a:endParaRPr kumimoji="0" lang="es-MX" sz="1900" b="1" i="0" u="none" strike="noStrike" cap="none" normalizeH="0" baseline="0" dirty="0">
                  <a:ln>
                    <a:noFill/>
                  </a:ln>
                  <a:latin typeface="+mn-lt"/>
                </a:endParaRPr>
              </a:p>
              <a:p>
                <a:pPr lvl="0" algn="just" eaLnBrk="0" hangingPunct="0"/>
                <a14:m>
                  <m:oMath xmlns:m="http://schemas.openxmlformats.org/officeDocument/2006/math">
                    <m:sSub>
                      <m:sSubPr>
                        <m:ctrlPr>
                          <a:rPr lang="es-MX" sz="1900" b="1" i="1">
                            <a:latin typeface="Cambria Math" panose="02040503050406030204" pitchFamily="18" charset="0"/>
                            <a:cs typeface="Times New Roman" pitchFamily="18" charset="0"/>
                          </a:rPr>
                        </m:ctrlPr>
                      </m:sSubPr>
                      <m:e>
                        <m:r>
                          <a:rPr lang="es-MX" sz="1900" b="1" i="1">
                            <a:latin typeface="Cambria Math" panose="02040503050406030204" pitchFamily="18" charset="0"/>
                            <a:cs typeface="Times New Roman" pitchFamily="18" charset="0"/>
                          </a:rPr>
                          <m:t>𝑭</m:t>
                        </m:r>
                      </m:e>
                      <m:sub>
                        <m:r>
                          <a:rPr lang="es-MX" sz="1900" b="1" i="1">
                            <a:latin typeface="Cambria Math" panose="02040503050406030204" pitchFamily="18" charset="0"/>
                            <a:cs typeface="Times New Roman" pitchFamily="18" charset="0"/>
                          </a:rPr>
                          <m:t>𝒖</m:t>
                        </m:r>
                      </m:sub>
                    </m:sSub>
                  </m:oMath>
                </a14:m>
                <a:r>
                  <a:rPr kumimoji="0" lang="es-MX" sz="1900" b="1" i="0" u="none" strike="noStrike" cap="none" normalizeH="0" baseline="0" dirty="0">
                    <a:ln>
                      <a:noFill/>
                    </a:ln>
                    <a:solidFill>
                      <a:schemeClr val="tx1"/>
                    </a:solidFill>
                    <a:latin typeface="+mn-lt"/>
                    <a:ea typeface="Calibri" pitchFamily="34" charset="0"/>
                    <a:cs typeface="Times New Roman" pitchFamily="18" charset="0"/>
                  </a:rPr>
                  <a:t>*</a:t>
                </a:r>
                <a14:m>
                  <m:oMath xmlns:m="http://schemas.openxmlformats.org/officeDocument/2006/math">
                    <m:sSub>
                      <m:sSubPr>
                        <m:ctrlPr>
                          <a:rPr lang="es-MX" sz="1900" b="1" i="1">
                            <a:latin typeface="Cambria Math" panose="02040503050406030204" pitchFamily="18" charset="0"/>
                            <a:cs typeface="Times New Roman" pitchFamily="18" charset="0"/>
                          </a:rPr>
                        </m:ctrlPr>
                      </m:sSubPr>
                      <m:e>
                        <m:r>
                          <a:rPr lang="es-MX" sz="1900" b="1" i="1">
                            <a:latin typeface="Cambria Math" panose="02040503050406030204" pitchFamily="18" charset="0"/>
                            <a:cs typeface="Times New Roman" pitchFamily="18" charset="0"/>
                          </a:rPr>
                          <m:t>𝑨</m:t>
                        </m:r>
                      </m:e>
                      <m:sub>
                        <m:r>
                          <a:rPr lang="es-MX" sz="1900" b="1" i="1">
                            <a:latin typeface="Cambria Math" panose="02040503050406030204" pitchFamily="18" charset="0"/>
                            <a:cs typeface="Times New Roman" pitchFamily="18" charset="0"/>
                          </a:rPr>
                          <m:t>𝒏</m:t>
                        </m:r>
                        <m:r>
                          <a:rPr lang="es-MX" sz="1900" b="1" i="1" smtClean="0">
                            <a:latin typeface="Cambria Math" panose="02040503050406030204" pitchFamily="18" charset="0"/>
                            <a:cs typeface="Times New Roman" pitchFamily="18" charset="0"/>
                          </a:rPr>
                          <m:t>𝒕</m:t>
                        </m:r>
                      </m:sub>
                    </m:sSub>
                  </m:oMath>
                </a14:m>
                <a:r>
                  <a:rPr kumimoji="0" lang="es-MX" sz="1900" b="1" i="0" u="none" strike="noStrike" cap="none" normalizeH="0" baseline="0" dirty="0">
                    <a:ln>
                      <a:noFill/>
                    </a:ln>
                    <a:solidFill>
                      <a:schemeClr val="tx1"/>
                    </a:solidFill>
                    <a:latin typeface="+mn-lt"/>
                    <a:ea typeface="Calibri" pitchFamily="34" charset="0"/>
                    <a:cs typeface="Times New Roman" pitchFamily="18" charset="0"/>
                  </a:rPr>
                  <a:t> = </a:t>
                </a:r>
                <a:r>
                  <a:rPr kumimoji="0" lang="es-MX" sz="1900" b="1" i="0" u="none" strike="noStrike" cap="none" normalizeH="0" baseline="0" dirty="0" smtClean="0">
                    <a:ln>
                      <a:noFill/>
                    </a:ln>
                    <a:solidFill>
                      <a:schemeClr val="tx1"/>
                    </a:solidFill>
                    <a:latin typeface="+mn-lt"/>
                    <a:ea typeface="Calibri" pitchFamily="34" charset="0"/>
                    <a:cs typeface="Times New Roman" pitchFamily="18" charset="0"/>
                  </a:rPr>
                  <a:t>4.1</a:t>
                </a:r>
                <a14:m>
                  <m:oMath xmlns:m="http://schemas.openxmlformats.org/officeDocument/2006/math">
                    <m:f>
                      <m:fPr>
                        <m:ctrlPr>
                          <a:rPr lang="es-MX" sz="1900" b="1" i="1">
                            <a:latin typeface="Cambria Math" panose="02040503050406030204" pitchFamily="18" charset="0"/>
                            <a:cs typeface="Times New Roman" pitchFamily="18" charset="0"/>
                          </a:rPr>
                        </m:ctrlPr>
                      </m:fPr>
                      <m:num>
                        <m:r>
                          <a:rPr lang="es-MX" sz="1900" b="1" i="1">
                            <a:latin typeface="Cambria Math" panose="02040503050406030204" pitchFamily="18" charset="0"/>
                            <a:cs typeface="Times New Roman" pitchFamily="18" charset="0"/>
                          </a:rPr>
                          <m:t>𝒕𝒐𝒏</m:t>
                        </m:r>
                      </m:num>
                      <m:den>
                        <m:sSup>
                          <m:sSupPr>
                            <m:ctrlPr>
                              <a:rPr lang="es-MX" sz="1900" b="1" i="1">
                                <a:latin typeface="Cambria Math" panose="02040503050406030204" pitchFamily="18" charset="0"/>
                                <a:cs typeface="Times New Roman" pitchFamily="18" charset="0"/>
                              </a:rPr>
                            </m:ctrlPr>
                          </m:sSupPr>
                          <m:e>
                            <m:r>
                              <a:rPr lang="es-MX" sz="1900" b="1" i="1">
                                <a:latin typeface="Cambria Math" panose="02040503050406030204" pitchFamily="18" charset="0"/>
                                <a:cs typeface="Times New Roman" pitchFamily="18" charset="0"/>
                              </a:rPr>
                              <m:t>𝒄𝒎</m:t>
                            </m:r>
                          </m:e>
                          <m:sup>
                            <m:r>
                              <a:rPr lang="es-MX" sz="1900" b="1" i="1">
                                <a:latin typeface="Cambria Math" panose="02040503050406030204" pitchFamily="18" charset="0"/>
                                <a:cs typeface="Times New Roman" pitchFamily="18" charset="0"/>
                              </a:rPr>
                              <m:t>𝟐</m:t>
                            </m:r>
                          </m:sup>
                        </m:sSup>
                      </m:den>
                    </m:f>
                  </m:oMath>
                </a14:m>
                <a:r>
                  <a:rPr kumimoji="0" lang="es-MX" sz="1900" b="1" i="0" u="none" strike="noStrike" cap="none" normalizeH="0" baseline="0" dirty="0" smtClean="0">
                    <a:ln>
                      <a:noFill/>
                    </a:ln>
                    <a:solidFill>
                      <a:schemeClr val="tx1"/>
                    </a:solidFill>
                    <a:latin typeface="+mn-lt"/>
                    <a:ea typeface="Calibri" pitchFamily="34" charset="0"/>
                    <a:cs typeface="Times New Roman" pitchFamily="18" charset="0"/>
                  </a:rPr>
                  <a:t> </a:t>
                </a:r>
                <a:r>
                  <a:rPr kumimoji="0" lang="es-MX" sz="1900" b="1" i="0" u="none" strike="noStrike" cap="none" normalizeH="0" baseline="0" dirty="0">
                    <a:ln>
                      <a:noFill/>
                    </a:ln>
                    <a:solidFill>
                      <a:schemeClr val="tx1"/>
                    </a:solidFill>
                    <a:latin typeface="+mn-lt"/>
                    <a:ea typeface="Calibri" pitchFamily="34" charset="0"/>
                    <a:cs typeface="Times New Roman" pitchFamily="18" charset="0"/>
                  </a:rPr>
                  <a:t>x </a:t>
                </a:r>
                <a:r>
                  <a:rPr kumimoji="0" lang="es-MX" sz="1900" b="1" i="0" u="none" strike="noStrike" cap="none" normalizeH="0" baseline="0" dirty="0" smtClean="0">
                    <a:ln>
                      <a:noFill/>
                    </a:ln>
                    <a:solidFill>
                      <a:schemeClr val="tx1"/>
                    </a:solidFill>
                    <a:latin typeface="+mn-lt"/>
                    <a:ea typeface="Calibri" pitchFamily="34" charset="0"/>
                    <a:cs typeface="Times New Roman" pitchFamily="18" charset="0"/>
                  </a:rPr>
                  <a:t>(12.4cm*1.1cm) </a:t>
                </a:r>
                <a:r>
                  <a:rPr kumimoji="0" lang="es-MX" sz="1900" b="1" i="0" u="none" strike="noStrike" cap="none" normalizeH="0" baseline="0" dirty="0">
                    <a:ln>
                      <a:noFill/>
                    </a:ln>
                    <a:solidFill>
                      <a:schemeClr val="tx1"/>
                    </a:solidFill>
                    <a:latin typeface="+mn-lt"/>
                    <a:ea typeface="Calibri" pitchFamily="34" charset="0"/>
                    <a:cs typeface="Times New Roman" pitchFamily="18" charset="0"/>
                  </a:rPr>
                  <a:t>= </a:t>
                </a:r>
                <a:r>
                  <a:rPr kumimoji="0" lang="es-MX" sz="1900" b="1" i="0" u="none" strike="noStrike" cap="none" normalizeH="0" baseline="0" dirty="0" smtClean="0">
                    <a:ln>
                      <a:noFill/>
                    </a:ln>
                    <a:solidFill>
                      <a:schemeClr val="tx1"/>
                    </a:solidFill>
                    <a:latin typeface="+mn-lt"/>
                    <a:ea typeface="Calibri" pitchFamily="34" charset="0"/>
                    <a:cs typeface="Times New Roman" pitchFamily="18" charset="0"/>
                  </a:rPr>
                  <a:t>55.92 </a:t>
                </a:r>
                <a:r>
                  <a:rPr kumimoji="0" lang="es-MX" sz="1900" b="1" i="0" u="none" strike="noStrike" cap="none" normalizeH="0" baseline="0" dirty="0">
                    <a:ln>
                      <a:noFill/>
                    </a:ln>
                    <a:solidFill>
                      <a:schemeClr val="tx1"/>
                    </a:solidFill>
                    <a:latin typeface="+mn-lt"/>
                    <a:ea typeface="Calibri" pitchFamily="34" charset="0"/>
                    <a:cs typeface="Times New Roman" pitchFamily="18" charset="0"/>
                  </a:rPr>
                  <a:t>ton &lt; </a:t>
                </a:r>
                <a14:m>
                  <m:oMath xmlns:m="http://schemas.openxmlformats.org/officeDocument/2006/math">
                    <m:sSub>
                      <m:sSubPr>
                        <m:ctrlPr>
                          <a:rPr lang="es-MX" sz="1900" b="1" i="1">
                            <a:latin typeface="Cambria Math" panose="02040503050406030204" pitchFamily="18" charset="0"/>
                            <a:cs typeface="Times New Roman" pitchFamily="18" charset="0"/>
                          </a:rPr>
                        </m:ctrlPr>
                      </m:sSubPr>
                      <m:e>
                        <m:r>
                          <a:rPr lang="es-MX" sz="1900" b="1" i="1" smtClean="0">
                            <a:latin typeface="Cambria Math" panose="02040503050406030204" pitchFamily="18" charset="0"/>
                            <a:cs typeface="Times New Roman" pitchFamily="18" charset="0"/>
                          </a:rPr>
                          <m:t>𝟎</m:t>
                        </m:r>
                        <m:r>
                          <a:rPr lang="es-MX" sz="1900" b="1" i="1" smtClean="0">
                            <a:latin typeface="Cambria Math" panose="02040503050406030204" pitchFamily="18" charset="0"/>
                            <a:cs typeface="Times New Roman" pitchFamily="18" charset="0"/>
                          </a:rPr>
                          <m:t>.</m:t>
                        </m:r>
                        <m:r>
                          <a:rPr lang="es-MX" sz="1900" b="1" i="1" smtClean="0">
                            <a:latin typeface="Cambria Math" panose="02040503050406030204" pitchFamily="18" charset="0"/>
                            <a:cs typeface="Times New Roman" pitchFamily="18" charset="0"/>
                          </a:rPr>
                          <m:t>𝟔</m:t>
                        </m:r>
                        <m:r>
                          <a:rPr lang="es-MX" sz="1900" b="1" i="1" smtClean="0">
                            <a:latin typeface="Cambria Math" panose="02040503050406030204" pitchFamily="18" charset="0"/>
                            <a:cs typeface="Times New Roman" pitchFamily="18" charset="0"/>
                          </a:rPr>
                          <m:t>𝑭</m:t>
                        </m:r>
                      </m:e>
                      <m:sub>
                        <m:r>
                          <a:rPr lang="es-MX" sz="1900" b="1" i="1" smtClean="0">
                            <a:latin typeface="Cambria Math" panose="02040503050406030204" pitchFamily="18" charset="0"/>
                            <a:cs typeface="Times New Roman" pitchFamily="18" charset="0"/>
                          </a:rPr>
                          <m:t>𝒖</m:t>
                        </m:r>
                      </m:sub>
                    </m:sSub>
                  </m:oMath>
                </a14:m>
                <a:r>
                  <a:rPr kumimoji="0" lang="es-MX" sz="1900" b="1" i="0" u="none" strike="noStrike" cap="none" normalizeH="0" baseline="0" dirty="0">
                    <a:ln>
                      <a:noFill/>
                    </a:ln>
                    <a:solidFill>
                      <a:schemeClr val="tx1"/>
                    </a:solidFill>
                    <a:latin typeface="+mn-lt"/>
                    <a:ea typeface="Calibri" pitchFamily="34" charset="0"/>
                    <a:cs typeface="Times New Roman" pitchFamily="18" charset="0"/>
                  </a:rPr>
                  <a:t>*</a:t>
                </a:r>
                <a14:m>
                  <m:oMath xmlns:m="http://schemas.openxmlformats.org/officeDocument/2006/math">
                    <m:sSub>
                      <m:sSubPr>
                        <m:ctrlPr>
                          <a:rPr kumimoji="0" lang="es-MX" sz="1900" b="1" i="1" u="none" strike="noStrike" cap="none" normalizeH="0" baseline="0" smtClean="0">
                            <a:ln>
                              <a:noFill/>
                            </a:ln>
                            <a:solidFill>
                              <a:schemeClr val="tx1"/>
                            </a:solidFill>
                            <a:latin typeface="Cambria Math" panose="02040503050406030204" pitchFamily="18" charset="0"/>
                            <a:cs typeface="Times New Roman" pitchFamily="18" charset="0"/>
                          </a:rPr>
                        </m:ctrlPr>
                      </m:sSubPr>
                      <m:e>
                        <m:r>
                          <a:rPr kumimoji="0" lang="es-MX" sz="1900" b="1" i="1" u="none" strike="noStrike" cap="none" normalizeH="0" baseline="0" smtClean="0">
                            <a:ln>
                              <a:noFill/>
                            </a:ln>
                            <a:solidFill>
                              <a:schemeClr val="tx1"/>
                            </a:solidFill>
                            <a:latin typeface="Cambria Math" panose="02040503050406030204" pitchFamily="18" charset="0"/>
                            <a:cs typeface="Times New Roman" pitchFamily="18" charset="0"/>
                          </a:rPr>
                          <m:t>𝑨</m:t>
                        </m:r>
                      </m:e>
                      <m:sub>
                        <m:r>
                          <a:rPr kumimoji="0" lang="es-MX" sz="1900" b="1" i="1" u="none" strike="noStrike" cap="none" normalizeH="0" baseline="0" smtClean="0">
                            <a:ln>
                              <a:noFill/>
                            </a:ln>
                            <a:solidFill>
                              <a:schemeClr val="tx1"/>
                            </a:solidFill>
                            <a:latin typeface="Cambria Math" panose="02040503050406030204" pitchFamily="18" charset="0"/>
                            <a:cs typeface="Times New Roman" pitchFamily="18" charset="0"/>
                          </a:rPr>
                          <m:t>𝒏𝒄</m:t>
                        </m:r>
                      </m:sub>
                    </m:sSub>
                  </m:oMath>
                </a14:m>
                <a:r>
                  <a:rPr kumimoji="0" lang="es-MX" sz="1900" b="1" i="0" u="none" strike="noStrike" cap="none" normalizeH="0" baseline="0" dirty="0">
                    <a:ln>
                      <a:noFill/>
                    </a:ln>
                    <a:solidFill>
                      <a:schemeClr val="tx1"/>
                    </a:solidFill>
                    <a:latin typeface="+mn-lt"/>
                    <a:ea typeface="Calibri" pitchFamily="34" charset="0"/>
                    <a:cs typeface="Times New Roman" pitchFamily="18" charset="0"/>
                  </a:rPr>
                  <a:t> = 0.6 x 4.1</a:t>
                </a:r>
                <a14:m>
                  <m:oMath xmlns:m="http://schemas.openxmlformats.org/officeDocument/2006/math">
                    <m:f>
                      <m:fPr>
                        <m:ctrlPr>
                          <a:rPr lang="es-MX" sz="1900" b="1" i="1">
                            <a:latin typeface="Cambria Math" panose="02040503050406030204" pitchFamily="18" charset="0"/>
                            <a:cs typeface="Times New Roman" pitchFamily="18" charset="0"/>
                          </a:rPr>
                        </m:ctrlPr>
                      </m:fPr>
                      <m:num>
                        <m:r>
                          <a:rPr lang="es-MX" sz="1900" b="1" i="1">
                            <a:latin typeface="Cambria Math" panose="02040503050406030204" pitchFamily="18" charset="0"/>
                            <a:cs typeface="Times New Roman" pitchFamily="18" charset="0"/>
                          </a:rPr>
                          <m:t>𝒕𝒐𝒏</m:t>
                        </m:r>
                      </m:num>
                      <m:den>
                        <m:sSup>
                          <m:sSupPr>
                            <m:ctrlPr>
                              <a:rPr lang="es-MX" sz="1900" b="1" i="1">
                                <a:latin typeface="Cambria Math" panose="02040503050406030204" pitchFamily="18" charset="0"/>
                                <a:cs typeface="Times New Roman" pitchFamily="18" charset="0"/>
                              </a:rPr>
                            </m:ctrlPr>
                          </m:sSupPr>
                          <m:e>
                            <m:r>
                              <a:rPr lang="es-MX" sz="1900" b="1" i="1">
                                <a:latin typeface="Cambria Math" panose="02040503050406030204" pitchFamily="18" charset="0"/>
                                <a:cs typeface="Times New Roman" pitchFamily="18" charset="0"/>
                              </a:rPr>
                              <m:t>𝒄𝒎</m:t>
                            </m:r>
                          </m:e>
                          <m:sup>
                            <m:r>
                              <a:rPr lang="es-MX" sz="1900" b="1" i="1">
                                <a:latin typeface="Cambria Math" panose="02040503050406030204" pitchFamily="18" charset="0"/>
                                <a:cs typeface="Times New Roman" pitchFamily="18" charset="0"/>
                              </a:rPr>
                              <m:t>𝟐</m:t>
                            </m:r>
                          </m:sup>
                        </m:sSup>
                      </m:den>
                    </m:f>
                    <m:r>
                      <a:rPr lang="es-MX" sz="1900" b="1" i="1">
                        <a:latin typeface="Cambria Math" panose="02040503050406030204" pitchFamily="18" charset="0"/>
                        <a:cs typeface="Times New Roman" pitchFamily="18" charset="0"/>
                      </a:rPr>
                      <m:t> </m:t>
                    </m:r>
                  </m:oMath>
                </a14:m>
                <a:r>
                  <a:rPr kumimoji="0" lang="es-MX" sz="1900" b="1" i="0" u="none" strike="noStrike" cap="none" normalizeH="0" baseline="0" dirty="0">
                    <a:ln>
                      <a:noFill/>
                    </a:ln>
                    <a:solidFill>
                      <a:schemeClr val="tx1"/>
                    </a:solidFill>
                    <a:latin typeface="+mn-lt"/>
                    <a:ea typeface="Calibri" pitchFamily="34" charset="0"/>
                    <a:cs typeface="Times New Roman" pitchFamily="18" charset="0"/>
                  </a:rPr>
                  <a:t>(18 + </a:t>
                </a:r>
                <a:r>
                  <a:rPr kumimoji="0" lang="es-MX" sz="1900" b="1" i="0" u="none" strike="noStrike" cap="none" normalizeH="0" baseline="0" dirty="0" smtClean="0">
                    <a:ln>
                      <a:noFill/>
                    </a:ln>
                    <a:solidFill>
                      <a:schemeClr val="tx1"/>
                    </a:solidFill>
                    <a:latin typeface="+mn-lt"/>
                    <a:ea typeface="Calibri" pitchFamily="34" charset="0"/>
                    <a:cs typeface="Times New Roman" pitchFamily="18" charset="0"/>
                  </a:rPr>
                  <a:t>4.5)cm*(1.1cm)= </a:t>
                </a:r>
                <a:r>
                  <a:rPr kumimoji="0" lang="es-MX" sz="1900" b="1" i="0" u="none" strike="noStrike" cap="none" normalizeH="0" baseline="0" dirty="0" smtClean="0">
                    <a:ln>
                      <a:noFill/>
                    </a:ln>
                    <a:solidFill>
                      <a:srgbClr val="FF0000"/>
                    </a:solidFill>
                    <a:latin typeface="+mn-lt"/>
                    <a:ea typeface="Calibri" pitchFamily="34" charset="0"/>
                    <a:cs typeface="Times New Roman" pitchFamily="18" charset="0"/>
                  </a:rPr>
                  <a:t>60.88</a:t>
                </a:r>
                <a:r>
                  <a:rPr kumimoji="0" lang="es-MX" sz="1900" b="1" i="0" u="none" strike="noStrike" cap="none" normalizeH="0" dirty="0" smtClean="0">
                    <a:ln>
                      <a:noFill/>
                    </a:ln>
                    <a:solidFill>
                      <a:srgbClr val="FF0000"/>
                    </a:solidFill>
                    <a:latin typeface="+mn-lt"/>
                    <a:ea typeface="Calibri" pitchFamily="34" charset="0"/>
                    <a:cs typeface="Times New Roman" pitchFamily="18" charset="0"/>
                  </a:rPr>
                  <a:t> </a:t>
                </a:r>
                <a:r>
                  <a:rPr kumimoji="0" lang="es-MX" sz="1900" b="1" i="0" u="none" strike="noStrike" cap="none" normalizeH="0" baseline="0" dirty="0">
                    <a:ln>
                      <a:noFill/>
                    </a:ln>
                    <a:solidFill>
                      <a:srgbClr val="FF0000"/>
                    </a:solidFill>
                    <a:latin typeface="+mn-lt"/>
                    <a:ea typeface="Calibri" pitchFamily="34" charset="0"/>
                    <a:cs typeface="Times New Roman" pitchFamily="18" charset="0"/>
                  </a:rPr>
                  <a:t>ton</a:t>
                </a:r>
                <a:endParaRPr kumimoji="0" lang="es-MX" sz="1900" b="1" i="0" u="none" strike="noStrike" cap="none" normalizeH="0" baseline="0" dirty="0">
                  <a:ln>
                    <a:noFill/>
                  </a:ln>
                  <a:solidFill>
                    <a:srgbClr val="FF0000"/>
                  </a:solidFill>
                  <a:latin typeface="+mn-lt"/>
                </a:endParaRPr>
              </a:p>
              <a:p>
                <a:pPr lvl="0" algn="just" eaLnBrk="0" hangingPunct="0"/>
                <a14:m>
                  <m:oMath xmlns:m="http://schemas.openxmlformats.org/officeDocument/2006/math">
                    <m:r>
                      <a:rPr lang="es-MX" sz="1900" b="1" i="1" dirty="0">
                        <a:latin typeface="Cambria Math" panose="02040503050406030204" pitchFamily="18" charset="0"/>
                        <a:ea typeface="Calibri" pitchFamily="34" charset="0"/>
                        <a:cs typeface="Times New Roman" pitchFamily="18" charset="0"/>
                      </a:rPr>
                      <m:t>𝝓</m:t>
                    </m:r>
                  </m:oMath>
                </a14:m>
                <a:r>
                  <a:rPr kumimoji="0" lang="es-MX" sz="1900" b="1" i="0" u="none" strike="noStrike" cap="none" normalizeH="0" baseline="0" dirty="0">
                    <a:ln>
                      <a:noFill/>
                    </a:ln>
                    <a:solidFill>
                      <a:schemeClr val="tx1"/>
                    </a:solidFill>
                    <a:latin typeface="+mn-lt"/>
                    <a:ea typeface="Calibri" pitchFamily="34" charset="0"/>
                    <a:cs typeface="Times New Roman" pitchFamily="18" charset="0"/>
                  </a:rPr>
                  <a:t>(</a:t>
                </a:r>
                <a14:m>
                  <m:oMath xmlns:m="http://schemas.openxmlformats.org/officeDocument/2006/math">
                    <m:sSub>
                      <m:sSubPr>
                        <m:ctrlPr>
                          <a:rPr lang="es-MX" sz="1900" b="1" i="1">
                            <a:latin typeface="Cambria Math" panose="02040503050406030204" pitchFamily="18" charset="0"/>
                            <a:cs typeface="Times New Roman" pitchFamily="18" charset="0"/>
                          </a:rPr>
                        </m:ctrlPr>
                      </m:sSubPr>
                      <m:e>
                        <m:r>
                          <a:rPr lang="es-MX" sz="1900" b="1" i="1">
                            <a:latin typeface="Cambria Math" panose="02040503050406030204" pitchFamily="18" charset="0"/>
                            <a:cs typeface="Times New Roman" pitchFamily="18" charset="0"/>
                          </a:rPr>
                          <m:t>𝟎</m:t>
                        </m:r>
                        <m:r>
                          <a:rPr lang="es-MX" sz="1900" b="1" i="1">
                            <a:latin typeface="Cambria Math" panose="02040503050406030204" pitchFamily="18" charset="0"/>
                            <a:cs typeface="Times New Roman" pitchFamily="18" charset="0"/>
                          </a:rPr>
                          <m:t>.</m:t>
                        </m:r>
                        <m:r>
                          <a:rPr lang="es-MX" sz="1900" b="1" i="1">
                            <a:latin typeface="Cambria Math" panose="02040503050406030204" pitchFamily="18" charset="0"/>
                            <a:cs typeface="Times New Roman" pitchFamily="18" charset="0"/>
                          </a:rPr>
                          <m:t>𝟔</m:t>
                        </m:r>
                        <m:r>
                          <a:rPr lang="es-MX" sz="1900" b="1" i="1">
                            <a:latin typeface="Cambria Math" panose="02040503050406030204" pitchFamily="18" charset="0"/>
                            <a:cs typeface="Times New Roman" pitchFamily="18" charset="0"/>
                          </a:rPr>
                          <m:t>𝑭</m:t>
                        </m:r>
                      </m:e>
                      <m:sub>
                        <m:r>
                          <a:rPr lang="es-MX" sz="1900" b="1" i="1">
                            <a:latin typeface="Cambria Math" panose="02040503050406030204" pitchFamily="18" charset="0"/>
                            <a:cs typeface="Times New Roman" pitchFamily="18" charset="0"/>
                          </a:rPr>
                          <m:t>𝒖</m:t>
                        </m:r>
                      </m:sub>
                    </m:sSub>
                  </m:oMath>
                </a14:m>
                <a:r>
                  <a:rPr kumimoji="0" lang="es-MX" sz="1900" b="1" i="0" u="none" strike="noStrike" cap="none" normalizeH="0" baseline="0" dirty="0">
                    <a:ln>
                      <a:noFill/>
                    </a:ln>
                    <a:solidFill>
                      <a:schemeClr val="tx1"/>
                    </a:solidFill>
                    <a:latin typeface="+mn-lt"/>
                    <a:ea typeface="Calibri" pitchFamily="34" charset="0"/>
                    <a:cs typeface="Times New Roman" pitchFamily="18" charset="0"/>
                  </a:rPr>
                  <a:t>*</a:t>
                </a:r>
                <a14:m>
                  <m:oMath xmlns:m="http://schemas.openxmlformats.org/officeDocument/2006/math">
                    <m:sSub>
                      <m:sSubPr>
                        <m:ctrlPr>
                          <a:rPr lang="es-MX" sz="1900" b="1" i="1">
                            <a:latin typeface="Cambria Math" panose="02040503050406030204" pitchFamily="18" charset="0"/>
                            <a:cs typeface="Times New Roman" pitchFamily="18" charset="0"/>
                          </a:rPr>
                        </m:ctrlPr>
                      </m:sSubPr>
                      <m:e>
                        <m:r>
                          <a:rPr lang="es-MX" sz="1900" b="1" i="1">
                            <a:latin typeface="Cambria Math" panose="02040503050406030204" pitchFamily="18" charset="0"/>
                            <a:cs typeface="Times New Roman" pitchFamily="18" charset="0"/>
                          </a:rPr>
                          <m:t>𝑨</m:t>
                        </m:r>
                      </m:e>
                      <m:sub>
                        <m:r>
                          <a:rPr lang="es-MX" sz="1900" b="1" i="1">
                            <a:latin typeface="Cambria Math" panose="02040503050406030204" pitchFamily="18" charset="0"/>
                            <a:cs typeface="Times New Roman" pitchFamily="18" charset="0"/>
                          </a:rPr>
                          <m:t>𝒏𝒄</m:t>
                        </m:r>
                      </m:sub>
                    </m:sSub>
                  </m:oMath>
                </a14:m>
                <a:r>
                  <a:rPr kumimoji="0" lang="es-MX" sz="1900" b="1" i="0" u="none" strike="noStrike" cap="none" normalizeH="0" baseline="0" dirty="0">
                    <a:ln>
                      <a:noFill/>
                    </a:ln>
                    <a:solidFill>
                      <a:schemeClr val="tx1"/>
                    </a:solidFill>
                    <a:latin typeface="+mn-lt"/>
                    <a:ea typeface="Calibri" pitchFamily="34" charset="0"/>
                    <a:cs typeface="Times New Roman" pitchFamily="18" charset="0"/>
                  </a:rPr>
                  <a:t> + </a:t>
                </a:r>
                <a14:m>
                  <m:oMath xmlns:m="http://schemas.openxmlformats.org/officeDocument/2006/math">
                    <m:sSub>
                      <m:sSubPr>
                        <m:ctrlPr>
                          <a:rPr lang="es-MX" sz="1900" b="1" i="1">
                            <a:latin typeface="Cambria Math" panose="02040503050406030204" pitchFamily="18" charset="0"/>
                            <a:cs typeface="Times New Roman" pitchFamily="18" charset="0"/>
                          </a:rPr>
                        </m:ctrlPr>
                      </m:sSubPr>
                      <m:e>
                        <m:r>
                          <a:rPr lang="es-MX" sz="1900" b="1" i="1">
                            <a:latin typeface="Cambria Math" panose="02040503050406030204" pitchFamily="18" charset="0"/>
                            <a:cs typeface="Times New Roman" pitchFamily="18" charset="0"/>
                          </a:rPr>
                          <m:t>𝑭</m:t>
                        </m:r>
                      </m:e>
                      <m:sub>
                        <m:r>
                          <a:rPr lang="es-MX" sz="1900" b="1" i="1" smtClean="0">
                            <a:latin typeface="Cambria Math" panose="02040503050406030204" pitchFamily="18" charset="0"/>
                            <a:cs typeface="Times New Roman" pitchFamily="18" charset="0"/>
                          </a:rPr>
                          <m:t>𝒚</m:t>
                        </m:r>
                      </m:sub>
                    </m:sSub>
                  </m:oMath>
                </a14:m>
                <a:r>
                  <a:rPr kumimoji="0" lang="es-MX" sz="1900" b="1" i="0" u="none" strike="noStrike" cap="none" normalizeH="0" baseline="0" dirty="0">
                    <a:ln>
                      <a:noFill/>
                    </a:ln>
                    <a:solidFill>
                      <a:schemeClr val="tx1"/>
                    </a:solidFill>
                    <a:latin typeface="+mn-lt"/>
                    <a:ea typeface="Calibri" pitchFamily="34" charset="0"/>
                    <a:cs typeface="Times New Roman" pitchFamily="18" charset="0"/>
                  </a:rPr>
                  <a:t>*</a:t>
                </a:r>
                <a14:m>
                  <m:oMath xmlns:m="http://schemas.openxmlformats.org/officeDocument/2006/math">
                    <m:sSub>
                      <m:sSubPr>
                        <m:ctrlPr>
                          <a:rPr lang="es-MX" sz="1900" b="1" i="1">
                            <a:latin typeface="Cambria Math" panose="02040503050406030204" pitchFamily="18" charset="0"/>
                            <a:cs typeface="Times New Roman" pitchFamily="18" charset="0"/>
                          </a:rPr>
                        </m:ctrlPr>
                      </m:sSubPr>
                      <m:e>
                        <m:r>
                          <a:rPr lang="es-MX" sz="1900" b="1" i="1">
                            <a:latin typeface="Cambria Math" panose="02040503050406030204" pitchFamily="18" charset="0"/>
                            <a:cs typeface="Times New Roman" pitchFamily="18" charset="0"/>
                          </a:rPr>
                          <m:t>𝑨</m:t>
                        </m:r>
                      </m:e>
                      <m:sub>
                        <m:r>
                          <a:rPr lang="es-MX" sz="1900" b="1" i="1" smtClean="0">
                            <a:latin typeface="Cambria Math" panose="02040503050406030204" pitchFamily="18" charset="0"/>
                            <a:cs typeface="Times New Roman" pitchFamily="18" charset="0"/>
                          </a:rPr>
                          <m:t>𝑻𝒕</m:t>
                        </m:r>
                      </m:sub>
                    </m:sSub>
                  </m:oMath>
                </a14:m>
                <a:r>
                  <a:rPr kumimoji="0" lang="es-MX" sz="1900" b="1" i="0" u="none" strike="noStrike" cap="none" normalizeH="0" baseline="0" dirty="0">
                    <a:ln>
                      <a:noFill/>
                    </a:ln>
                    <a:solidFill>
                      <a:schemeClr val="tx1"/>
                    </a:solidFill>
                    <a:latin typeface="+mn-lt"/>
                    <a:ea typeface="Calibri" pitchFamily="34" charset="0"/>
                    <a:cs typeface="Times New Roman" pitchFamily="18" charset="0"/>
                  </a:rPr>
                  <a:t>) = 0.75(0.6</a:t>
                </a:r>
                <a:r>
                  <a:rPr kumimoji="0" lang="es-MX" sz="1900" b="1" i="0" u="none" strike="noStrike" cap="none" normalizeH="0" baseline="0" dirty="0" smtClean="0">
                    <a:ln>
                      <a:noFill/>
                    </a:ln>
                    <a:solidFill>
                      <a:schemeClr val="tx1"/>
                    </a:solidFill>
                    <a:latin typeface="+mn-lt"/>
                    <a:ea typeface="Calibri" pitchFamily="34" charset="0"/>
                    <a:cs typeface="Times New Roman" pitchFamily="18" charset="0"/>
                  </a:rPr>
                  <a:t>*(4.1</a:t>
                </a:r>
                <a14:m>
                  <m:oMath xmlns:m="http://schemas.openxmlformats.org/officeDocument/2006/math">
                    <m:f>
                      <m:fPr>
                        <m:ctrlPr>
                          <a:rPr lang="es-MX" sz="1900" b="1" i="1">
                            <a:latin typeface="Cambria Math" panose="02040503050406030204" pitchFamily="18" charset="0"/>
                            <a:cs typeface="Times New Roman" pitchFamily="18" charset="0"/>
                          </a:rPr>
                        </m:ctrlPr>
                      </m:fPr>
                      <m:num>
                        <m:r>
                          <a:rPr lang="es-MX" sz="1900" b="1" i="1">
                            <a:latin typeface="Cambria Math" panose="02040503050406030204" pitchFamily="18" charset="0"/>
                            <a:cs typeface="Times New Roman" pitchFamily="18" charset="0"/>
                          </a:rPr>
                          <m:t>𝒕𝒐𝒏</m:t>
                        </m:r>
                      </m:num>
                      <m:den>
                        <m:sSup>
                          <m:sSupPr>
                            <m:ctrlPr>
                              <a:rPr lang="es-MX" sz="1900" b="1" i="1">
                                <a:latin typeface="Cambria Math" panose="02040503050406030204" pitchFamily="18" charset="0"/>
                                <a:cs typeface="Times New Roman" pitchFamily="18" charset="0"/>
                              </a:rPr>
                            </m:ctrlPr>
                          </m:sSupPr>
                          <m:e>
                            <m:r>
                              <a:rPr lang="es-MX" sz="1900" b="1" i="1">
                                <a:latin typeface="Cambria Math" panose="02040503050406030204" pitchFamily="18" charset="0"/>
                                <a:cs typeface="Times New Roman" pitchFamily="18" charset="0"/>
                              </a:rPr>
                              <m:t>𝒄𝒎</m:t>
                            </m:r>
                          </m:e>
                          <m:sup>
                            <m:r>
                              <a:rPr lang="es-MX" sz="1900" b="1" i="1">
                                <a:latin typeface="Cambria Math" panose="02040503050406030204" pitchFamily="18" charset="0"/>
                                <a:cs typeface="Times New Roman" pitchFamily="18" charset="0"/>
                              </a:rPr>
                              <m:t>𝟐</m:t>
                            </m:r>
                          </m:sup>
                        </m:sSup>
                      </m:den>
                    </m:f>
                  </m:oMath>
                </a14:m>
                <a:r>
                  <a:rPr kumimoji="0" lang="es-MX" sz="1900" b="1" i="0" u="none" strike="noStrike" cap="none" normalizeH="0" baseline="0" dirty="0">
                    <a:ln>
                      <a:noFill/>
                    </a:ln>
                    <a:solidFill>
                      <a:schemeClr val="tx1"/>
                    </a:solidFill>
                    <a:latin typeface="+mn-lt"/>
                    <a:ea typeface="Calibri" pitchFamily="34" charset="0"/>
                    <a:cs typeface="Times New Roman" pitchFamily="18" charset="0"/>
                  </a:rPr>
                  <a:t>*(18 + </a:t>
                </a:r>
                <a:r>
                  <a:rPr kumimoji="0" lang="es-MX" sz="1900" b="1" i="0" u="none" strike="noStrike" cap="none" normalizeH="0" baseline="0" dirty="0" smtClean="0">
                    <a:ln>
                      <a:noFill/>
                    </a:ln>
                    <a:solidFill>
                      <a:schemeClr val="tx1"/>
                    </a:solidFill>
                    <a:latin typeface="+mn-lt"/>
                    <a:ea typeface="Calibri" pitchFamily="34" charset="0"/>
                    <a:cs typeface="Times New Roman" pitchFamily="18" charset="0"/>
                  </a:rPr>
                  <a:t>4.5)cm*1.1cm) </a:t>
                </a:r>
                <a:r>
                  <a:rPr kumimoji="0" lang="es-MX" sz="1900" b="1" i="0" u="none" strike="noStrike" cap="none" normalizeH="0" baseline="0" dirty="0">
                    <a:ln>
                      <a:noFill/>
                    </a:ln>
                    <a:solidFill>
                      <a:schemeClr val="tx1"/>
                    </a:solidFill>
                    <a:latin typeface="+mn-lt"/>
                    <a:ea typeface="Calibri" pitchFamily="34" charset="0"/>
                    <a:cs typeface="Times New Roman" pitchFamily="18" charset="0"/>
                  </a:rPr>
                  <a:t>+ 2.53</a:t>
                </a:r>
                <a14:m>
                  <m:oMath xmlns:m="http://schemas.openxmlformats.org/officeDocument/2006/math">
                    <m:f>
                      <m:fPr>
                        <m:ctrlPr>
                          <a:rPr lang="es-MX" sz="1900" b="1" i="1">
                            <a:latin typeface="Cambria Math" panose="02040503050406030204" pitchFamily="18" charset="0"/>
                            <a:cs typeface="Times New Roman" pitchFamily="18" charset="0"/>
                          </a:rPr>
                        </m:ctrlPr>
                      </m:fPr>
                      <m:num>
                        <m:r>
                          <a:rPr lang="es-MX" sz="1900" b="1" i="1">
                            <a:latin typeface="Cambria Math" panose="02040503050406030204" pitchFamily="18" charset="0"/>
                            <a:cs typeface="Times New Roman" pitchFamily="18" charset="0"/>
                          </a:rPr>
                          <m:t>𝒕𝒐𝒏</m:t>
                        </m:r>
                      </m:num>
                      <m:den>
                        <m:sSup>
                          <m:sSupPr>
                            <m:ctrlPr>
                              <a:rPr lang="es-MX" sz="1900" b="1" i="1">
                                <a:latin typeface="Cambria Math" panose="02040503050406030204" pitchFamily="18" charset="0"/>
                                <a:cs typeface="Times New Roman" pitchFamily="18" charset="0"/>
                              </a:rPr>
                            </m:ctrlPr>
                          </m:sSupPr>
                          <m:e>
                            <m:r>
                              <a:rPr lang="es-MX" sz="1900" b="1" i="1">
                                <a:latin typeface="Cambria Math" panose="02040503050406030204" pitchFamily="18" charset="0"/>
                                <a:cs typeface="Times New Roman" pitchFamily="18" charset="0"/>
                              </a:rPr>
                              <m:t>𝒄𝒎</m:t>
                            </m:r>
                          </m:e>
                          <m:sup>
                            <m:r>
                              <a:rPr lang="es-MX" sz="1900" b="1" i="1">
                                <a:latin typeface="Cambria Math" panose="02040503050406030204" pitchFamily="18" charset="0"/>
                                <a:cs typeface="Times New Roman" pitchFamily="18" charset="0"/>
                              </a:rPr>
                              <m:t>𝟐</m:t>
                            </m:r>
                          </m:sup>
                        </m:sSup>
                      </m:den>
                    </m:f>
                  </m:oMath>
                </a14:m>
                <a:r>
                  <a:rPr kumimoji="0" lang="es-MX" sz="1900" b="1" i="0" u="none" strike="noStrike" cap="none" normalizeH="0" baseline="0" dirty="0" smtClean="0">
                    <a:ln>
                      <a:noFill/>
                    </a:ln>
                    <a:solidFill>
                      <a:schemeClr val="tx1"/>
                    </a:solidFill>
                    <a:latin typeface="+mn-lt"/>
                    <a:ea typeface="Calibri" pitchFamily="34" charset="0"/>
                    <a:cs typeface="Times New Roman" pitchFamily="18" charset="0"/>
                  </a:rPr>
                  <a:t>*(12.4cm*1.1)= </a:t>
                </a:r>
                <a:r>
                  <a:rPr kumimoji="0" lang="es-MX" sz="1900" b="1" i="0" u="none" strike="noStrike" cap="none" normalizeH="0" baseline="0" dirty="0" smtClean="0">
                    <a:ln>
                      <a:noFill/>
                    </a:ln>
                    <a:solidFill>
                      <a:srgbClr val="FF0000"/>
                    </a:solidFill>
                    <a:latin typeface="+mn-lt"/>
                    <a:ea typeface="Calibri" pitchFamily="34" charset="0"/>
                    <a:cs typeface="Times New Roman" pitchFamily="18" charset="0"/>
                  </a:rPr>
                  <a:t>71.65 </a:t>
                </a:r>
                <a:r>
                  <a:rPr kumimoji="0" lang="es-MX" sz="1900" b="1" i="0" u="none" strike="noStrike" cap="none" normalizeH="0" baseline="0" dirty="0">
                    <a:ln>
                      <a:noFill/>
                    </a:ln>
                    <a:solidFill>
                      <a:srgbClr val="FF0000"/>
                    </a:solidFill>
                    <a:latin typeface="+mn-lt"/>
                    <a:ea typeface="Calibri" pitchFamily="34" charset="0"/>
                    <a:cs typeface="Times New Roman" pitchFamily="18" charset="0"/>
                  </a:rPr>
                  <a:t>ton</a:t>
                </a:r>
                <a:endParaRPr kumimoji="0" lang="es-MX" sz="1900" b="1" i="0" u="none" strike="noStrike" cap="none" normalizeH="0" baseline="0" dirty="0">
                  <a:ln>
                    <a:noFill/>
                  </a:ln>
                  <a:solidFill>
                    <a:srgbClr val="FF0000"/>
                  </a:solidFill>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sz="1900" b="1" i="0" u="none" strike="noStrike" cap="none" normalizeH="0" baseline="0" dirty="0" smtClean="0">
                    <a:ln>
                      <a:noFill/>
                    </a:ln>
                    <a:latin typeface="+mn-lt"/>
                    <a:ea typeface="Calibri" pitchFamily="34" charset="0"/>
                    <a:cs typeface="Times New Roman" pitchFamily="18" charset="0"/>
                  </a:rPr>
                  <a:t>El </a:t>
                </a:r>
                <a:r>
                  <a:rPr kumimoji="0" lang="es-MX" sz="1900" b="1" i="0" u="none" strike="noStrike" cap="none" normalizeH="0" baseline="0" dirty="0">
                    <a:ln>
                      <a:noFill/>
                    </a:ln>
                    <a:latin typeface="+mn-lt"/>
                    <a:ea typeface="Calibri" pitchFamily="34" charset="0"/>
                    <a:cs typeface="Times New Roman" pitchFamily="18" charset="0"/>
                  </a:rPr>
                  <a:t>valor mínimo de t necesario para que la placa no falle por cortante y tensión combinadas se obtiene de:</a:t>
                </a:r>
                <a:endParaRPr kumimoji="0" lang="es-MX" sz="1900" b="1" i="0" u="none" strike="noStrike" cap="none" normalizeH="0" baseline="0" dirty="0">
                  <a:ln>
                    <a:noFill/>
                  </a:ln>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sz="1900" b="1" i="0" u="none" strike="noStrike" cap="none" normalizeH="0" baseline="0" dirty="0" smtClean="0">
                    <a:ln>
                      <a:noFill/>
                    </a:ln>
                    <a:solidFill>
                      <a:schemeClr val="tx1"/>
                    </a:solidFill>
                    <a:latin typeface="+mn-lt"/>
                    <a:ea typeface="Calibri" pitchFamily="34" charset="0"/>
                    <a:cs typeface="Times New Roman" pitchFamily="18" charset="0"/>
                  </a:rPr>
                  <a:t>125.65ton </a:t>
                </a:r>
                <a:r>
                  <a:rPr kumimoji="0" lang="es-MX" sz="1900" b="1" i="0" u="none" strike="noStrike" cap="none" normalizeH="0" baseline="0" dirty="0">
                    <a:ln>
                      <a:noFill/>
                    </a:ln>
                    <a:solidFill>
                      <a:schemeClr val="tx1"/>
                    </a:solidFill>
                    <a:latin typeface="+mn-lt"/>
                    <a:ea typeface="Calibri" pitchFamily="34" charset="0"/>
                    <a:cs typeface="Times New Roman" pitchFamily="18" charset="0"/>
                  </a:rPr>
                  <a:t>= </a:t>
                </a:r>
                <a:r>
                  <a:rPr kumimoji="0" lang="es-MX" sz="1900" b="1" i="0" u="none" strike="noStrike" cap="none" normalizeH="0" baseline="0" dirty="0" smtClean="0">
                    <a:ln>
                      <a:noFill/>
                    </a:ln>
                    <a:solidFill>
                      <a:schemeClr val="tx1"/>
                    </a:solidFill>
                    <a:latin typeface="+mn-lt"/>
                    <a:ea typeface="Calibri" pitchFamily="34" charset="0"/>
                    <a:cs typeface="Times New Roman" pitchFamily="18" charset="0"/>
                  </a:rPr>
                  <a:t>(71.65ton)t    </a:t>
                </a:r>
                <a:r>
                  <a:rPr kumimoji="0" lang="es-MX" sz="1900" b="1" i="0" u="none" strike="noStrike" cap="none" normalizeH="0" baseline="0" dirty="0">
                    <a:ln>
                      <a:noFill/>
                    </a:ln>
                    <a:solidFill>
                      <a:schemeClr val="tx1"/>
                    </a:solidFill>
                    <a:latin typeface="+mn-lt"/>
                    <a:ea typeface="Calibri" pitchFamily="34" charset="0"/>
                    <a:cs typeface="Times New Roman" pitchFamily="18" charset="0"/>
                  </a:rPr>
                  <a:t>por lo tanto;  t = </a:t>
                </a:r>
                <a:r>
                  <a:rPr kumimoji="0" lang="es-MX" sz="1900" b="1" i="0" u="none" strike="noStrike" cap="none" normalizeH="0" baseline="0" dirty="0" smtClean="0">
                    <a:ln>
                      <a:noFill/>
                    </a:ln>
                    <a:solidFill>
                      <a:srgbClr val="FF0000"/>
                    </a:solidFill>
                    <a:latin typeface="+mn-lt"/>
                    <a:ea typeface="Calibri" pitchFamily="34" charset="0"/>
                    <a:cs typeface="Times New Roman" pitchFamily="18" charset="0"/>
                  </a:rPr>
                  <a:t>1.75cm</a:t>
                </a:r>
                <a:endParaRPr kumimoji="0" lang="es-MX" sz="1900" b="1" i="0" u="none" strike="noStrike" cap="none" normalizeH="0" baseline="0" dirty="0">
                  <a:ln>
                    <a:noFill/>
                  </a:ln>
                  <a:solidFill>
                    <a:srgbClr val="FF0000"/>
                  </a:solidFill>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sz="1900" b="1" i="0" u="none" strike="noStrike" cap="none" normalizeH="0" baseline="0" dirty="0">
                    <a:ln>
                      <a:noFill/>
                    </a:ln>
                    <a:solidFill>
                      <a:schemeClr val="tx1"/>
                    </a:solidFill>
                    <a:latin typeface="+mn-lt"/>
                    <a:ea typeface="Calibri" pitchFamily="34" charset="0"/>
                    <a:cs typeface="Times New Roman" pitchFamily="18" charset="0"/>
                  </a:rPr>
                  <a:t>*Se utiliza un t = </a:t>
                </a:r>
                <a:r>
                  <a:rPr kumimoji="0" lang="es-MX" sz="1900" b="1" i="0" u="none" strike="noStrike" cap="none" normalizeH="0" baseline="0" dirty="0" smtClean="0">
                    <a:ln>
                      <a:noFill/>
                    </a:ln>
                    <a:solidFill>
                      <a:schemeClr val="tx1"/>
                    </a:solidFill>
                    <a:latin typeface="+mn-lt"/>
                    <a:ea typeface="Calibri" pitchFamily="34" charset="0"/>
                    <a:cs typeface="Times New Roman" pitchFamily="18" charset="0"/>
                  </a:rPr>
                  <a:t>1.905cm (3/4”), </a:t>
                </a:r>
                <a:r>
                  <a:rPr kumimoji="0" lang="es-MX" sz="1900" b="1" i="0" u="none" strike="noStrike" cap="none" normalizeH="0" baseline="0" dirty="0">
                    <a:ln>
                      <a:noFill/>
                    </a:ln>
                    <a:solidFill>
                      <a:schemeClr val="tx1"/>
                    </a:solidFill>
                    <a:latin typeface="+mn-lt"/>
                    <a:ea typeface="Calibri" pitchFamily="34" charset="0"/>
                    <a:cs typeface="Times New Roman" pitchFamily="18" charset="0"/>
                  </a:rPr>
                  <a:t>que es el valor(superior) comercial mas próximo.</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sz="1900" b="1" i="0" u="none" strike="noStrike" cap="none" normalizeH="0" baseline="0" dirty="0" smtClean="0">
                    <a:ln>
                      <a:noFill/>
                    </a:ln>
                    <a:latin typeface="+mn-lt"/>
                    <a:ea typeface="Calibri" pitchFamily="34" charset="0"/>
                    <a:cs typeface="Times New Roman" pitchFamily="18" charset="0"/>
                  </a:rPr>
                  <a:t>Por </a:t>
                </a:r>
                <a:r>
                  <a:rPr kumimoji="0" lang="es-MX" sz="1900" b="1" i="0" u="none" strike="noStrike" cap="none" normalizeH="0" baseline="0" dirty="0">
                    <a:ln>
                      <a:noFill/>
                    </a:ln>
                    <a:latin typeface="+mn-lt"/>
                    <a:ea typeface="Calibri" pitchFamily="34" charset="0"/>
                    <a:cs typeface="Times New Roman" pitchFamily="18" charset="0"/>
                  </a:rPr>
                  <a:t>sección de </a:t>
                </a:r>
                <a:r>
                  <a:rPr kumimoji="0" lang="es-MX" sz="1900" b="1" i="0" u="none" strike="noStrike" cap="none" normalizeH="0" baseline="0" dirty="0" err="1">
                    <a:ln>
                      <a:noFill/>
                    </a:ln>
                    <a:latin typeface="+mn-lt"/>
                    <a:ea typeface="Calibri" pitchFamily="34" charset="0"/>
                    <a:cs typeface="Times New Roman" pitchFamily="18" charset="0"/>
                  </a:rPr>
                  <a:t>Withmore</a:t>
                </a:r>
                <a:r>
                  <a:rPr kumimoji="0" lang="es-MX" sz="1900" b="1" i="0" u="none" strike="noStrike" cap="none" normalizeH="0" baseline="0" dirty="0">
                    <a:ln>
                      <a:noFill/>
                    </a:ln>
                    <a:latin typeface="+mn-lt"/>
                    <a:ea typeface="Calibri" pitchFamily="34" charset="0"/>
                    <a:cs typeface="Times New Roman" pitchFamily="18" charset="0"/>
                  </a:rPr>
                  <a:t>:</a:t>
                </a:r>
                <a:endParaRPr kumimoji="0" lang="es-MX" sz="1900" b="1" i="0" u="none" strike="noStrike" cap="none" normalizeH="0" baseline="0" dirty="0">
                  <a:ln>
                    <a:noFill/>
                  </a:ln>
                  <a:latin typeface="+mn-lt"/>
                </a:endParaRPr>
              </a:p>
              <a:p>
                <a:pPr lvl="0" algn="just" eaLnBrk="0" hangingPunct="0"/>
                <a:r>
                  <a:rPr kumimoji="0" lang="es-MX" sz="1900" b="1" i="0" u="none" strike="noStrike" cap="none" normalizeH="0" baseline="0" dirty="0">
                    <a:ln>
                      <a:noFill/>
                    </a:ln>
                    <a:solidFill>
                      <a:schemeClr val="tx1"/>
                    </a:solidFill>
                    <a:latin typeface="+mn-lt"/>
                    <a:ea typeface="Calibri" pitchFamily="34" charset="0"/>
                    <a:cs typeface="Times New Roman" pitchFamily="18" charset="0"/>
                  </a:rPr>
                  <a:t>0.9(2.53</a:t>
                </a:r>
                <a14:m>
                  <m:oMath xmlns:m="http://schemas.openxmlformats.org/officeDocument/2006/math">
                    <m:f>
                      <m:fPr>
                        <m:ctrlPr>
                          <a:rPr lang="es-MX" sz="1900" b="1" i="1">
                            <a:latin typeface="Cambria Math" panose="02040503050406030204" pitchFamily="18" charset="0"/>
                            <a:cs typeface="Times New Roman" pitchFamily="18" charset="0"/>
                          </a:rPr>
                        </m:ctrlPr>
                      </m:fPr>
                      <m:num>
                        <m:r>
                          <a:rPr lang="es-MX" sz="1900" b="1" i="1">
                            <a:latin typeface="Cambria Math" panose="02040503050406030204" pitchFamily="18" charset="0"/>
                            <a:cs typeface="Times New Roman" pitchFamily="18" charset="0"/>
                          </a:rPr>
                          <m:t>𝒕𝒐𝒏</m:t>
                        </m:r>
                      </m:num>
                      <m:den>
                        <m:sSup>
                          <m:sSupPr>
                            <m:ctrlPr>
                              <a:rPr lang="es-MX" sz="1900" b="1" i="1">
                                <a:latin typeface="Cambria Math" panose="02040503050406030204" pitchFamily="18" charset="0"/>
                                <a:cs typeface="Times New Roman" pitchFamily="18" charset="0"/>
                              </a:rPr>
                            </m:ctrlPr>
                          </m:sSupPr>
                          <m:e>
                            <m:r>
                              <a:rPr lang="es-MX" sz="1900" b="1" i="1">
                                <a:latin typeface="Cambria Math" panose="02040503050406030204" pitchFamily="18" charset="0"/>
                                <a:cs typeface="Times New Roman" pitchFamily="18" charset="0"/>
                              </a:rPr>
                              <m:t>𝒄𝒎</m:t>
                            </m:r>
                          </m:e>
                          <m:sup>
                            <m:r>
                              <a:rPr lang="es-MX" sz="1900" b="1" i="1">
                                <a:latin typeface="Cambria Math" panose="02040503050406030204" pitchFamily="18" charset="0"/>
                                <a:cs typeface="Times New Roman" pitchFamily="18" charset="0"/>
                              </a:rPr>
                              <m:t>𝟐</m:t>
                            </m:r>
                          </m:sup>
                        </m:sSup>
                      </m:den>
                    </m:f>
                  </m:oMath>
                </a14:m>
                <a:r>
                  <a:rPr kumimoji="0" lang="es-MX" sz="1900" b="1" i="0" u="none" strike="noStrike" cap="none" normalizeH="0" baseline="0" dirty="0">
                    <a:ln>
                      <a:noFill/>
                    </a:ln>
                    <a:solidFill>
                      <a:schemeClr val="tx1"/>
                    </a:solidFill>
                    <a:latin typeface="+mn-lt"/>
                    <a:ea typeface="Calibri" pitchFamily="34" charset="0"/>
                    <a:cs typeface="Times New Roman" pitchFamily="18" charset="0"/>
                  </a:rPr>
                  <a:t>)(</a:t>
                </a:r>
                <a:r>
                  <a:rPr kumimoji="0" lang="es-MX" sz="1900" b="1" i="0" u="none" strike="noStrike" cap="none" normalizeH="0" baseline="0" dirty="0" smtClean="0">
                    <a:ln>
                      <a:noFill/>
                    </a:ln>
                    <a:solidFill>
                      <a:schemeClr val="tx1"/>
                    </a:solidFill>
                    <a:latin typeface="+mn-lt"/>
                    <a:ea typeface="Calibri" pitchFamily="34" charset="0"/>
                    <a:cs typeface="Times New Roman" pitchFamily="18" charset="0"/>
                  </a:rPr>
                  <a:t>25.4cm)(1.1cm)t = 125.65ton   </a:t>
                </a:r>
                <a:r>
                  <a:rPr kumimoji="0" lang="es-MX" sz="1900" b="1" i="0" u="none" strike="noStrike" cap="none" normalizeH="0" baseline="0" dirty="0">
                    <a:ln>
                      <a:noFill/>
                    </a:ln>
                    <a:solidFill>
                      <a:schemeClr val="tx1"/>
                    </a:solidFill>
                    <a:latin typeface="+mn-lt"/>
                    <a:ea typeface="Calibri" pitchFamily="34" charset="0"/>
                    <a:cs typeface="Times New Roman" pitchFamily="18" charset="0"/>
                  </a:rPr>
                  <a:t>por lo tanto t = </a:t>
                </a:r>
                <a:r>
                  <a:rPr kumimoji="0" lang="es-MX" sz="1900" b="1" i="0" u="none" strike="noStrike" cap="none" normalizeH="0" baseline="0" dirty="0" smtClean="0">
                    <a:ln>
                      <a:noFill/>
                    </a:ln>
                    <a:solidFill>
                      <a:srgbClr val="FF0000"/>
                    </a:solidFill>
                    <a:latin typeface="+mn-lt"/>
                    <a:ea typeface="Calibri" pitchFamily="34" charset="0"/>
                    <a:cs typeface="Times New Roman" pitchFamily="18" charset="0"/>
                  </a:rPr>
                  <a:t>1.97cm</a:t>
                </a:r>
                <a:endParaRPr kumimoji="0" lang="es-MX" sz="1900" b="1" i="0" u="none" strike="noStrike" cap="none" normalizeH="0" baseline="0" dirty="0">
                  <a:ln>
                    <a:noFill/>
                  </a:ln>
                  <a:solidFill>
                    <a:srgbClr val="FF0000"/>
                  </a:solidFill>
                  <a:latin typeface="+mn-lt"/>
                </a:endParaRPr>
              </a:p>
              <a:p>
                <a:pPr algn="just" eaLnBrk="0" hangingPunct="0"/>
                <a:r>
                  <a:rPr lang="es-MX" sz="1900" b="1" dirty="0">
                    <a:latin typeface="+mn-lt"/>
                    <a:ea typeface="Calibri" pitchFamily="34" charset="0"/>
                    <a:cs typeface="Times New Roman" pitchFamily="18" charset="0"/>
                  </a:rPr>
                  <a:t>*Se utiliza un t = </a:t>
                </a:r>
                <a:r>
                  <a:rPr lang="es-MX" sz="1900" b="1" dirty="0" smtClean="0">
                    <a:latin typeface="+mn-lt"/>
                    <a:ea typeface="Calibri" pitchFamily="34" charset="0"/>
                    <a:cs typeface="Times New Roman" pitchFamily="18" charset="0"/>
                  </a:rPr>
                  <a:t>2.22cm (7/8”), </a:t>
                </a:r>
                <a:r>
                  <a:rPr lang="es-MX" sz="1900" b="1" dirty="0">
                    <a:latin typeface="+mn-lt"/>
                    <a:ea typeface="Calibri" pitchFamily="34" charset="0"/>
                    <a:cs typeface="Times New Roman" pitchFamily="18" charset="0"/>
                  </a:rPr>
                  <a:t>que es el valor(superior) comercial mas próximo.</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MX" b="1" i="0" u="none" strike="noStrike" cap="none" normalizeH="0" baseline="0" dirty="0">
                  <a:ln>
                    <a:noFill/>
                  </a:ln>
                  <a:solidFill>
                    <a:schemeClr val="tx1"/>
                  </a:solidFill>
                  <a:latin typeface="+mn-lt"/>
                </a:endParaRPr>
              </a:p>
            </p:txBody>
          </p:sp>
        </mc:Choice>
        <mc:Fallback xmlns="">
          <p:sp>
            <p:nvSpPr>
              <p:cNvPr id="8" name="Rectangle 1"/>
              <p:cNvSpPr>
                <a:spLocks noRot="1" noChangeAspect="1" noMove="1" noResize="1" noEditPoints="1" noAdjustHandles="1" noChangeArrowheads="1" noChangeShapeType="1" noTextEdit="1"/>
              </p:cNvSpPr>
              <p:nvPr/>
            </p:nvSpPr>
            <p:spPr bwMode="auto">
              <a:xfrm>
                <a:off x="474561" y="1797135"/>
                <a:ext cx="9354448" cy="4816511"/>
              </a:xfrm>
              <a:prstGeom prst="rect">
                <a:avLst/>
              </a:prstGeom>
              <a:blipFill>
                <a:blip r:embed="rId2"/>
                <a:stretch>
                  <a:fillRect l="-652" t="-127" r="-587"/>
                </a:stretch>
              </a:blipFill>
              <a:ln w="9525">
                <a:noFill/>
                <a:miter lim="800000"/>
                <a:headEnd/>
                <a:tailEnd/>
              </a:ln>
              <a:effectLst/>
            </p:spPr>
            <p:txBody>
              <a:bodyPr/>
              <a:lstStyle/>
              <a:p>
                <a:r>
                  <a:rPr lang="es-MX">
                    <a:noFill/>
                  </a:rPr>
                  <a:t> </a:t>
                </a:r>
              </a:p>
            </p:txBody>
          </p:sp>
        </mc:Fallback>
      </mc:AlternateContent>
      <p:sp>
        <p:nvSpPr>
          <p:cNvPr id="11" name="Rectángulo redondeado 10">
            <a:hlinkClick r:id="rId3" action="ppaction://hlinkpres?slideindex=1&amp;slidetitle="/>
          </p:cNvPr>
          <p:cNvSpPr/>
          <p:nvPr/>
        </p:nvSpPr>
        <p:spPr>
          <a:xfrm>
            <a:off x="474561" y="6392993"/>
            <a:ext cx="1577552" cy="365125"/>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MX" b="1" dirty="0">
                <a:solidFill>
                  <a:schemeClr val="tx1"/>
                </a:solidFill>
              </a:rPr>
              <a:t>INDICE</a:t>
            </a:r>
          </a:p>
        </p:txBody>
      </p:sp>
      <p:sp>
        <p:nvSpPr>
          <p:cNvPr id="2" name="Marcador de pie de página 1">
            <a:extLst>
              <a:ext uri="{FF2B5EF4-FFF2-40B4-BE49-F238E27FC236}">
                <a16:creationId xmlns:a16="http://schemas.microsoft.com/office/drawing/2014/main" id="{F84E139B-647A-4D29-8404-2606A873596D}"/>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7DAEBE47-2DC4-4356-B296-2504D21A5F01}"/>
              </a:ext>
            </a:extLst>
          </p:cNvPr>
          <p:cNvSpPr>
            <a:spLocks noGrp="1"/>
          </p:cNvSpPr>
          <p:nvPr>
            <p:ph type="sldNum" sz="quarter" idx="12"/>
          </p:nvPr>
        </p:nvSpPr>
        <p:spPr/>
        <p:txBody>
          <a:bodyPr/>
          <a:lstStyle/>
          <a:p>
            <a:fld id="{A20D5B2E-A39C-4A67-9A03-2664C49F1C64}" type="slidenum">
              <a:rPr lang="es-MX" smtClean="0"/>
              <a:pPr/>
              <a:t>91</a:t>
            </a:fld>
            <a:r>
              <a:rPr lang="es-MX"/>
              <a:t>/150</a:t>
            </a:r>
            <a:endParaRPr lang="es-MX" dirty="0"/>
          </a:p>
        </p:txBody>
      </p:sp>
      <p:sp>
        <p:nvSpPr>
          <p:cNvPr id="9"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SOLUCIÓN</a:t>
            </a:r>
          </a:p>
        </p:txBody>
      </p:sp>
    </p:spTree>
    <p:extLst>
      <p:ext uri="{BB962C8B-B14F-4D97-AF65-F5344CB8AC3E}">
        <p14:creationId xmlns:p14="http://schemas.microsoft.com/office/powerpoint/2010/main" val="97165316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179935" y="2902917"/>
            <a:ext cx="10081120" cy="707886"/>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defPPr>
              <a:defRPr lang="es-MX"/>
            </a:defPPr>
            <a:lvl1pPr algn="ctr">
              <a:defRPr sz="4000" b="1">
                <a:ln w="11430"/>
                <a:solidFill>
                  <a:prstClr val="white"/>
                </a:solidFill>
                <a:effectLst>
                  <a:outerShdw blurRad="80000" dist="40000" dir="5040000" algn="tl">
                    <a:srgbClr val="000000">
                      <a:alpha val="30000"/>
                    </a:srgbClr>
                  </a:outerShdw>
                </a:effectLst>
              </a:defRPr>
            </a:lvl1pPr>
          </a:lstStyle>
          <a:p>
            <a:r>
              <a:rPr lang="es-MX" dirty="0">
                <a:effectLst/>
              </a:rPr>
              <a:t>2.3 LONGITUD EFECTIVA DE PANDEO</a:t>
            </a:r>
          </a:p>
        </p:txBody>
      </p:sp>
      <p:sp>
        <p:nvSpPr>
          <p:cNvPr id="9" name="1 Título"/>
          <p:cNvSpPr txBox="1">
            <a:spLocks/>
          </p:cNvSpPr>
          <p:nvPr/>
        </p:nvSpPr>
        <p:spPr>
          <a:xfrm>
            <a:off x="1" y="6390456"/>
            <a:ext cx="10440987" cy="350912"/>
          </a:xfrm>
          <a:prstGeom prst="rect">
            <a:avLst/>
          </a:prstGeom>
        </p:spPr>
        <p:txBody>
          <a:bodyPr vert="horz" lIns="91440" tIns="45720" rIns="91440" bIns="45720" rtlCol="0" anchor="ctr">
            <a:noAutofit/>
          </a:bodyPr>
          <a:lstStyle/>
          <a:p>
            <a:pPr algn="ctr">
              <a:spcBef>
                <a:spcPct val="0"/>
              </a:spcBef>
              <a:defRPr/>
            </a:pPr>
            <a:endParaRPr lang="es-MX" sz="1200" b="1" dirty="0">
              <a:solidFill>
                <a:schemeClr val="accent1"/>
              </a:solidFill>
              <a:effectLst>
                <a:outerShdw blurRad="38100" dist="38100" dir="2700000" algn="tl">
                  <a:srgbClr val="000000">
                    <a:alpha val="43137"/>
                  </a:srgbClr>
                </a:outerShdw>
              </a:effectLst>
              <a:latin typeface="Century Gothic" pitchFamily="34" charset="0"/>
            </a:endParaRPr>
          </a:p>
        </p:txBody>
      </p:sp>
      <p:sp>
        <p:nvSpPr>
          <p:cNvPr id="13"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2.3 LONGITUD EFECTIVA DE PANDEO</a:t>
            </a:r>
          </a:p>
        </p:txBody>
      </p:sp>
      <p:sp>
        <p:nvSpPr>
          <p:cNvPr id="7" name="Rectángulo redondeado 16">
            <a:hlinkClick r:id="rId3" action="ppaction://hlinksldjump"/>
            <a:extLst>
              <a:ext uri="{FF2B5EF4-FFF2-40B4-BE49-F238E27FC236}">
                <a16:creationId xmlns:a16="http://schemas.microsoft.com/office/drawing/2014/main" id="{FA301BC5-EABD-4F8B-87E8-1916C16DDEE6}"/>
              </a:ext>
            </a:extLst>
          </p:cNvPr>
          <p:cNvSpPr/>
          <p:nvPr/>
        </p:nvSpPr>
        <p:spPr>
          <a:xfrm>
            <a:off x="474561" y="6356352"/>
            <a:ext cx="1577552" cy="365125"/>
          </a:xfrm>
          <a:prstGeom prst="roundRect">
            <a:avLst/>
          </a:prstGeom>
          <a:solidFill>
            <a:schemeClr val="accent6">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defPPr>
              <a:defRPr lang="es-MX"/>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MX" b="1" dirty="0">
                <a:solidFill>
                  <a:schemeClr val="tx1"/>
                </a:solidFill>
              </a:rPr>
              <a:t>ÍNDICE</a:t>
            </a:r>
          </a:p>
        </p:txBody>
      </p:sp>
      <p:sp>
        <p:nvSpPr>
          <p:cNvPr id="3" name="Marcador de pie de página 2">
            <a:extLst>
              <a:ext uri="{FF2B5EF4-FFF2-40B4-BE49-F238E27FC236}">
                <a16:creationId xmlns:a16="http://schemas.microsoft.com/office/drawing/2014/main" id="{072E714A-BC00-4F6A-ACAE-E6E27F7C3669}"/>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234C031C-827F-4843-827E-9D3977B7E275}"/>
              </a:ext>
            </a:extLst>
          </p:cNvPr>
          <p:cNvSpPr>
            <a:spLocks noGrp="1"/>
          </p:cNvSpPr>
          <p:nvPr>
            <p:ph type="sldNum" sz="quarter" idx="12"/>
          </p:nvPr>
        </p:nvSpPr>
        <p:spPr/>
        <p:txBody>
          <a:bodyPr/>
          <a:lstStyle/>
          <a:p>
            <a:fld id="{A20D5B2E-A39C-4A67-9A03-2664C49F1C64}" type="slidenum">
              <a:rPr lang="es-MX" smtClean="0"/>
              <a:pPr/>
              <a:t>92</a:t>
            </a:fld>
            <a:r>
              <a:rPr lang="es-MX"/>
              <a:t>/150</a:t>
            </a:r>
            <a:endParaRPr lang="es-MX" dirty="0"/>
          </a:p>
        </p:txBody>
      </p:sp>
    </p:spTree>
    <p:extLst>
      <p:ext uri="{BB962C8B-B14F-4D97-AF65-F5344CB8AC3E}">
        <p14:creationId xmlns:p14="http://schemas.microsoft.com/office/powerpoint/2010/main" val="109023726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PANDEO ELÁSTICO</a:t>
            </a:r>
          </a:p>
        </p:txBody>
      </p:sp>
      <p:sp>
        <p:nvSpPr>
          <p:cNvPr id="13" name="13 Rectángulo"/>
          <p:cNvSpPr/>
          <p:nvPr/>
        </p:nvSpPr>
        <p:spPr>
          <a:xfrm>
            <a:off x="474561" y="1971084"/>
            <a:ext cx="6042077" cy="4447371"/>
          </a:xfrm>
          <a:prstGeom prst="rect">
            <a:avLst/>
          </a:prstGeom>
        </p:spPr>
        <p:txBody>
          <a:bodyPr wrap="square">
            <a:spAutoFit/>
          </a:bodyPr>
          <a:lstStyle/>
          <a:p>
            <a:pPr algn="just"/>
            <a:r>
              <a:rPr lang="es-MX" sz="1900" b="1" dirty="0">
                <a:latin typeface="+mn-lt"/>
              </a:rPr>
              <a:t>Para comenzar a analizar este fenómeno, supondremos primeramente una columna esbelta con sección transversal constante doblemente simétrica, con un extremo articulado y el otro con un apoyo guiado que permite rotaciones y desplazamientos lineales, dicha columna esta sujeta a una fuerza axial de compresión </a:t>
            </a:r>
            <a:r>
              <a:rPr lang="es-MX" sz="1900" b="1" i="1" dirty="0">
                <a:latin typeface="+mn-lt"/>
              </a:rPr>
              <a:t>P</a:t>
            </a:r>
            <a:r>
              <a:rPr lang="es-MX" sz="1900" i="1" dirty="0">
                <a:effectLst>
                  <a:outerShdw blurRad="38100" dist="38100" dir="2700000" algn="tl">
                    <a:srgbClr val="000000">
                      <a:alpha val="43137"/>
                    </a:srgbClr>
                  </a:outerShdw>
                </a:effectLst>
                <a:latin typeface="+mj-lt"/>
              </a:rPr>
              <a:t>.</a:t>
            </a:r>
          </a:p>
          <a:p>
            <a:pPr algn="just"/>
            <a:endParaRPr lang="es-MX" sz="1900" i="1" dirty="0">
              <a:effectLst>
                <a:outerShdw blurRad="38100" dist="38100" dir="2700000" algn="tl">
                  <a:srgbClr val="000000">
                    <a:alpha val="43137"/>
                  </a:srgbClr>
                </a:outerShdw>
              </a:effectLst>
              <a:latin typeface="+mj-lt"/>
            </a:endParaRPr>
          </a:p>
          <a:p>
            <a:pPr algn="just"/>
            <a:r>
              <a:rPr lang="es-MX" sz="1900" b="1" dirty="0">
                <a:latin typeface="+mn-lt"/>
              </a:rPr>
              <a:t>Para averiguar si el equilibrio es estable, inestable o indiferente, se aplica en la sección central de la columna una fuerza lateral pequeña que la coloca en una posición ligeramente deformada, y se observa si al quitarla recupera la forma recta, aumenta la deflexión lateral del eje, o se conserva la configuración deformada.</a:t>
            </a:r>
          </a:p>
          <a:p>
            <a:pPr algn="just"/>
            <a:endParaRPr lang="es-MX" i="1" dirty="0">
              <a:effectLst>
                <a:outerShdw blurRad="38100" dist="38100" dir="2700000" algn="tl">
                  <a:srgbClr val="000000">
                    <a:alpha val="43137"/>
                  </a:srgbClr>
                </a:outerShdw>
              </a:effectLst>
              <a:latin typeface="+mj-lt"/>
            </a:endParaRPr>
          </a:p>
          <a:p>
            <a:pPr algn="just"/>
            <a:endParaRPr lang="es-MX" dirty="0">
              <a:effectLst>
                <a:outerShdw blurRad="38100" dist="38100" dir="2700000" algn="tl">
                  <a:srgbClr val="000000">
                    <a:alpha val="43137"/>
                  </a:srgbClr>
                </a:outerShdw>
              </a:effectLst>
              <a:latin typeface="+mj-lt"/>
            </a:endParaRPr>
          </a:p>
        </p:txBody>
      </p:sp>
      <p:sp>
        <p:nvSpPr>
          <p:cNvPr id="11"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2.3 LONGITUD EFECTIVA DE PANDEO</a:t>
            </a:r>
          </a:p>
        </p:txBody>
      </p:sp>
      <p:grpSp>
        <p:nvGrpSpPr>
          <p:cNvPr id="50" name="49 Grupo"/>
          <p:cNvGrpSpPr/>
          <p:nvPr/>
        </p:nvGrpSpPr>
        <p:grpSpPr>
          <a:xfrm>
            <a:off x="6804670" y="1844824"/>
            <a:ext cx="2664296" cy="4174049"/>
            <a:chOff x="7020694" y="1835532"/>
            <a:chExt cx="2664296" cy="4174049"/>
          </a:xfrm>
        </p:grpSpPr>
        <p:sp>
          <p:nvSpPr>
            <p:cNvPr id="3" name="2 Rectángulo"/>
            <p:cNvSpPr/>
            <p:nvPr/>
          </p:nvSpPr>
          <p:spPr>
            <a:xfrm>
              <a:off x="9108926" y="2276872"/>
              <a:ext cx="576064" cy="432048"/>
            </a:xfrm>
            <a:prstGeom prst="rect">
              <a:avLst/>
            </a:prstGeom>
            <a:pattFill prst="wdDnDiag">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11 Rectángulo"/>
            <p:cNvSpPr/>
            <p:nvPr/>
          </p:nvSpPr>
          <p:spPr>
            <a:xfrm>
              <a:off x="7884790" y="2276872"/>
              <a:ext cx="576064" cy="432048"/>
            </a:xfrm>
            <a:prstGeom prst="rect">
              <a:avLst/>
            </a:prstGeom>
            <a:pattFill prst="wdDnDiag">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7" name="6 Conector recto"/>
            <p:cNvCxnSpPr/>
            <p:nvPr/>
          </p:nvCxnSpPr>
          <p:spPr>
            <a:xfrm>
              <a:off x="8460854" y="2276872"/>
              <a:ext cx="0" cy="432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14 Conector recto"/>
            <p:cNvCxnSpPr/>
            <p:nvPr/>
          </p:nvCxnSpPr>
          <p:spPr>
            <a:xfrm>
              <a:off x="9108926" y="2276872"/>
              <a:ext cx="0" cy="432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28 Rectángulo"/>
            <p:cNvSpPr/>
            <p:nvPr/>
          </p:nvSpPr>
          <p:spPr>
            <a:xfrm>
              <a:off x="7848786" y="5254699"/>
              <a:ext cx="1800200" cy="288032"/>
            </a:xfrm>
            <a:prstGeom prst="rect">
              <a:avLst/>
            </a:prstGeom>
            <a:pattFill prst="wdDnDiag">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9" name="8 Conector recto"/>
            <p:cNvCxnSpPr/>
            <p:nvPr/>
          </p:nvCxnSpPr>
          <p:spPr>
            <a:xfrm flipH="1">
              <a:off x="8748886" y="2636912"/>
              <a:ext cx="36002" cy="2448272"/>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9" name="18 Triángulo isósceles"/>
            <p:cNvSpPr/>
            <p:nvPr/>
          </p:nvSpPr>
          <p:spPr>
            <a:xfrm rot="10800000">
              <a:off x="8712888" y="3104976"/>
              <a:ext cx="144000" cy="10800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20 Triángulo isósceles"/>
            <p:cNvSpPr/>
            <p:nvPr/>
          </p:nvSpPr>
          <p:spPr>
            <a:xfrm rot="10800000">
              <a:off x="8676886" y="5041676"/>
              <a:ext cx="144000" cy="10800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49" name="48 Conector recto"/>
            <p:cNvCxnSpPr/>
            <p:nvPr/>
          </p:nvCxnSpPr>
          <p:spPr>
            <a:xfrm>
              <a:off x="7848776" y="5254699"/>
              <a:ext cx="18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36 Forma libre"/>
            <p:cNvSpPr/>
            <p:nvPr/>
          </p:nvSpPr>
          <p:spPr>
            <a:xfrm>
              <a:off x="7715868" y="2644427"/>
              <a:ext cx="1105026" cy="2584773"/>
            </a:xfrm>
            <a:custGeom>
              <a:avLst/>
              <a:gdLst>
                <a:gd name="connsiteX0" fmla="*/ 1047876 w 1105026"/>
                <a:gd name="connsiteY0" fmla="*/ 0 h 2676525"/>
                <a:gd name="connsiteX1" fmla="*/ 126 w 1105026"/>
                <a:gd name="connsiteY1" fmla="*/ 1200150 h 2676525"/>
                <a:gd name="connsiteX2" fmla="*/ 1105026 w 1105026"/>
                <a:gd name="connsiteY2" fmla="*/ 2676525 h 2676525"/>
              </a:gdLst>
              <a:ahLst/>
              <a:cxnLst>
                <a:cxn ang="0">
                  <a:pos x="connsiteX0" y="connsiteY0"/>
                </a:cxn>
                <a:cxn ang="0">
                  <a:pos x="connsiteX1" y="connsiteY1"/>
                </a:cxn>
                <a:cxn ang="0">
                  <a:pos x="connsiteX2" y="connsiteY2"/>
                </a:cxn>
              </a:cxnLst>
              <a:rect l="l" t="t" r="r" b="b"/>
              <a:pathLst>
                <a:path w="1105026" h="2676525">
                  <a:moveTo>
                    <a:pt x="1047876" y="0"/>
                  </a:moveTo>
                  <a:cubicBezTo>
                    <a:pt x="519238" y="377031"/>
                    <a:pt x="-9399" y="754063"/>
                    <a:pt x="126" y="1200150"/>
                  </a:cubicBezTo>
                  <a:cubicBezTo>
                    <a:pt x="9651" y="1646237"/>
                    <a:pt x="557338" y="2161381"/>
                    <a:pt x="1105026" y="2676525"/>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20" name="19 Elipse"/>
            <p:cNvSpPr/>
            <p:nvPr/>
          </p:nvSpPr>
          <p:spPr>
            <a:xfrm>
              <a:off x="8676886" y="2420888"/>
              <a:ext cx="216024" cy="216024"/>
            </a:xfrm>
            <a:prstGeom prst="ellipse">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3" name="22 Elipse"/>
            <p:cNvSpPr/>
            <p:nvPr/>
          </p:nvSpPr>
          <p:spPr>
            <a:xfrm>
              <a:off x="8640864" y="5157192"/>
              <a:ext cx="216024" cy="216024"/>
            </a:xfrm>
            <a:prstGeom prst="ellipse">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24" name="23 Conector recto de flecha"/>
            <p:cNvCxnSpPr/>
            <p:nvPr/>
          </p:nvCxnSpPr>
          <p:spPr>
            <a:xfrm>
              <a:off x="8784888" y="1937832"/>
              <a:ext cx="1074" cy="483056"/>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26 Conector recto de flecha"/>
            <p:cNvCxnSpPr/>
            <p:nvPr/>
          </p:nvCxnSpPr>
          <p:spPr>
            <a:xfrm flipV="1">
              <a:off x="8777493" y="5526524"/>
              <a:ext cx="0" cy="483057"/>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31 Conector recto de flecha"/>
            <p:cNvCxnSpPr>
              <a:stCxn id="12" idx="1"/>
            </p:cNvCxnSpPr>
            <p:nvPr/>
          </p:nvCxnSpPr>
          <p:spPr>
            <a:xfrm flipH="1">
              <a:off x="7020694" y="2492896"/>
              <a:ext cx="864096" cy="0"/>
            </a:xfrm>
            <a:prstGeom prst="straightConnector1">
              <a:avLst/>
            </a:prstGeom>
            <a:ln w="19050">
              <a:solidFill>
                <a:schemeClr val="tx1"/>
              </a:solidFill>
              <a:prstDash val="lgDash"/>
              <a:tailEnd type="stealth"/>
            </a:ln>
          </p:spPr>
          <p:style>
            <a:lnRef idx="1">
              <a:schemeClr val="accent1"/>
            </a:lnRef>
            <a:fillRef idx="0">
              <a:schemeClr val="accent1"/>
            </a:fillRef>
            <a:effectRef idx="0">
              <a:schemeClr val="accent1"/>
            </a:effectRef>
            <a:fontRef idx="minor">
              <a:schemeClr val="tx1"/>
            </a:fontRef>
          </p:style>
        </p:cxnSp>
        <p:cxnSp>
          <p:nvCxnSpPr>
            <p:cNvPr id="39" name="38 Conector recto de flecha"/>
            <p:cNvCxnSpPr/>
            <p:nvPr/>
          </p:nvCxnSpPr>
          <p:spPr>
            <a:xfrm>
              <a:off x="7884790" y="3438292"/>
              <a:ext cx="864096" cy="0"/>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3" name="42 CuadroTexto"/>
            <p:cNvSpPr txBox="1"/>
            <p:nvPr/>
          </p:nvSpPr>
          <p:spPr>
            <a:xfrm>
              <a:off x="8748894" y="1835532"/>
              <a:ext cx="576056" cy="369332"/>
            </a:xfrm>
            <a:prstGeom prst="rect">
              <a:avLst/>
            </a:prstGeom>
            <a:noFill/>
          </p:spPr>
          <p:txBody>
            <a:bodyPr wrap="square" rtlCol="0">
              <a:spAutoFit/>
            </a:bodyPr>
            <a:lstStyle/>
            <a:p>
              <a:r>
                <a:rPr lang="es-MX" b="1" dirty="0">
                  <a:latin typeface="Arial" pitchFamily="34" charset="0"/>
                  <a:cs typeface="Arial" pitchFamily="34" charset="0"/>
                </a:rPr>
                <a:t>P</a:t>
              </a:r>
            </a:p>
          </p:txBody>
        </p:sp>
        <p:sp>
          <p:nvSpPr>
            <p:cNvPr id="44" name="43 CuadroTexto"/>
            <p:cNvSpPr txBox="1"/>
            <p:nvPr/>
          </p:nvSpPr>
          <p:spPr>
            <a:xfrm>
              <a:off x="8748894" y="5517232"/>
              <a:ext cx="576056" cy="369332"/>
            </a:xfrm>
            <a:prstGeom prst="rect">
              <a:avLst/>
            </a:prstGeom>
            <a:noFill/>
          </p:spPr>
          <p:txBody>
            <a:bodyPr wrap="square" rtlCol="0">
              <a:spAutoFit/>
            </a:bodyPr>
            <a:lstStyle/>
            <a:p>
              <a:r>
                <a:rPr lang="es-MX" b="1" dirty="0">
                  <a:latin typeface="Arial" pitchFamily="34" charset="0"/>
                  <a:cs typeface="Arial" pitchFamily="34" charset="0"/>
                </a:rPr>
                <a:t>P</a:t>
              </a:r>
            </a:p>
          </p:txBody>
        </p:sp>
        <p:sp>
          <p:nvSpPr>
            <p:cNvPr id="45" name="44 CuadroTexto"/>
            <p:cNvSpPr txBox="1"/>
            <p:nvPr/>
          </p:nvSpPr>
          <p:spPr>
            <a:xfrm>
              <a:off x="8244830" y="3059668"/>
              <a:ext cx="576056" cy="369332"/>
            </a:xfrm>
            <a:prstGeom prst="rect">
              <a:avLst/>
            </a:prstGeom>
            <a:noFill/>
          </p:spPr>
          <p:txBody>
            <a:bodyPr wrap="square" rtlCol="0">
              <a:spAutoFit/>
            </a:bodyPr>
            <a:lstStyle/>
            <a:p>
              <a:r>
                <a:rPr lang="es-MX" b="1" dirty="0">
                  <a:latin typeface="Arial" pitchFamily="34" charset="0"/>
                  <a:cs typeface="Arial" pitchFamily="34" charset="0"/>
                </a:rPr>
                <a:t>v</a:t>
              </a:r>
            </a:p>
          </p:txBody>
        </p:sp>
        <p:sp>
          <p:nvSpPr>
            <p:cNvPr id="46" name="45 CuadroTexto"/>
            <p:cNvSpPr txBox="1"/>
            <p:nvPr/>
          </p:nvSpPr>
          <p:spPr>
            <a:xfrm>
              <a:off x="8892902" y="2780928"/>
              <a:ext cx="576056" cy="369332"/>
            </a:xfrm>
            <a:prstGeom prst="rect">
              <a:avLst/>
            </a:prstGeom>
            <a:noFill/>
          </p:spPr>
          <p:txBody>
            <a:bodyPr wrap="square" rtlCol="0">
              <a:spAutoFit/>
            </a:bodyPr>
            <a:lstStyle/>
            <a:p>
              <a:r>
                <a:rPr lang="es-MX" b="1" dirty="0">
                  <a:latin typeface="Arial" pitchFamily="34" charset="0"/>
                  <a:cs typeface="Arial" pitchFamily="34" charset="0"/>
                </a:rPr>
                <a:t>z</a:t>
              </a:r>
            </a:p>
          </p:txBody>
        </p:sp>
        <p:sp>
          <p:nvSpPr>
            <p:cNvPr id="47" name="46 CuadroTexto"/>
            <p:cNvSpPr txBox="1"/>
            <p:nvPr/>
          </p:nvSpPr>
          <p:spPr>
            <a:xfrm>
              <a:off x="7304162" y="2132856"/>
              <a:ext cx="576056" cy="369332"/>
            </a:xfrm>
            <a:prstGeom prst="rect">
              <a:avLst/>
            </a:prstGeom>
            <a:noFill/>
          </p:spPr>
          <p:txBody>
            <a:bodyPr wrap="square" rtlCol="0">
              <a:spAutoFit/>
            </a:bodyPr>
            <a:lstStyle/>
            <a:p>
              <a:r>
                <a:rPr lang="es-MX" b="1" dirty="0">
                  <a:latin typeface="Arial" pitchFamily="34" charset="0"/>
                  <a:cs typeface="Arial" pitchFamily="34" charset="0"/>
                </a:rPr>
                <a:t>y</a:t>
              </a:r>
            </a:p>
          </p:txBody>
        </p:sp>
      </p:grpSp>
      <p:sp>
        <p:nvSpPr>
          <p:cNvPr id="4" name="Marcador de pie de página 3">
            <a:extLst>
              <a:ext uri="{FF2B5EF4-FFF2-40B4-BE49-F238E27FC236}">
                <a16:creationId xmlns:a16="http://schemas.microsoft.com/office/drawing/2014/main" id="{ABB858F0-9847-4D7D-8980-D979B65968A6}"/>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6" name="Marcador de número de diapositiva 5">
            <a:extLst>
              <a:ext uri="{FF2B5EF4-FFF2-40B4-BE49-F238E27FC236}">
                <a16:creationId xmlns:a16="http://schemas.microsoft.com/office/drawing/2014/main" id="{E9BAB23F-DF59-441F-9CF9-F240C6D62089}"/>
              </a:ext>
            </a:extLst>
          </p:cNvPr>
          <p:cNvSpPr>
            <a:spLocks noGrp="1"/>
          </p:cNvSpPr>
          <p:nvPr>
            <p:ph type="sldNum" sz="quarter" idx="12"/>
          </p:nvPr>
        </p:nvSpPr>
        <p:spPr/>
        <p:txBody>
          <a:bodyPr/>
          <a:lstStyle/>
          <a:p>
            <a:fld id="{A20D5B2E-A39C-4A67-9A03-2664C49F1C64}" type="slidenum">
              <a:rPr lang="es-MX" smtClean="0"/>
              <a:pPr/>
              <a:t>93</a:t>
            </a:fld>
            <a:r>
              <a:rPr lang="es-MX"/>
              <a:t>/150</a:t>
            </a:r>
            <a:endParaRPr lang="es-MX" dirty="0"/>
          </a:p>
        </p:txBody>
      </p:sp>
    </p:spTree>
    <p:extLst>
      <p:ext uri="{BB962C8B-B14F-4D97-AF65-F5344CB8AC3E}">
        <p14:creationId xmlns:p14="http://schemas.microsoft.com/office/powerpoint/2010/main" val="24419860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PANDEO ELÁSTICO</a:t>
            </a:r>
          </a:p>
        </p:txBody>
      </p:sp>
      <p:sp>
        <p:nvSpPr>
          <p:cNvPr id="9" name="11 Rectángulo"/>
          <p:cNvSpPr/>
          <p:nvPr/>
        </p:nvSpPr>
        <p:spPr>
          <a:xfrm>
            <a:off x="453928" y="1888149"/>
            <a:ext cx="9354448" cy="1846659"/>
          </a:xfrm>
          <a:prstGeom prst="rect">
            <a:avLst/>
          </a:prstGeom>
        </p:spPr>
        <p:txBody>
          <a:bodyPr wrap="square">
            <a:spAutoFit/>
          </a:bodyPr>
          <a:lstStyle/>
          <a:p>
            <a:pPr algn="just"/>
            <a:r>
              <a:rPr lang="es-MX" sz="1900" b="1" dirty="0">
                <a:latin typeface="+mn-lt"/>
              </a:rPr>
              <a:t>En la sección transversal aparecen fuerzas interiores equivalentes a un par, que se superponen con las uniformes iniciales, y tratan de hacer que la columna vuelva a la forma recta original. Así mismo, en la sección transversal existen dos momentos, uno exterior, </a:t>
            </a:r>
            <a:r>
              <a:rPr lang="es-MX" sz="1900" b="1" dirty="0" err="1">
                <a:latin typeface="+mn-lt"/>
              </a:rPr>
              <a:t>Pv</a:t>
            </a:r>
            <a:r>
              <a:rPr lang="es-MX" sz="1900" b="1" dirty="0">
                <a:latin typeface="+mn-lt"/>
              </a:rPr>
              <a:t>, y otro interior, EI/R (rigidez), que depende solo de la configuración del eje de la fuerza, de manera que al llevarla a una posición flexionada infinitamente cercana a la recta original puede presentarse cualquiera de los tres casos siguientes:</a:t>
            </a:r>
          </a:p>
        </p:txBody>
      </p:sp>
      <mc:AlternateContent xmlns:mc="http://schemas.openxmlformats.org/markup-compatibility/2006" xmlns:a14="http://schemas.microsoft.com/office/drawing/2010/main">
        <mc:Choice Requires="a14">
          <p:sp>
            <p:nvSpPr>
              <p:cNvPr id="11" name="Rectangle 1"/>
              <p:cNvSpPr>
                <a:spLocks noChangeArrowheads="1"/>
              </p:cNvSpPr>
              <p:nvPr/>
            </p:nvSpPr>
            <p:spPr bwMode="auto">
              <a:xfrm>
                <a:off x="474561" y="3577952"/>
                <a:ext cx="9354448" cy="24314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MX" sz="1900" b="1" dirty="0">
                    <a:solidFill>
                      <a:srgbClr val="FF0000"/>
                    </a:solidFill>
                    <a:latin typeface="+mn-lt"/>
                  </a:rPr>
                  <a:t>Si P es pequeña, </a:t>
                </a:r>
                <a14:m>
                  <m:oMath xmlns:m="http://schemas.openxmlformats.org/officeDocument/2006/math">
                    <m:sSub>
                      <m:sSubPr>
                        <m:ctrlPr>
                          <a:rPr lang="es-MX" sz="1900" b="1" i="1" smtClean="0">
                            <a:solidFill>
                              <a:srgbClr val="FF0000"/>
                            </a:solidFill>
                            <a:latin typeface="Cambria Math" panose="02040503050406030204" pitchFamily="18" charset="0"/>
                          </a:rPr>
                        </m:ctrlPr>
                      </m:sSubPr>
                      <m:e>
                        <m:r>
                          <a:rPr lang="es-MX" sz="1900" b="1" i="1" smtClean="0">
                            <a:solidFill>
                              <a:srgbClr val="FF0000"/>
                            </a:solidFill>
                            <a:latin typeface="Cambria Math" panose="02040503050406030204" pitchFamily="18" charset="0"/>
                          </a:rPr>
                          <m:t>𝑷</m:t>
                        </m:r>
                      </m:e>
                      <m:sub>
                        <m:r>
                          <a:rPr lang="es-MX" sz="1900" b="1" i="1" smtClean="0">
                            <a:solidFill>
                              <a:srgbClr val="FF0000"/>
                            </a:solidFill>
                            <a:latin typeface="Cambria Math" panose="02040503050406030204" pitchFamily="18" charset="0"/>
                          </a:rPr>
                          <m:t>𝒗</m:t>
                        </m:r>
                      </m:sub>
                    </m:sSub>
                    <m:r>
                      <a:rPr lang="es-MX" sz="1900" b="1" i="1" smtClean="0">
                        <a:solidFill>
                          <a:srgbClr val="FF0000"/>
                        </a:solidFill>
                        <a:latin typeface="Cambria Math" panose="02040503050406030204" pitchFamily="18" charset="0"/>
                      </a:rPr>
                      <m:t>&lt;</m:t>
                    </m:r>
                    <m:r>
                      <a:rPr lang="es-MX" sz="1900" b="1" i="1" smtClean="0">
                        <a:solidFill>
                          <a:srgbClr val="FF0000"/>
                        </a:solidFill>
                        <a:latin typeface="Cambria Math" panose="02040503050406030204" pitchFamily="18" charset="0"/>
                      </a:rPr>
                      <m:t>𝑬𝑰</m:t>
                    </m:r>
                    <m:r>
                      <a:rPr lang="es-MX" sz="1900" b="1" i="1" smtClean="0">
                        <a:solidFill>
                          <a:srgbClr val="FF0000"/>
                        </a:solidFill>
                        <a:latin typeface="Cambria Math" panose="02040503050406030204" pitchFamily="18" charset="0"/>
                      </a:rPr>
                      <m:t>/</m:t>
                    </m:r>
                    <m:r>
                      <a:rPr lang="es-MX" sz="1900" b="1" i="1" smtClean="0">
                        <a:solidFill>
                          <a:srgbClr val="FF0000"/>
                        </a:solidFill>
                        <a:latin typeface="Cambria Math" panose="02040503050406030204" pitchFamily="18" charset="0"/>
                      </a:rPr>
                      <m:t>𝑹</m:t>
                    </m:r>
                  </m:oMath>
                </a14:m>
                <a:r>
                  <a:rPr lang="es-MX" sz="1900" b="1" dirty="0">
                    <a:latin typeface="+mn-lt"/>
                  </a:rPr>
                  <a:t>.En este caso, el momento que trata que la columna regrese a la forma recta es mayor que el que tiende a deformarla, y al suprimir la fuerza lateral la pieza se endereza, a esto se le conoce como </a:t>
                </a:r>
                <a:r>
                  <a:rPr lang="es-MX" sz="1900" b="1" i="1" u="sng" dirty="0">
                    <a:solidFill>
                      <a:srgbClr val="FF0000"/>
                    </a:solidFill>
                    <a:latin typeface="+mn-lt"/>
                  </a:rPr>
                  <a:t>equilibrio estable. </a:t>
                </a:r>
                <a:r>
                  <a:rPr lang="es-MX" sz="1900" b="1" dirty="0">
                    <a:latin typeface="+mn-lt"/>
                  </a:rPr>
                  <a:t>En este caso los incrementos de la carga P ocasionan solamente deformaciones longitudinales de la columna; el pandeo se manifiesta al aparecer una nueva deformación, la flexión.</a:t>
                </a:r>
              </a:p>
              <a:p>
                <a:pPr algn="ctr"/>
                <a:endParaRPr lang="es-MX" sz="1900" b="1" i="1" u="sng" dirty="0">
                  <a:solidFill>
                    <a:srgbClr val="FF0000"/>
                  </a:solidFill>
                  <a:latin typeface="+mn-lt"/>
                </a:endParaRPr>
              </a:p>
              <a:p>
                <a:pPr algn="ctr"/>
                <a:r>
                  <a:rPr lang="es-MX" sz="1900" b="1" i="1" u="sng" dirty="0">
                    <a:solidFill>
                      <a:srgbClr val="FF0000"/>
                    </a:solidFill>
                    <a:latin typeface="+mn-lt"/>
                  </a:rPr>
                  <a:t>*Cuando empieza la flexión bastan incrementos muy pequeños de la fuerza axial para que las deformaciones crezcan rápidamente.</a:t>
                </a:r>
                <a:endParaRPr lang="es-MX" sz="1900" b="1" dirty="0">
                  <a:solidFill>
                    <a:srgbClr val="FF0000"/>
                  </a:solidFill>
                  <a:latin typeface="+mn-lt"/>
                </a:endParaRPr>
              </a:p>
            </p:txBody>
          </p:sp>
        </mc:Choice>
        <mc:Fallback xmlns="">
          <p:sp>
            <p:nvSpPr>
              <p:cNvPr id="11" name="Rectangle 1"/>
              <p:cNvSpPr>
                <a:spLocks noRot="1" noChangeAspect="1" noMove="1" noResize="1" noEditPoints="1" noAdjustHandles="1" noChangeArrowheads="1" noChangeShapeType="1" noTextEdit="1"/>
              </p:cNvSpPr>
              <p:nvPr/>
            </p:nvSpPr>
            <p:spPr bwMode="auto">
              <a:xfrm>
                <a:off x="474561" y="3577952"/>
                <a:ext cx="9354448" cy="2431435"/>
              </a:xfrm>
              <a:prstGeom prst="rect">
                <a:avLst/>
              </a:prstGeom>
              <a:blipFill>
                <a:blip r:embed="rId2"/>
                <a:stretch>
                  <a:fillRect l="-652" t="-752" r="-587" b="-4010"/>
                </a:stretch>
              </a:blipFill>
              <a:ln w="9525">
                <a:noFill/>
                <a:miter lim="800000"/>
                <a:headEnd/>
                <a:tailEnd/>
              </a:ln>
              <a:effectLst/>
            </p:spPr>
            <p:txBody>
              <a:bodyPr/>
              <a:lstStyle/>
              <a:p>
                <a:r>
                  <a:rPr lang="es-MX">
                    <a:noFill/>
                  </a:rPr>
                  <a:t> </a:t>
                </a:r>
              </a:p>
            </p:txBody>
          </p:sp>
        </mc:Fallback>
      </mc:AlternateContent>
      <p:sp>
        <p:nvSpPr>
          <p:cNvPr id="12"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2.3 LONGITUD EFECTIVA DE PANDEO</a:t>
            </a:r>
          </a:p>
        </p:txBody>
      </p:sp>
      <p:sp>
        <p:nvSpPr>
          <p:cNvPr id="3" name="Marcador de pie de página 2">
            <a:extLst>
              <a:ext uri="{FF2B5EF4-FFF2-40B4-BE49-F238E27FC236}">
                <a16:creationId xmlns:a16="http://schemas.microsoft.com/office/drawing/2014/main" id="{C0CE54E6-A66E-43AC-B25A-544A134851EF}"/>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34D2A1AA-2D2A-4F6E-AB04-1D930AFF9CAF}"/>
              </a:ext>
            </a:extLst>
          </p:cNvPr>
          <p:cNvSpPr>
            <a:spLocks noGrp="1"/>
          </p:cNvSpPr>
          <p:nvPr>
            <p:ph type="sldNum" sz="quarter" idx="12"/>
          </p:nvPr>
        </p:nvSpPr>
        <p:spPr/>
        <p:txBody>
          <a:bodyPr/>
          <a:lstStyle/>
          <a:p>
            <a:fld id="{A20D5B2E-A39C-4A67-9A03-2664C49F1C64}" type="slidenum">
              <a:rPr lang="es-MX" smtClean="0"/>
              <a:pPr/>
              <a:t>94</a:t>
            </a:fld>
            <a:r>
              <a:rPr lang="es-MX"/>
              <a:t>/150</a:t>
            </a:r>
            <a:endParaRPr lang="es-MX" dirty="0"/>
          </a:p>
        </p:txBody>
      </p:sp>
    </p:spTree>
    <p:extLst>
      <p:ext uri="{BB962C8B-B14F-4D97-AF65-F5344CB8AC3E}">
        <p14:creationId xmlns:p14="http://schemas.microsoft.com/office/powerpoint/2010/main" val="380205173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PANDEO ELÁSTICO</a:t>
            </a:r>
          </a:p>
        </p:txBody>
      </p:sp>
      <mc:AlternateContent xmlns:mc="http://schemas.openxmlformats.org/markup-compatibility/2006" xmlns:a14="http://schemas.microsoft.com/office/drawing/2010/main">
        <mc:Choice Requires="a14">
          <p:sp>
            <p:nvSpPr>
              <p:cNvPr id="11" name="Rectangle 1"/>
              <p:cNvSpPr>
                <a:spLocks noChangeArrowheads="1"/>
              </p:cNvSpPr>
              <p:nvPr/>
            </p:nvSpPr>
            <p:spPr bwMode="auto">
              <a:xfrm>
                <a:off x="474561" y="1908434"/>
                <a:ext cx="9354448" cy="18466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MX" sz="1900" b="1" dirty="0">
                    <a:solidFill>
                      <a:srgbClr val="FF0000"/>
                    </a:solidFill>
                    <a:latin typeface="+mn-lt"/>
                  </a:rPr>
                  <a:t>Si P es grande, </a:t>
                </a:r>
                <a14:m>
                  <m:oMath xmlns:m="http://schemas.openxmlformats.org/officeDocument/2006/math">
                    <m:sSub>
                      <m:sSubPr>
                        <m:ctrlPr>
                          <a:rPr lang="es-MX" sz="1900" b="1" i="1">
                            <a:solidFill>
                              <a:srgbClr val="FF0000"/>
                            </a:solidFill>
                            <a:latin typeface="Cambria Math" panose="02040503050406030204" pitchFamily="18" charset="0"/>
                          </a:rPr>
                        </m:ctrlPr>
                      </m:sSubPr>
                      <m:e>
                        <m:r>
                          <a:rPr lang="es-MX" sz="1900" b="1" i="1">
                            <a:solidFill>
                              <a:srgbClr val="FF0000"/>
                            </a:solidFill>
                            <a:latin typeface="Cambria Math" panose="02040503050406030204" pitchFamily="18" charset="0"/>
                          </a:rPr>
                          <m:t>𝑷</m:t>
                        </m:r>
                      </m:e>
                      <m:sub>
                        <m:r>
                          <a:rPr lang="es-MX" sz="1900" b="1" i="1">
                            <a:solidFill>
                              <a:srgbClr val="FF0000"/>
                            </a:solidFill>
                            <a:latin typeface="Cambria Math" panose="02040503050406030204" pitchFamily="18" charset="0"/>
                          </a:rPr>
                          <m:t>𝒗</m:t>
                        </m:r>
                      </m:sub>
                    </m:sSub>
                    <m:r>
                      <a:rPr lang="es-MX" sz="1900" b="1" i="1" smtClean="0">
                        <a:solidFill>
                          <a:srgbClr val="FF0000"/>
                        </a:solidFill>
                        <a:latin typeface="Cambria Math" panose="02040503050406030204" pitchFamily="18" charset="0"/>
                      </a:rPr>
                      <m:t>&gt;</m:t>
                    </m:r>
                    <m:r>
                      <a:rPr lang="es-MX" sz="1900" b="1" i="1">
                        <a:solidFill>
                          <a:srgbClr val="FF0000"/>
                        </a:solidFill>
                        <a:latin typeface="Cambria Math" panose="02040503050406030204" pitchFamily="18" charset="0"/>
                      </a:rPr>
                      <m:t>𝑬𝑰</m:t>
                    </m:r>
                    <m:r>
                      <a:rPr lang="es-MX" sz="1900" b="1" i="1">
                        <a:solidFill>
                          <a:srgbClr val="FF0000"/>
                        </a:solidFill>
                        <a:latin typeface="Cambria Math" panose="02040503050406030204" pitchFamily="18" charset="0"/>
                      </a:rPr>
                      <m:t>/</m:t>
                    </m:r>
                    <m:r>
                      <a:rPr lang="es-MX" sz="1900" b="1" i="1">
                        <a:solidFill>
                          <a:srgbClr val="FF0000"/>
                        </a:solidFill>
                        <a:latin typeface="Cambria Math" panose="02040503050406030204" pitchFamily="18" charset="0"/>
                      </a:rPr>
                      <m:t>𝑹</m:t>
                    </m:r>
                  </m:oMath>
                </a14:m>
                <a:r>
                  <a:rPr lang="es-MX" sz="1900" b="1" dirty="0">
                    <a:latin typeface="+mn-lt"/>
                  </a:rPr>
                  <a:t>. En este caso se invierte la relación entre los momentos, lo que indica que la curvatura crece aún después de quitar la fuerza lateral, a esto se le conoce como </a:t>
                </a:r>
                <a:r>
                  <a:rPr lang="es-MX" sz="1900" b="1" i="1" u="sng" dirty="0">
                    <a:latin typeface="+mn-lt"/>
                  </a:rPr>
                  <a:t>equilibrio inestable.</a:t>
                </a:r>
              </a:p>
              <a:p>
                <a:pPr algn="just"/>
                <a:endParaRPr lang="es-MX" sz="1900" b="1" dirty="0">
                  <a:latin typeface="+mn-lt"/>
                </a:endParaRPr>
              </a:p>
              <a:p>
                <a:pPr algn="just"/>
                <a:r>
                  <a:rPr lang="es-MX" sz="1900" b="1" dirty="0">
                    <a:solidFill>
                      <a:srgbClr val="FF0000"/>
                    </a:solidFill>
                    <a:latin typeface="+mn-lt"/>
                  </a:rPr>
                  <a:t>Para un cierto valor intermedio de P, </a:t>
                </a:r>
                <a14:m>
                  <m:oMath xmlns:m="http://schemas.openxmlformats.org/officeDocument/2006/math">
                    <m:sSub>
                      <m:sSubPr>
                        <m:ctrlPr>
                          <a:rPr lang="es-MX" sz="1900" b="1" i="1">
                            <a:solidFill>
                              <a:srgbClr val="FF0000"/>
                            </a:solidFill>
                            <a:latin typeface="Cambria Math" panose="02040503050406030204" pitchFamily="18" charset="0"/>
                          </a:rPr>
                        </m:ctrlPr>
                      </m:sSubPr>
                      <m:e>
                        <m:r>
                          <a:rPr lang="es-MX" sz="1900" b="1" i="1">
                            <a:solidFill>
                              <a:srgbClr val="FF0000"/>
                            </a:solidFill>
                            <a:latin typeface="Cambria Math" panose="02040503050406030204" pitchFamily="18" charset="0"/>
                          </a:rPr>
                          <m:t>𝑷</m:t>
                        </m:r>
                      </m:e>
                      <m:sub>
                        <m:r>
                          <a:rPr lang="es-MX" sz="1900" b="1" i="1">
                            <a:solidFill>
                              <a:srgbClr val="FF0000"/>
                            </a:solidFill>
                            <a:latin typeface="Cambria Math" panose="02040503050406030204" pitchFamily="18" charset="0"/>
                          </a:rPr>
                          <m:t>𝒗</m:t>
                        </m:r>
                      </m:sub>
                    </m:sSub>
                    <m:r>
                      <a:rPr lang="es-MX" sz="1900" b="1" i="1" smtClean="0">
                        <a:solidFill>
                          <a:srgbClr val="FF0000"/>
                        </a:solidFill>
                        <a:latin typeface="Cambria Math" panose="02040503050406030204" pitchFamily="18" charset="0"/>
                      </a:rPr>
                      <m:t>=</m:t>
                    </m:r>
                    <m:r>
                      <a:rPr lang="es-MX" sz="1900" b="1" i="1">
                        <a:solidFill>
                          <a:srgbClr val="FF0000"/>
                        </a:solidFill>
                        <a:latin typeface="Cambria Math" panose="02040503050406030204" pitchFamily="18" charset="0"/>
                      </a:rPr>
                      <m:t>𝑬𝑰</m:t>
                    </m:r>
                    <m:r>
                      <a:rPr lang="es-MX" sz="1900" b="1" i="1">
                        <a:solidFill>
                          <a:srgbClr val="FF0000"/>
                        </a:solidFill>
                        <a:latin typeface="Cambria Math" panose="02040503050406030204" pitchFamily="18" charset="0"/>
                      </a:rPr>
                      <m:t>/</m:t>
                    </m:r>
                    <m:r>
                      <a:rPr lang="es-MX" sz="1900" b="1" i="1">
                        <a:solidFill>
                          <a:srgbClr val="FF0000"/>
                        </a:solidFill>
                        <a:latin typeface="Cambria Math" panose="02040503050406030204" pitchFamily="18" charset="0"/>
                      </a:rPr>
                      <m:t>𝑹</m:t>
                    </m:r>
                  </m:oMath>
                </a14:m>
                <a:r>
                  <a:rPr lang="es-MX" sz="1900" b="1" dirty="0">
                    <a:latin typeface="+mn-lt"/>
                  </a:rPr>
                  <a:t>. Aquí los dos momentos son iguales y el equilibrio se llama </a:t>
                </a:r>
                <a:r>
                  <a:rPr lang="es-MX" sz="1900" b="1" i="1" u="sng" dirty="0">
                    <a:solidFill>
                      <a:srgbClr val="FF0000"/>
                    </a:solidFill>
                    <a:latin typeface="+mn-lt"/>
                  </a:rPr>
                  <a:t>indiferente</a:t>
                </a:r>
                <a:r>
                  <a:rPr lang="es-MX" sz="1900" b="1" i="1" u="sng" dirty="0">
                    <a:latin typeface="+mn-lt"/>
                  </a:rPr>
                  <a:t>.</a:t>
                </a:r>
                <a:endParaRPr lang="es-MX" sz="1900" b="1" dirty="0">
                  <a:solidFill>
                    <a:srgbClr val="FF0000"/>
                  </a:solidFill>
                  <a:latin typeface="+mn-lt"/>
                </a:endParaRPr>
              </a:p>
            </p:txBody>
          </p:sp>
        </mc:Choice>
        <mc:Fallback xmlns="">
          <p:sp>
            <p:nvSpPr>
              <p:cNvPr id="11" name="Rectangle 1"/>
              <p:cNvSpPr>
                <a:spLocks noRot="1" noChangeAspect="1" noMove="1" noResize="1" noEditPoints="1" noAdjustHandles="1" noChangeArrowheads="1" noChangeShapeType="1" noTextEdit="1"/>
              </p:cNvSpPr>
              <p:nvPr/>
            </p:nvSpPr>
            <p:spPr bwMode="auto">
              <a:xfrm>
                <a:off x="474561" y="1908434"/>
                <a:ext cx="9354448" cy="1846659"/>
              </a:xfrm>
              <a:prstGeom prst="rect">
                <a:avLst/>
              </a:prstGeom>
              <a:blipFill>
                <a:blip r:embed="rId2"/>
                <a:stretch>
                  <a:fillRect l="-652" t="-990" r="-587" b="-5611"/>
                </a:stretch>
              </a:blipFill>
              <a:ln w="9525">
                <a:noFill/>
                <a:miter lim="800000"/>
                <a:headEnd/>
                <a:tailEnd/>
              </a:ln>
              <a:effectLst/>
            </p:spPr>
            <p:txBody>
              <a:bodyPr/>
              <a:lstStyle/>
              <a:p>
                <a:r>
                  <a:rPr lang="es-MX">
                    <a:noFill/>
                  </a:rPr>
                  <a:t> </a:t>
                </a:r>
              </a:p>
            </p:txBody>
          </p:sp>
        </mc:Fallback>
      </mc:AlternateContent>
      <p:sp>
        <p:nvSpPr>
          <p:cNvPr id="13" name="Rectangle 7"/>
          <p:cNvSpPr>
            <a:spLocks noChangeArrowheads="1"/>
          </p:cNvSpPr>
          <p:nvPr/>
        </p:nvSpPr>
        <p:spPr bwMode="auto">
          <a:xfrm>
            <a:off x="474561" y="3693538"/>
            <a:ext cx="9354448" cy="6771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MX" sz="1900" b="1" dirty="0">
                <a:latin typeface="+mn-lt"/>
              </a:rPr>
              <a:t>La carga critica de Euler marca el punto en que la columna elástica perfecta se vuelve inestable, el cual se calcula de la siguiente manera:</a:t>
            </a:r>
          </a:p>
        </p:txBody>
      </p:sp>
      <mc:AlternateContent xmlns:mc="http://schemas.openxmlformats.org/markup-compatibility/2006" xmlns:a14="http://schemas.microsoft.com/office/drawing/2010/main">
        <mc:Choice Requires="a14">
          <p:sp>
            <p:nvSpPr>
              <p:cNvPr id="14" name="2 Rectángulo"/>
              <p:cNvSpPr/>
              <p:nvPr/>
            </p:nvSpPr>
            <p:spPr>
              <a:xfrm>
                <a:off x="3716189" y="4557788"/>
                <a:ext cx="2871192" cy="6846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MX" sz="1900" b="1" i="1" smtClean="0">
                              <a:solidFill>
                                <a:schemeClr val="tx1"/>
                              </a:solidFill>
                              <a:latin typeface="Cambria Math" panose="02040503050406030204" pitchFamily="18" charset="0"/>
                            </a:rPr>
                          </m:ctrlPr>
                        </m:sSubPr>
                        <m:e>
                          <m:r>
                            <a:rPr lang="es-MX" sz="1900" b="1" i="1" smtClean="0">
                              <a:solidFill>
                                <a:schemeClr val="tx1"/>
                              </a:solidFill>
                              <a:latin typeface="Cambria Math" panose="02040503050406030204" pitchFamily="18" charset="0"/>
                            </a:rPr>
                            <m:t>𝑷</m:t>
                          </m:r>
                        </m:e>
                        <m:sub>
                          <m:r>
                            <a:rPr lang="es-MX" sz="1900" b="1" i="1" smtClean="0">
                              <a:solidFill>
                                <a:schemeClr val="tx1"/>
                              </a:solidFill>
                              <a:latin typeface="Cambria Math" panose="02040503050406030204" pitchFamily="18" charset="0"/>
                            </a:rPr>
                            <m:t>𝒄𝒓</m:t>
                          </m:r>
                        </m:sub>
                      </m:sSub>
                      <m:r>
                        <a:rPr lang="es-MX" sz="1900" b="1" i="0" smtClean="0">
                          <a:solidFill>
                            <a:schemeClr val="tx1"/>
                          </a:solidFill>
                          <a:latin typeface="Cambria Math"/>
                        </a:rPr>
                        <m:t>=</m:t>
                      </m:r>
                      <m:f>
                        <m:fPr>
                          <m:ctrlPr>
                            <a:rPr lang="es-MX" sz="1900" b="1" i="1" smtClean="0">
                              <a:solidFill>
                                <a:schemeClr val="tx1"/>
                              </a:solidFill>
                              <a:latin typeface="Cambria Math" panose="02040503050406030204" pitchFamily="18" charset="0"/>
                            </a:rPr>
                          </m:ctrlPr>
                        </m:fPr>
                        <m:num>
                          <m:sSup>
                            <m:sSupPr>
                              <m:ctrlPr>
                                <a:rPr lang="es-MX" sz="1900" b="1" i="1" smtClean="0">
                                  <a:solidFill>
                                    <a:schemeClr val="tx1"/>
                                  </a:solidFill>
                                  <a:latin typeface="Cambria Math" panose="02040503050406030204" pitchFamily="18" charset="0"/>
                                </a:rPr>
                              </m:ctrlPr>
                            </m:sSupPr>
                            <m:e>
                              <m:r>
                                <a:rPr lang="es-MX" sz="1900" b="1" i="0" smtClean="0">
                                  <a:solidFill>
                                    <a:schemeClr val="tx1"/>
                                  </a:solidFill>
                                  <a:latin typeface="Cambria Math"/>
                                  <a:ea typeface="Cambria Math"/>
                                </a:rPr>
                                <m:t>𝛑</m:t>
                              </m:r>
                            </m:e>
                            <m:sup>
                              <m:r>
                                <a:rPr lang="es-MX" sz="1900" b="1" i="0" smtClean="0">
                                  <a:solidFill>
                                    <a:schemeClr val="tx1"/>
                                  </a:solidFill>
                                  <a:latin typeface="Cambria Math"/>
                                </a:rPr>
                                <m:t>𝟐</m:t>
                              </m:r>
                            </m:sup>
                          </m:sSup>
                          <m:r>
                            <a:rPr lang="es-MX" sz="1900" b="1" i="0" smtClean="0">
                              <a:solidFill>
                                <a:schemeClr val="tx1"/>
                              </a:solidFill>
                              <a:latin typeface="Cambria Math"/>
                            </a:rPr>
                            <m:t>𝐄𝐈</m:t>
                          </m:r>
                        </m:num>
                        <m:den>
                          <m:sSup>
                            <m:sSupPr>
                              <m:ctrlPr>
                                <a:rPr lang="es-MX" sz="1900" b="1" i="1" smtClean="0">
                                  <a:solidFill>
                                    <a:schemeClr val="tx1"/>
                                  </a:solidFill>
                                  <a:latin typeface="Cambria Math" panose="02040503050406030204" pitchFamily="18" charset="0"/>
                                </a:rPr>
                              </m:ctrlPr>
                            </m:sSupPr>
                            <m:e>
                              <m:r>
                                <a:rPr lang="es-MX" sz="1900" b="1" i="0" smtClean="0">
                                  <a:solidFill>
                                    <a:schemeClr val="tx1"/>
                                  </a:solidFill>
                                  <a:latin typeface="Cambria Math"/>
                                </a:rPr>
                                <m:t>𝐋</m:t>
                              </m:r>
                            </m:e>
                            <m:sup>
                              <m:r>
                                <a:rPr lang="es-MX" sz="1900" b="1" i="0" smtClean="0">
                                  <a:solidFill>
                                    <a:schemeClr val="tx1"/>
                                  </a:solidFill>
                                  <a:latin typeface="Cambria Math"/>
                                </a:rPr>
                                <m:t>𝟐</m:t>
                              </m:r>
                            </m:sup>
                          </m:sSup>
                        </m:den>
                      </m:f>
                    </m:oMath>
                  </m:oMathPara>
                </a14:m>
                <a:endParaRPr lang="es-MX" sz="1900" b="1" dirty="0">
                  <a:solidFill>
                    <a:schemeClr val="tx1"/>
                  </a:solidFill>
                </a:endParaRPr>
              </a:p>
            </p:txBody>
          </p:sp>
        </mc:Choice>
        <mc:Fallback xmlns="">
          <p:sp>
            <p:nvSpPr>
              <p:cNvPr id="14" name="2 Rectángulo"/>
              <p:cNvSpPr>
                <a:spLocks noRot="1" noChangeAspect="1" noMove="1" noResize="1" noEditPoints="1" noAdjustHandles="1" noChangeArrowheads="1" noChangeShapeType="1" noTextEdit="1"/>
              </p:cNvSpPr>
              <p:nvPr/>
            </p:nvSpPr>
            <p:spPr>
              <a:xfrm>
                <a:off x="3716189" y="4557788"/>
                <a:ext cx="2871192" cy="684675"/>
              </a:xfrm>
              <a:prstGeom prst="rect">
                <a:avLst/>
              </a:prstGeom>
              <a:blipFill>
                <a:blip r:embed="rId3"/>
                <a:stretch>
                  <a:fillRect/>
                </a:stretch>
              </a:blipFill>
            </p:spPr>
            <p:txBody>
              <a:bodyPr/>
              <a:lstStyle/>
              <a:p>
                <a:r>
                  <a:rPr lang="es-MX">
                    <a:noFill/>
                  </a:rPr>
                  <a:t> </a:t>
                </a:r>
              </a:p>
            </p:txBody>
          </p:sp>
        </mc:Fallback>
      </mc:AlternateContent>
      <p:sp>
        <p:nvSpPr>
          <p:cNvPr id="12"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2.3 LONGITUD EFECTIVA DE PANDEO</a:t>
            </a:r>
          </a:p>
        </p:txBody>
      </p:sp>
      <p:sp>
        <p:nvSpPr>
          <p:cNvPr id="3" name="Marcador de pie de página 2">
            <a:extLst>
              <a:ext uri="{FF2B5EF4-FFF2-40B4-BE49-F238E27FC236}">
                <a16:creationId xmlns:a16="http://schemas.microsoft.com/office/drawing/2014/main" id="{DA3D379C-232F-4F2B-9658-2F1764BC9A74}"/>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6A7A2B10-06E5-4CF9-B08A-1C13236A5A6B}"/>
              </a:ext>
            </a:extLst>
          </p:cNvPr>
          <p:cNvSpPr>
            <a:spLocks noGrp="1"/>
          </p:cNvSpPr>
          <p:nvPr>
            <p:ph type="sldNum" sz="quarter" idx="12"/>
          </p:nvPr>
        </p:nvSpPr>
        <p:spPr/>
        <p:txBody>
          <a:bodyPr/>
          <a:lstStyle/>
          <a:p>
            <a:fld id="{A20D5B2E-A39C-4A67-9A03-2664C49F1C64}" type="slidenum">
              <a:rPr lang="es-MX" smtClean="0"/>
              <a:pPr/>
              <a:t>95</a:t>
            </a:fld>
            <a:r>
              <a:rPr lang="es-MX"/>
              <a:t>/150</a:t>
            </a:r>
            <a:endParaRPr lang="es-MX" dirty="0"/>
          </a:p>
        </p:txBody>
      </p:sp>
    </p:spTree>
    <p:extLst>
      <p:ext uri="{BB962C8B-B14F-4D97-AF65-F5344CB8AC3E}">
        <p14:creationId xmlns:p14="http://schemas.microsoft.com/office/powerpoint/2010/main" val="393530380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PANDEO INELÁSTICO</a:t>
            </a:r>
            <a:r>
              <a:rPr lang="es-MX" sz="2800" dirty="0"/>
              <a:t> (</a:t>
            </a:r>
            <a:r>
              <a:rPr lang="es-MX" sz="2800" dirty="0" err="1"/>
              <a:t>σ</a:t>
            </a:r>
            <a:r>
              <a:rPr lang="es-MX" sz="2800" baseline="-25000" dirty="0" err="1"/>
              <a:t>cr</a:t>
            </a:r>
            <a:r>
              <a:rPr lang="es-MX" sz="2800" dirty="0"/>
              <a:t> ≤ </a:t>
            </a:r>
            <a:r>
              <a:rPr lang="es-MX" sz="2800" dirty="0" err="1"/>
              <a:t>σ</a:t>
            </a:r>
            <a:r>
              <a:rPr lang="es-MX" sz="2800" baseline="-25000" dirty="0" err="1"/>
              <a:t>LP</a:t>
            </a:r>
            <a:r>
              <a:rPr lang="es-MX" sz="2800" dirty="0"/>
              <a:t>) </a:t>
            </a:r>
            <a:endParaRPr lang="es-ES" sz="2800" spc="50" dirty="0">
              <a:ln w="12700" cmpd="sng">
                <a:noFill/>
                <a:prstDash val="solid"/>
              </a:ln>
              <a:solidFill>
                <a:srgbClr val="F79646">
                  <a:tint val="1000"/>
                </a:srgbClr>
              </a:solidFill>
              <a:effectLst>
                <a:glow rad="53100">
                  <a:srgbClr val="F79646">
                    <a:satMod val="180000"/>
                    <a:alpha val="30000"/>
                  </a:srgbClr>
                </a:glow>
              </a:effectLst>
            </a:endParaRPr>
          </a:p>
        </p:txBody>
      </p:sp>
      <p:sp>
        <p:nvSpPr>
          <p:cNvPr id="13" name="Rectangle 1"/>
          <p:cNvSpPr>
            <a:spLocks noChangeArrowheads="1"/>
          </p:cNvSpPr>
          <p:nvPr/>
        </p:nvSpPr>
        <p:spPr bwMode="auto">
          <a:xfrm>
            <a:off x="474561" y="1755641"/>
            <a:ext cx="9294403" cy="32932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MX" sz="1900" b="1" dirty="0">
                <a:latin typeface="+mn-lt"/>
              </a:rPr>
              <a:t>La formula de Euler, con la que se calcula la carga critica de piezas rectas comprimidas axialmente, se basa en la suposición de que la pieza (recta comprimida) se comporta elásticamente hasta la iniciación del pandeo, por lo que en la ecuación de equilibrio aparece el modulo de elasticidad E; como una consecuencia, la teoría de Euler, y las ecuaciones obtenidas con ella no son aplicables a columnas cortas o de longitud intermedia, en las que se alcanza el límite de proporcionalidad antes que el esfuerzo critico de pandeo elástico.</a:t>
            </a:r>
          </a:p>
          <a:p>
            <a:pPr algn="just"/>
            <a:endParaRPr lang="es-MX" b="1" dirty="0">
              <a:latin typeface="+mn-lt"/>
            </a:endParaRPr>
          </a:p>
          <a:p>
            <a:pPr algn="just"/>
            <a:r>
              <a:rPr lang="es-MX" sz="1900" b="1" dirty="0">
                <a:latin typeface="+mn-lt"/>
              </a:rPr>
              <a:t>La formula para el esfuerzo critico es valida para los valores de la relación de esbeltez a los que corresponden esfuerzos críticos no mayores que el limite de proporcionalidad (</a:t>
            </a:r>
            <a:r>
              <a:rPr lang="es-MX" sz="1900" b="1" dirty="0" err="1">
                <a:latin typeface="+mn-lt"/>
              </a:rPr>
              <a:t>σ</a:t>
            </a:r>
            <a:r>
              <a:rPr lang="es-MX" sz="1900" b="1" baseline="-25000" dirty="0" err="1">
                <a:latin typeface="+mn-lt"/>
              </a:rPr>
              <a:t>cr</a:t>
            </a:r>
            <a:r>
              <a:rPr lang="es-MX" sz="1900" b="1" dirty="0">
                <a:latin typeface="+mn-lt"/>
              </a:rPr>
              <a:t> ≤ </a:t>
            </a:r>
            <a:r>
              <a:rPr lang="es-MX" sz="1900" b="1" dirty="0" err="1">
                <a:latin typeface="+mn-lt"/>
              </a:rPr>
              <a:t>σ</a:t>
            </a:r>
            <a:r>
              <a:rPr lang="es-MX" sz="1900" b="1" baseline="-25000" dirty="0" err="1">
                <a:latin typeface="+mn-lt"/>
              </a:rPr>
              <a:t>LP</a:t>
            </a:r>
            <a:r>
              <a:rPr lang="es-MX" sz="1900" b="1" dirty="0">
                <a:latin typeface="+mn-lt"/>
              </a:rPr>
              <a:t>) o sea hasta que:</a:t>
            </a:r>
          </a:p>
        </p:txBody>
      </p:sp>
      <mc:AlternateContent xmlns:mc="http://schemas.openxmlformats.org/markup-compatibility/2006" xmlns:a14="http://schemas.microsoft.com/office/drawing/2010/main">
        <mc:Choice Requires="a14">
          <p:sp>
            <p:nvSpPr>
              <p:cNvPr id="14" name="1 CuadroTexto"/>
              <p:cNvSpPr txBox="1"/>
              <p:nvPr/>
            </p:nvSpPr>
            <p:spPr>
              <a:xfrm>
                <a:off x="3932334" y="4653136"/>
                <a:ext cx="1675780" cy="63786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s-MX" sz="1900" i="1" smtClean="0">
                              <a:latin typeface="Cambria Math" panose="02040503050406030204" pitchFamily="18" charset="0"/>
                            </a:rPr>
                          </m:ctrlPr>
                        </m:fPr>
                        <m:num>
                          <m:r>
                            <a:rPr lang="es-MX" sz="1900" b="0" i="1" smtClean="0">
                              <a:latin typeface="Cambria Math"/>
                            </a:rPr>
                            <m:t>𝐿</m:t>
                          </m:r>
                        </m:num>
                        <m:den>
                          <m:r>
                            <a:rPr lang="es-MX" sz="1900" b="0" i="1" smtClean="0">
                              <a:latin typeface="Cambria Math"/>
                            </a:rPr>
                            <m:t>𝑟</m:t>
                          </m:r>
                        </m:den>
                      </m:f>
                      <m:r>
                        <a:rPr lang="es-MX" sz="1900" b="0" i="1" smtClean="0">
                          <a:latin typeface="Cambria Math"/>
                        </a:rPr>
                        <m:t>=</m:t>
                      </m:r>
                      <m:r>
                        <a:rPr lang="es-MX" sz="1900" b="0" i="1" smtClean="0">
                          <a:latin typeface="Cambria Math"/>
                          <a:ea typeface="Cambria Math"/>
                        </a:rPr>
                        <m:t>𝜋</m:t>
                      </m:r>
                      <m:rad>
                        <m:radPr>
                          <m:degHide m:val="on"/>
                          <m:ctrlPr>
                            <a:rPr lang="es-MX" sz="1900" b="0" i="1" smtClean="0">
                              <a:latin typeface="Cambria Math" panose="02040503050406030204" pitchFamily="18" charset="0"/>
                              <a:ea typeface="Cambria Math"/>
                            </a:rPr>
                          </m:ctrlPr>
                        </m:radPr>
                        <m:deg/>
                        <m:e>
                          <m:r>
                            <a:rPr lang="es-MX" sz="1900" b="0" i="1" smtClean="0">
                              <a:latin typeface="Cambria Math"/>
                              <a:ea typeface="Cambria Math"/>
                            </a:rPr>
                            <m:t>𝐸</m:t>
                          </m:r>
                          <m:r>
                            <a:rPr lang="es-MX" sz="1900" b="0" i="1" smtClean="0">
                              <a:latin typeface="Cambria Math"/>
                              <a:ea typeface="Cambria Math"/>
                            </a:rPr>
                            <m:t>/</m:t>
                          </m:r>
                          <m:sSub>
                            <m:sSubPr>
                              <m:ctrlPr>
                                <a:rPr lang="es-MX" sz="1900" b="0" i="1" smtClean="0">
                                  <a:latin typeface="Cambria Math" panose="02040503050406030204" pitchFamily="18" charset="0"/>
                                  <a:ea typeface="Cambria Math"/>
                                </a:rPr>
                              </m:ctrlPr>
                            </m:sSubPr>
                            <m:e>
                              <m:r>
                                <a:rPr lang="es-MX" sz="1900" b="0" i="1" smtClean="0">
                                  <a:latin typeface="Cambria Math"/>
                                  <a:ea typeface="Cambria Math"/>
                                </a:rPr>
                                <m:t>𝜎</m:t>
                              </m:r>
                            </m:e>
                            <m:sub>
                              <m:r>
                                <a:rPr lang="es-MX" sz="1900" b="0" i="1" smtClean="0">
                                  <a:latin typeface="Cambria Math"/>
                                  <a:ea typeface="Cambria Math"/>
                                </a:rPr>
                                <m:t>𝐿𝑃</m:t>
                              </m:r>
                            </m:sub>
                          </m:sSub>
                        </m:e>
                      </m:rad>
                    </m:oMath>
                  </m:oMathPara>
                </a14:m>
                <a:endParaRPr lang="es-MX" sz="1900" dirty="0"/>
              </a:p>
            </p:txBody>
          </p:sp>
        </mc:Choice>
        <mc:Fallback xmlns="">
          <p:sp>
            <p:nvSpPr>
              <p:cNvPr id="14" name="1 CuadroTexto"/>
              <p:cNvSpPr txBox="1">
                <a:spLocks noRot="1" noChangeAspect="1" noMove="1" noResize="1" noEditPoints="1" noAdjustHandles="1" noChangeArrowheads="1" noChangeShapeType="1" noTextEdit="1"/>
              </p:cNvSpPr>
              <p:nvPr/>
            </p:nvSpPr>
            <p:spPr>
              <a:xfrm>
                <a:off x="3932334" y="4653136"/>
                <a:ext cx="1675780" cy="637867"/>
              </a:xfrm>
              <a:prstGeom prst="rect">
                <a:avLst/>
              </a:prstGeom>
              <a:blipFill>
                <a:blip r:embed="rId2"/>
                <a:stretch>
                  <a:fillRect/>
                </a:stretch>
              </a:blipFill>
            </p:spPr>
            <p:txBody>
              <a:bodyPr/>
              <a:lstStyle/>
              <a:p>
                <a:r>
                  <a:rPr lang="es-MX">
                    <a:noFill/>
                  </a:rPr>
                  <a:t> </a:t>
                </a:r>
              </a:p>
            </p:txBody>
          </p:sp>
        </mc:Fallback>
      </mc:AlternateContent>
      <p:sp>
        <p:nvSpPr>
          <p:cNvPr id="15" name="Rectangle 3"/>
          <p:cNvSpPr>
            <a:spLocks noChangeArrowheads="1"/>
          </p:cNvSpPr>
          <p:nvPr/>
        </p:nvSpPr>
        <p:spPr bwMode="auto">
          <a:xfrm>
            <a:off x="474561" y="5716172"/>
            <a:ext cx="5400600" cy="3847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900" b="1" i="0" u="none" strike="noStrike" cap="none" normalizeH="0" baseline="0" dirty="0" err="1">
                <a:ln>
                  <a:noFill/>
                </a:ln>
                <a:solidFill>
                  <a:schemeClr val="tx1"/>
                </a:solidFill>
                <a:latin typeface="+mn-lt"/>
                <a:ea typeface="Times New Roman" pitchFamily="18" charset="0"/>
                <a:cs typeface="Calibri" pitchFamily="34" charset="0"/>
              </a:rPr>
              <a:t>σ</a:t>
            </a:r>
            <a:r>
              <a:rPr kumimoji="0" lang="es-MX" sz="1900" b="1" i="0" u="none" strike="noStrike" cap="none" normalizeH="0" baseline="-30000" dirty="0" err="1">
                <a:ln>
                  <a:noFill/>
                </a:ln>
                <a:solidFill>
                  <a:schemeClr val="tx1"/>
                </a:solidFill>
                <a:latin typeface="+mn-lt"/>
                <a:ea typeface="Times New Roman" pitchFamily="18" charset="0"/>
                <a:cs typeface="Calibri" pitchFamily="34" charset="0"/>
              </a:rPr>
              <a:t>LP</a:t>
            </a:r>
            <a:r>
              <a:rPr kumimoji="0" lang="es-MX" sz="1900" b="1" i="0" u="none" strike="noStrike" cap="none" normalizeH="0" baseline="0" dirty="0">
                <a:ln>
                  <a:noFill/>
                </a:ln>
                <a:solidFill>
                  <a:schemeClr val="tx1"/>
                </a:solidFill>
                <a:latin typeface="+mn-lt"/>
                <a:ea typeface="Times New Roman" pitchFamily="18" charset="0"/>
                <a:cs typeface="Calibri" pitchFamily="34" charset="0"/>
              </a:rPr>
              <a:t> es el esfuerzo de limite de proporcionalidad.</a:t>
            </a:r>
            <a:endParaRPr kumimoji="0" lang="es-MX" sz="1900" b="1" i="0" u="none" strike="noStrike" cap="none" normalizeH="0" baseline="0" dirty="0">
              <a:ln>
                <a:noFill/>
              </a:ln>
              <a:solidFill>
                <a:schemeClr val="tx1"/>
              </a:solidFill>
              <a:latin typeface="+mn-lt"/>
            </a:endParaRPr>
          </a:p>
        </p:txBody>
      </p:sp>
      <p:sp>
        <p:nvSpPr>
          <p:cNvPr id="11"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2.3 LONGITUD EFECTIVA DE PANDEO</a:t>
            </a:r>
          </a:p>
        </p:txBody>
      </p:sp>
      <p:sp>
        <p:nvSpPr>
          <p:cNvPr id="3" name="Marcador de pie de página 2">
            <a:extLst>
              <a:ext uri="{FF2B5EF4-FFF2-40B4-BE49-F238E27FC236}">
                <a16:creationId xmlns:a16="http://schemas.microsoft.com/office/drawing/2014/main" id="{13B525AE-81ED-48D2-A362-A3EC49C9D156}"/>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F93530F9-9ACB-423C-AA83-F1C67FF54099}"/>
              </a:ext>
            </a:extLst>
          </p:cNvPr>
          <p:cNvSpPr>
            <a:spLocks noGrp="1"/>
          </p:cNvSpPr>
          <p:nvPr>
            <p:ph type="sldNum" sz="quarter" idx="12"/>
          </p:nvPr>
        </p:nvSpPr>
        <p:spPr/>
        <p:txBody>
          <a:bodyPr/>
          <a:lstStyle/>
          <a:p>
            <a:fld id="{A20D5B2E-A39C-4A67-9A03-2664C49F1C64}" type="slidenum">
              <a:rPr lang="es-MX" smtClean="0"/>
              <a:pPr/>
              <a:t>96</a:t>
            </a:fld>
            <a:r>
              <a:rPr lang="es-MX"/>
              <a:t>/150</a:t>
            </a:r>
            <a:endParaRPr lang="es-MX" dirty="0"/>
          </a:p>
        </p:txBody>
      </p:sp>
    </p:spTree>
    <p:extLst>
      <p:ext uri="{BB962C8B-B14F-4D97-AF65-F5344CB8AC3E}">
        <p14:creationId xmlns:p14="http://schemas.microsoft.com/office/powerpoint/2010/main" val="10229497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FORMULA DE EULER </a:t>
            </a:r>
            <a:r>
              <a:rPr lang="es-MX" sz="2800" dirty="0"/>
              <a:t>(</a:t>
            </a:r>
            <a:r>
              <a:rPr lang="es-MX" sz="2800" dirty="0" err="1"/>
              <a:t>σ</a:t>
            </a:r>
            <a:r>
              <a:rPr lang="es-MX" sz="2800" baseline="-25000" dirty="0" err="1"/>
              <a:t>cr</a:t>
            </a:r>
            <a:r>
              <a:rPr lang="es-MX" sz="2800" dirty="0"/>
              <a:t> ≤ </a:t>
            </a:r>
            <a:r>
              <a:rPr lang="es-MX" sz="2800" dirty="0" err="1"/>
              <a:t>σ</a:t>
            </a:r>
            <a:r>
              <a:rPr lang="es-MX" sz="2800" baseline="-25000" dirty="0" err="1"/>
              <a:t>LP</a:t>
            </a:r>
            <a:r>
              <a:rPr lang="es-MX" sz="2800" dirty="0"/>
              <a:t>) </a:t>
            </a:r>
            <a:endParaRPr lang="es-ES" sz="2800" spc="50" dirty="0">
              <a:ln w="12700" cmpd="sng">
                <a:noFill/>
                <a:prstDash val="solid"/>
              </a:ln>
              <a:solidFill>
                <a:srgbClr val="F79646">
                  <a:tint val="1000"/>
                </a:srgbClr>
              </a:solidFill>
              <a:effectLst>
                <a:glow rad="53100">
                  <a:srgbClr val="F79646">
                    <a:satMod val="180000"/>
                    <a:alpha val="30000"/>
                  </a:srgbClr>
                </a:glow>
              </a:effectLst>
            </a:endParaRPr>
          </a:p>
        </p:txBody>
      </p:sp>
      <p:sp>
        <p:nvSpPr>
          <p:cNvPr id="8" name="Rectangle 1"/>
          <p:cNvSpPr>
            <a:spLocks noChangeArrowheads="1"/>
          </p:cNvSpPr>
          <p:nvPr/>
        </p:nvSpPr>
        <p:spPr bwMode="auto">
          <a:xfrm>
            <a:off x="474561" y="1932612"/>
            <a:ext cx="9354448" cy="155427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MX" sz="1900" b="1" dirty="0">
                <a:latin typeface="+mn-lt"/>
              </a:rPr>
              <a:t>Como ya se menciono antes, gracias a </a:t>
            </a:r>
            <a:r>
              <a:rPr lang="es-MX" sz="1900" b="1" dirty="0" err="1">
                <a:latin typeface="+mn-lt"/>
              </a:rPr>
              <a:t>Euler</a:t>
            </a:r>
            <a:r>
              <a:rPr lang="es-MX" sz="1900" b="1" dirty="0">
                <a:latin typeface="+mn-lt"/>
              </a:rPr>
              <a:t> y </a:t>
            </a:r>
            <a:r>
              <a:rPr lang="es-MX" sz="1900" b="1" dirty="0" err="1">
                <a:latin typeface="+mn-lt"/>
              </a:rPr>
              <a:t>Lamarle</a:t>
            </a:r>
            <a:r>
              <a:rPr lang="es-MX" sz="1900" b="1" dirty="0">
                <a:latin typeface="+mn-lt"/>
              </a:rPr>
              <a:t>, la teoría del pandeo elástico de columnas estaba bien establecida desde entonces, pero no se contaba con algún procedimiento para predecir la carga critica fuera de ese intervalo. En 1889 </a:t>
            </a:r>
            <a:r>
              <a:rPr lang="es-MX" sz="1900" b="1" dirty="0" err="1" smtClean="0">
                <a:latin typeface="+mn-lt"/>
              </a:rPr>
              <a:t>Engesser</a:t>
            </a:r>
            <a:r>
              <a:rPr lang="es-MX" sz="1900" b="1" dirty="0" smtClean="0">
                <a:latin typeface="+mn-lt"/>
              </a:rPr>
              <a:t> </a:t>
            </a:r>
            <a:r>
              <a:rPr lang="es-MX" sz="1900" b="1" dirty="0">
                <a:latin typeface="+mn-lt"/>
              </a:rPr>
              <a:t>propuso una teoría (teoría del módulo tangente) para calcularla y 10 años después al darse cuenta de ciertos errores en ésta propuso otra teoría (teoría del modulo reducido).</a:t>
            </a:r>
          </a:p>
        </p:txBody>
      </p:sp>
      <p:sp>
        <p:nvSpPr>
          <p:cNvPr id="9"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2.3 LONGITUD EFECTIVA DE PANDEO</a:t>
            </a:r>
          </a:p>
        </p:txBody>
      </p:sp>
      <mc:AlternateContent xmlns:mc="http://schemas.openxmlformats.org/markup-compatibility/2006" xmlns:a14="http://schemas.microsoft.com/office/drawing/2010/main">
        <mc:Choice Requires="a14">
          <p:sp>
            <p:nvSpPr>
              <p:cNvPr id="12" name="11 Rectángulo"/>
              <p:cNvSpPr/>
              <p:nvPr/>
            </p:nvSpPr>
            <p:spPr>
              <a:xfrm>
                <a:off x="469642" y="3457420"/>
                <a:ext cx="9359367" cy="2458302"/>
              </a:xfrm>
              <a:prstGeom prst="rect">
                <a:avLst/>
              </a:prstGeom>
            </p:spPr>
            <p:txBody>
              <a:bodyPr wrap="square">
                <a:spAutoFit/>
              </a:bodyPr>
              <a:lstStyle/>
              <a:p>
                <a:pPr algn="just"/>
                <a:r>
                  <a:rPr lang="es-MX" sz="1900" b="1" dirty="0">
                    <a:latin typeface="+mn-lt"/>
                  </a:rPr>
                  <a:t>Para obtener la formula de Euler hay que suponer una columna larga, recta y cargada axialmente; se supone que esta columna perfecta ha sido deflexionada por algún medio, y que si se retira la carga que produce dicha deflexión la columna regresará a su estado original. </a:t>
                </a:r>
              </a:p>
              <a:p>
                <a:pPr algn="just"/>
                <a:endParaRPr lang="es-MX" sz="1900" b="1" dirty="0">
                  <a:latin typeface="+mn-lt"/>
                </a:endParaRPr>
              </a:p>
              <a:p>
                <a:pPr algn="just"/>
                <a:r>
                  <a:rPr lang="es-MX" sz="1900" b="1" dirty="0">
                    <a:latin typeface="+mn-lt"/>
                  </a:rPr>
                  <a:t>Como el momento flexionante en cualquier punto de la columna esta dado por </a:t>
                </a:r>
                <a14:m>
                  <m:oMath xmlns:m="http://schemas.openxmlformats.org/officeDocument/2006/math">
                    <m:r>
                      <a:rPr lang="es-MX" sz="1900" b="1" i="1">
                        <a:solidFill>
                          <a:srgbClr val="FF0000"/>
                        </a:solidFill>
                        <a:latin typeface="Cambria Math"/>
                      </a:rPr>
                      <m:t>−</m:t>
                    </m:r>
                    <m:sSub>
                      <m:sSubPr>
                        <m:ctrlPr>
                          <a:rPr lang="es-MX" sz="1900" b="1" i="1">
                            <a:solidFill>
                              <a:srgbClr val="FF0000"/>
                            </a:solidFill>
                            <a:latin typeface="Cambria Math" panose="02040503050406030204" pitchFamily="18" charset="0"/>
                          </a:rPr>
                        </m:ctrlPr>
                      </m:sSubPr>
                      <m:e>
                        <m:r>
                          <a:rPr lang="es-MX" sz="1900" b="1" i="1">
                            <a:solidFill>
                              <a:srgbClr val="FF0000"/>
                            </a:solidFill>
                            <a:latin typeface="Cambria Math" panose="02040503050406030204" pitchFamily="18" charset="0"/>
                          </a:rPr>
                          <m:t>𝑷</m:t>
                        </m:r>
                      </m:e>
                      <m:sub>
                        <m:r>
                          <a:rPr lang="es-MX" sz="1900" b="1" i="1">
                            <a:solidFill>
                              <a:srgbClr val="FF0000"/>
                            </a:solidFill>
                            <a:latin typeface="Cambria Math" panose="02040503050406030204" pitchFamily="18" charset="0"/>
                          </a:rPr>
                          <m:t>𝒚</m:t>
                        </m:r>
                      </m:sub>
                    </m:sSub>
                  </m:oMath>
                </a14:m>
                <a:r>
                  <a:rPr lang="es-MX" sz="1900" b="1" dirty="0">
                    <a:latin typeface="+mn-lt"/>
                  </a:rPr>
                  <a:t> (sentido de la deformación), la ecuación de la curva elástica puede describirse de la siguiente manera:</a:t>
                </a:r>
              </a:p>
            </p:txBody>
          </p:sp>
        </mc:Choice>
        <mc:Fallback xmlns="">
          <p:sp>
            <p:nvSpPr>
              <p:cNvPr id="12" name="11 Rectángulo"/>
              <p:cNvSpPr>
                <a:spLocks noRot="1" noChangeAspect="1" noMove="1" noResize="1" noEditPoints="1" noAdjustHandles="1" noChangeArrowheads="1" noChangeShapeType="1" noTextEdit="1"/>
              </p:cNvSpPr>
              <p:nvPr/>
            </p:nvSpPr>
            <p:spPr>
              <a:xfrm>
                <a:off x="469642" y="3457420"/>
                <a:ext cx="9359367" cy="2458302"/>
              </a:xfrm>
              <a:prstGeom prst="rect">
                <a:avLst/>
              </a:prstGeom>
              <a:blipFill>
                <a:blip r:embed="rId2"/>
                <a:stretch>
                  <a:fillRect l="-586" t="-1241" r="-651" b="-3474"/>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3" name="1 CuadroTexto"/>
              <p:cNvSpPr txBox="1"/>
              <p:nvPr/>
            </p:nvSpPr>
            <p:spPr>
              <a:xfrm>
                <a:off x="4140374" y="5701173"/>
                <a:ext cx="1771511" cy="6551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MX" b="1" i="1" smtClean="0">
                          <a:solidFill>
                            <a:srgbClr val="FF0000"/>
                          </a:solidFill>
                          <a:effectLst/>
                          <a:latin typeface="Cambria Math"/>
                        </a:rPr>
                        <m:t>𝑬𝑰</m:t>
                      </m:r>
                      <m:f>
                        <m:fPr>
                          <m:ctrlPr>
                            <a:rPr lang="es-MX" b="1" i="1" smtClean="0">
                              <a:solidFill>
                                <a:srgbClr val="FF0000"/>
                              </a:solidFill>
                              <a:effectLst/>
                              <a:latin typeface="Cambria Math" panose="02040503050406030204" pitchFamily="18" charset="0"/>
                            </a:rPr>
                          </m:ctrlPr>
                        </m:fPr>
                        <m:num>
                          <m:sSup>
                            <m:sSupPr>
                              <m:ctrlPr>
                                <a:rPr lang="es-MX" b="1" i="1" smtClean="0">
                                  <a:solidFill>
                                    <a:srgbClr val="FF0000"/>
                                  </a:solidFill>
                                  <a:effectLst/>
                                  <a:latin typeface="Cambria Math" panose="02040503050406030204" pitchFamily="18" charset="0"/>
                                </a:rPr>
                              </m:ctrlPr>
                            </m:sSupPr>
                            <m:e>
                              <m:r>
                                <a:rPr lang="es-MX" b="1" i="1" smtClean="0">
                                  <a:solidFill>
                                    <a:srgbClr val="FF0000"/>
                                  </a:solidFill>
                                  <a:effectLst/>
                                  <a:latin typeface="Cambria Math"/>
                                </a:rPr>
                                <m:t>𝒅</m:t>
                              </m:r>
                            </m:e>
                            <m:sup>
                              <m:r>
                                <a:rPr lang="es-MX" b="1" i="1" smtClean="0">
                                  <a:solidFill>
                                    <a:srgbClr val="FF0000"/>
                                  </a:solidFill>
                                  <a:effectLst/>
                                  <a:latin typeface="Cambria Math"/>
                                </a:rPr>
                                <m:t>𝟐</m:t>
                              </m:r>
                            </m:sup>
                          </m:sSup>
                          <m:r>
                            <a:rPr lang="es-MX" b="1" i="1" smtClean="0">
                              <a:solidFill>
                                <a:srgbClr val="FF0000"/>
                              </a:solidFill>
                              <a:effectLst/>
                              <a:latin typeface="Cambria Math"/>
                            </a:rPr>
                            <m:t>𝒚</m:t>
                          </m:r>
                        </m:num>
                        <m:den>
                          <m:r>
                            <a:rPr lang="es-MX" b="1" i="1" smtClean="0">
                              <a:solidFill>
                                <a:srgbClr val="FF0000"/>
                              </a:solidFill>
                              <a:effectLst/>
                              <a:latin typeface="Cambria Math"/>
                            </a:rPr>
                            <m:t>𝒅</m:t>
                          </m:r>
                          <m:sSup>
                            <m:sSupPr>
                              <m:ctrlPr>
                                <a:rPr lang="es-MX" b="1" i="1" smtClean="0">
                                  <a:solidFill>
                                    <a:srgbClr val="FF0000"/>
                                  </a:solidFill>
                                  <a:effectLst/>
                                  <a:latin typeface="Cambria Math" panose="02040503050406030204" pitchFamily="18" charset="0"/>
                                </a:rPr>
                              </m:ctrlPr>
                            </m:sSupPr>
                            <m:e>
                              <m:r>
                                <a:rPr lang="es-MX" b="1" i="1" smtClean="0">
                                  <a:solidFill>
                                    <a:srgbClr val="FF0000"/>
                                  </a:solidFill>
                                  <a:effectLst/>
                                  <a:latin typeface="Cambria Math"/>
                                </a:rPr>
                                <m:t>𝒙</m:t>
                              </m:r>
                            </m:e>
                            <m:sup>
                              <m:r>
                                <a:rPr lang="es-MX" b="1" i="1" smtClean="0">
                                  <a:solidFill>
                                    <a:srgbClr val="FF0000"/>
                                  </a:solidFill>
                                  <a:effectLst/>
                                  <a:latin typeface="Cambria Math"/>
                                </a:rPr>
                                <m:t>𝟐</m:t>
                              </m:r>
                            </m:sup>
                          </m:sSup>
                        </m:den>
                      </m:f>
                      <m:r>
                        <a:rPr lang="es-MX" b="1" i="1" smtClean="0">
                          <a:solidFill>
                            <a:srgbClr val="FF0000"/>
                          </a:solidFill>
                          <a:effectLst/>
                          <a:latin typeface="Cambria Math"/>
                        </a:rPr>
                        <m:t>=−</m:t>
                      </m:r>
                      <m:sSub>
                        <m:sSubPr>
                          <m:ctrlPr>
                            <a:rPr lang="es-MX" b="1" i="1" smtClean="0">
                              <a:solidFill>
                                <a:srgbClr val="FF0000"/>
                              </a:solidFill>
                              <a:effectLst/>
                              <a:latin typeface="Cambria Math" panose="02040503050406030204" pitchFamily="18" charset="0"/>
                            </a:rPr>
                          </m:ctrlPr>
                        </m:sSubPr>
                        <m:e>
                          <m:r>
                            <a:rPr lang="es-MX" b="1" i="1" smtClean="0">
                              <a:solidFill>
                                <a:srgbClr val="FF0000"/>
                              </a:solidFill>
                              <a:effectLst/>
                              <a:latin typeface="Cambria Math" panose="02040503050406030204" pitchFamily="18" charset="0"/>
                            </a:rPr>
                            <m:t>𝑷</m:t>
                          </m:r>
                        </m:e>
                        <m:sub>
                          <m:r>
                            <a:rPr lang="es-MX" b="1" i="1" smtClean="0">
                              <a:solidFill>
                                <a:srgbClr val="FF0000"/>
                              </a:solidFill>
                              <a:effectLst/>
                              <a:latin typeface="Cambria Math" panose="02040503050406030204" pitchFamily="18" charset="0"/>
                            </a:rPr>
                            <m:t>𝒚</m:t>
                          </m:r>
                        </m:sub>
                      </m:sSub>
                    </m:oMath>
                  </m:oMathPara>
                </a14:m>
                <a:endParaRPr lang="es-MX" sz="2800" b="1" dirty="0">
                  <a:solidFill>
                    <a:srgbClr val="FF0000"/>
                  </a:solidFill>
                  <a:effectLst/>
                </a:endParaRPr>
              </a:p>
            </p:txBody>
          </p:sp>
        </mc:Choice>
        <mc:Fallback xmlns="">
          <p:sp>
            <p:nvSpPr>
              <p:cNvPr id="13" name="1 CuadroTexto"/>
              <p:cNvSpPr txBox="1">
                <a:spLocks noRot="1" noChangeAspect="1" noMove="1" noResize="1" noEditPoints="1" noAdjustHandles="1" noChangeArrowheads="1" noChangeShapeType="1" noTextEdit="1"/>
              </p:cNvSpPr>
              <p:nvPr/>
            </p:nvSpPr>
            <p:spPr>
              <a:xfrm>
                <a:off x="4140374" y="5701173"/>
                <a:ext cx="1771511" cy="655179"/>
              </a:xfrm>
              <a:prstGeom prst="rect">
                <a:avLst/>
              </a:prstGeom>
              <a:blipFill>
                <a:blip r:embed="rId3"/>
                <a:stretch>
                  <a:fillRect/>
                </a:stretch>
              </a:blipFill>
            </p:spPr>
            <p:txBody>
              <a:bodyPr/>
              <a:lstStyle/>
              <a:p>
                <a:r>
                  <a:rPr lang="es-MX">
                    <a:noFill/>
                  </a:rPr>
                  <a:t> </a:t>
                </a:r>
              </a:p>
            </p:txBody>
          </p:sp>
        </mc:Fallback>
      </mc:AlternateContent>
      <p:sp>
        <p:nvSpPr>
          <p:cNvPr id="3" name="Marcador de pie de página 2">
            <a:extLst>
              <a:ext uri="{FF2B5EF4-FFF2-40B4-BE49-F238E27FC236}">
                <a16:creationId xmlns:a16="http://schemas.microsoft.com/office/drawing/2014/main" id="{A884E0F9-4159-44D2-830B-62D28432CE36}"/>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DDEE386E-4BE3-42F9-B87E-AD7E2AAA1C46}"/>
              </a:ext>
            </a:extLst>
          </p:cNvPr>
          <p:cNvSpPr>
            <a:spLocks noGrp="1"/>
          </p:cNvSpPr>
          <p:nvPr>
            <p:ph type="sldNum" sz="quarter" idx="12"/>
          </p:nvPr>
        </p:nvSpPr>
        <p:spPr/>
        <p:txBody>
          <a:bodyPr/>
          <a:lstStyle/>
          <a:p>
            <a:fld id="{A20D5B2E-A39C-4A67-9A03-2664C49F1C64}" type="slidenum">
              <a:rPr lang="es-MX" smtClean="0"/>
              <a:pPr/>
              <a:t>97</a:t>
            </a:fld>
            <a:r>
              <a:rPr lang="es-MX"/>
              <a:t>/150</a:t>
            </a:r>
            <a:endParaRPr lang="es-MX" dirty="0"/>
          </a:p>
        </p:txBody>
      </p:sp>
    </p:spTree>
    <p:extLst>
      <p:ext uri="{BB962C8B-B14F-4D97-AF65-F5344CB8AC3E}">
        <p14:creationId xmlns:p14="http://schemas.microsoft.com/office/powerpoint/2010/main" val="491217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FORMULA DE EULER</a:t>
            </a:r>
            <a:r>
              <a:rPr lang="es-MX" sz="2800" dirty="0"/>
              <a:t> (</a:t>
            </a:r>
            <a:r>
              <a:rPr lang="es-MX" sz="2800" dirty="0" err="1"/>
              <a:t>σ</a:t>
            </a:r>
            <a:r>
              <a:rPr lang="es-MX" sz="2800" baseline="-25000" dirty="0" err="1"/>
              <a:t>cr</a:t>
            </a:r>
            <a:r>
              <a:rPr lang="es-MX" sz="2800" dirty="0"/>
              <a:t> ≤ </a:t>
            </a:r>
            <a:r>
              <a:rPr lang="es-MX" sz="2800" dirty="0" err="1"/>
              <a:t>σ</a:t>
            </a:r>
            <a:r>
              <a:rPr lang="es-MX" sz="2800" baseline="-25000" dirty="0" err="1"/>
              <a:t>LP</a:t>
            </a:r>
            <a:r>
              <a:rPr lang="es-MX" sz="2800" dirty="0"/>
              <a:t>) </a:t>
            </a:r>
            <a:endParaRPr lang="es-ES" sz="2800" spc="50" dirty="0">
              <a:ln w="12700" cmpd="sng">
                <a:noFill/>
                <a:prstDash val="solid"/>
              </a:ln>
              <a:solidFill>
                <a:srgbClr val="F79646">
                  <a:tint val="1000"/>
                </a:srgbClr>
              </a:solidFill>
              <a:effectLst>
                <a:glow rad="53100">
                  <a:srgbClr val="F79646">
                    <a:satMod val="180000"/>
                    <a:alpha val="30000"/>
                  </a:srgbClr>
                </a:glow>
              </a:effectLst>
            </a:endParaRPr>
          </a:p>
        </p:txBody>
      </p:sp>
      <p:sp>
        <p:nvSpPr>
          <p:cNvPr id="9"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2.3 LONGITUD EFECTIVA DE PANDEO</a:t>
            </a:r>
          </a:p>
        </p:txBody>
      </p:sp>
      <p:sp>
        <p:nvSpPr>
          <p:cNvPr id="11" name="Rectangle 1"/>
          <p:cNvSpPr>
            <a:spLocks noChangeArrowheads="1"/>
          </p:cNvSpPr>
          <p:nvPr/>
        </p:nvSpPr>
        <p:spPr bwMode="auto">
          <a:xfrm>
            <a:off x="474561" y="1955696"/>
            <a:ext cx="9354448" cy="6771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MX" sz="1900" b="1" dirty="0">
                <a:latin typeface="+mn-lt"/>
              </a:rPr>
              <a:t>Partiendo desde la expresión pasada y analizándola como si en “y” se localizara la máxima deflexión δ, es decir a la mitad de la columna (L/2), se obtiene que:</a:t>
            </a:r>
          </a:p>
        </p:txBody>
      </p:sp>
      <mc:AlternateContent xmlns:mc="http://schemas.openxmlformats.org/markup-compatibility/2006" xmlns:a14="http://schemas.microsoft.com/office/drawing/2010/main">
        <mc:Choice Requires="a14">
          <p:sp>
            <p:nvSpPr>
              <p:cNvPr id="12" name="2 CuadroTexto"/>
              <p:cNvSpPr txBox="1"/>
              <p:nvPr/>
            </p:nvSpPr>
            <p:spPr>
              <a:xfrm>
                <a:off x="4339223" y="2602520"/>
                <a:ext cx="1625124" cy="8404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MX" sz="2400" b="1" i="1" smtClean="0">
                          <a:solidFill>
                            <a:srgbClr val="FF0000"/>
                          </a:solidFill>
                          <a:latin typeface="Cambria Math"/>
                        </a:rPr>
                        <m:t>𝑷</m:t>
                      </m:r>
                      <m:r>
                        <a:rPr lang="es-MX" sz="2400" b="1" i="1" smtClean="0">
                          <a:solidFill>
                            <a:srgbClr val="FF0000"/>
                          </a:solidFill>
                          <a:latin typeface="Cambria Math"/>
                        </a:rPr>
                        <m:t>=</m:t>
                      </m:r>
                      <m:f>
                        <m:fPr>
                          <m:ctrlPr>
                            <a:rPr lang="es-MX" sz="2400" b="1" i="1" smtClean="0">
                              <a:solidFill>
                                <a:srgbClr val="FF0000"/>
                              </a:solidFill>
                              <a:latin typeface="Cambria Math" panose="02040503050406030204" pitchFamily="18" charset="0"/>
                            </a:rPr>
                          </m:ctrlPr>
                        </m:fPr>
                        <m:num>
                          <m:sSup>
                            <m:sSupPr>
                              <m:ctrlPr>
                                <a:rPr lang="es-MX" sz="2400" b="1" i="1" smtClean="0">
                                  <a:solidFill>
                                    <a:srgbClr val="FF0000"/>
                                  </a:solidFill>
                                  <a:latin typeface="Cambria Math" panose="02040503050406030204" pitchFamily="18" charset="0"/>
                                </a:rPr>
                              </m:ctrlPr>
                            </m:sSupPr>
                            <m:e>
                              <m:r>
                                <a:rPr lang="es-MX" sz="2400" b="1" i="1" smtClean="0">
                                  <a:solidFill>
                                    <a:srgbClr val="FF0000"/>
                                  </a:solidFill>
                                  <a:latin typeface="Cambria Math"/>
                                  <a:ea typeface="Cambria Math"/>
                                </a:rPr>
                                <m:t>𝝅</m:t>
                              </m:r>
                            </m:e>
                            <m:sup>
                              <m:r>
                                <a:rPr lang="es-MX" sz="2400" b="1" i="1" smtClean="0">
                                  <a:solidFill>
                                    <a:srgbClr val="FF0000"/>
                                  </a:solidFill>
                                  <a:latin typeface="Cambria Math"/>
                                </a:rPr>
                                <m:t>𝟐</m:t>
                              </m:r>
                            </m:sup>
                          </m:sSup>
                          <m:r>
                            <a:rPr lang="es-MX" sz="2400" b="1" i="1" smtClean="0">
                              <a:solidFill>
                                <a:srgbClr val="FF0000"/>
                              </a:solidFill>
                              <a:latin typeface="Cambria Math"/>
                            </a:rPr>
                            <m:t>𝑬𝑰</m:t>
                          </m:r>
                        </m:num>
                        <m:den>
                          <m:sSup>
                            <m:sSupPr>
                              <m:ctrlPr>
                                <a:rPr lang="es-MX" sz="2400" b="1" i="1" smtClean="0">
                                  <a:solidFill>
                                    <a:srgbClr val="FF0000"/>
                                  </a:solidFill>
                                  <a:latin typeface="Cambria Math" panose="02040503050406030204" pitchFamily="18" charset="0"/>
                                </a:rPr>
                              </m:ctrlPr>
                            </m:sSupPr>
                            <m:e>
                              <m:r>
                                <a:rPr lang="es-MX" sz="2400" b="1" i="1" smtClean="0">
                                  <a:solidFill>
                                    <a:srgbClr val="FF0000"/>
                                  </a:solidFill>
                                  <a:latin typeface="Cambria Math"/>
                                </a:rPr>
                                <m:t>𝑳</m:t>
                              </m:r>
                            </m:e>
                            <m:sup>
                              <m:r>
                                <a:rPr lang="es-MX" sz="2400" b="1" i="1" smtClean="0">
                                  <a:solidFill>
                                    <a:srgbClr val="FF0000"/>
                                  </a:solidFill>
                                  <a:latin typeface="Cambria Math"/>
                                </a:rPr>
                                <m:t>𝟐</m:t>
                              </m:r>
                            </m:sup>
                          </m:sSup>
                        </m:den>
                      </m:f>
                    </m:oMath>
                  </m:oMathPara>
                </a14:m>
                <a:endParaRPr lang="es-MX" sz="2400" b="1" dirty="0">
                  <a:solidFill>
                    <a:srgbClr val="FF0000"/>
                  </a:solidFill>
                </a:endParaRPr>
              </a:p>
            </p:txBody>
          </p:sp>
        </mc:Choice>
        <mc:Fallback xmlns="">
          <p:sp>
            <p:nvSpPr>
              <p:cNvPr id="12" name="2 CuadroTexto"/>
              <p:cNvSpPr txBox="1">
                <a:spLocks noRot="1" noChangeAspect="1" noMove="1" noResize="1" noEditPoints="1" noAdjustHandles="1" noChangeArrowheads="1" noChangeShapeType="1" noTextEdit="1"/>
              </p:cNvSpPr>
              <p:nvPr/>
            </p:nvSpPr>
            <p:spPr>
              <a:xfrm>
                <a:off x="4339223" y="2602520"/>
                <a:ext cx="1625124" cy="840486"/>
              </a:xfrm>
              <a:prstGeom prst="rect">
                <a:avLst/>
              </a:prstGeom>
              <a:blipFill rotWithShape="0">
                <a:blip r:embed="rId5"/>
                <a:stretch>
                  <a:fillRect/>
                </a:stretch>
              </a:blipFill>
            </p:spPr>
            <p:txBody>
              <a:bodyPr/>
              <a:lstStyle/>
              <a:p>
                <a:r>
                  <a:rPr lang="es-MX">
                    <a:noFill/>
                  </a:rPr>
                  <a:t> </a:t>
                </a:r>
              </a:p>
            </p:txBody>
          </p:sp>
        </mc:Fallback>
      </mc:AlternateContent>
      <p:sp>
        <p:nvSpPr>
          <p:cNvPr id="13" name="Rectangle 1"/>
          <p:cNvSpPr>
            <a:spLocks noChangeArrowheads="1"/>
          </p:cNvSpPr>
          <p:nvPr/>
        </p:nvSpPr>
        <p:spPr bwMode="auto">
          <a:xfrm>
            <a:off x="474561" y="3446713"/>
            <a:ext cx="9354448" cy="12618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MX" sz="1900" b="1" dirty="0">
                <a:latin typeface="+mn-lt"/>
              </a:rPr>
              <a:t>En la expresión anterior P es la </a:t>
            </a:r>
            <a:r>
              <a:rPr lang="es-MX" sz="1900" b="1" i="1" dirty="0">
                <a:latin typeface="+mn-lt"/>
              </a:rPr>
              <a:t>carga critica de pandeo </a:t>
            </a:r>
            <a:r>
              <a:rPr lang="es-MX" sz="1900" b="1" dirty="0">
                <a:latin typeface="+mn-lt"/>
              </a:rPr>
              <a:t>que es la carga máxima que la columna puede soportar antes de volverse inestable. Esta expresión es la formula de </a:t>
            </a:r>
            <a:r>
              <a:rPr lang="es-MX" sz="1900" b="1" dirty="0" err="1">
                <a:latin typeface="+mn-lt"/>
              </a:rPr>
              <a:t>Euler</a:t>
            </a:r>
            <a:r>
              <a:rPr lang="es-MX" sz="1900" b="1" dirty="0">
                <a:latin typeface="+mn-lt"/>
              </a:rPr>
              <a:t>, pero por lo general se describe de una forma diferente implicando la relación de esbeltez, entonces la formula de </a:t>
            </a:r>
            <a:r>
              <a:rPr lang="es-MX" sz="1900" b="1" dirty="0" err="1">
                <a:latin typeface="+mn-lt"/>
              </a:rPr>
              <a:t>Euler</a:t>
            </a:r>
            <a:r>
              <a:rPr lang="es-MX" sz="1900" b="1" dirty="0">
                <a:latin typeface="+mn-lt"/>
              </a:rPr>
              <a:t> se puede describir también como:</a:t>
            </a:r>
          </a:p>
        </p:txBody>
      </p:sp>
      <mc:AlternateContent xmlns:mc="http://schemas.openxmlformats.org/markup-compatibility/2006" xmlns:a14="http://schemas.microsoft.com/office/drawing/2010/main">
        <mc:Choice Requires="a14">
          <p:sp>
            <p:nvSpPr>
              <p:cNvPr id="14" name="1 CuadroTexto"/>
              <p:cNvSpPr txBox="1"/>
              <p:nvPr/>
            </p:nvSpPr>
            <p:spPr>
              <a:xfrm>
                <a:off x="4060978" y="4677819"/>
                <a:ext cx="2015167" cy="10399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s-MX" sz="2000" b="1" i="1" smtClean="0">
                              <a:solidFill>
                                <a:srgbClr val="FF0000"/>
                              </a:solidFill>
                              <a:latin typeface="Cambria Math" panose="02040503050406030204" pitchFamily="18" charset="0"/>
                            </a:rPr>
                          </m:ctrlPr>
                        </m:fPr>
                        <m:num>
                          <m:r>
                            <a:rPr lang="es-MX" sz="2000" b="1" i="1" smtClean="0">
                              <a:solidFill>
                                <a:srgbClr val="FF0000"/>
                              </a:solidFill>
                              <a:latin typeface="Cambria Math"/>
                            </a:rPr>
                            <m:t>𝑷</m:t>
                          </m:r>
                        </m:num>
                        <m:den>
                          <m:r>
                            <a:rPr lang="es-MX" sz="2000" b="1" i="1" smtClean="0">
                              <a:solidFill>
                                <a:srgbClr val="FF0000"/>
                              </a:solidFill>
                              <a:latin typeface="Cambria Math"/>
                            </a:rPr>
                            <m:t>𝑨</m:t>
                          </m:r>
                        </m:den>
                      </m:f>
                      <m:r>
                        <a:rPr lang="es-MX" sz="2000" b="1" i="1" smtClean="0">
                          <a:solidFill>
                            <a:srgbClr val="FF0000"/>
                          </a:solidFill>
                          <a:latin typeface="Cambria Math"/>
                        </a:rPr>
                        <m:t>=</m:t>
                      </m:r>
                      <m:f>
                        <m:fPr>
                          <m:ctrlPr>
                            <a:rPr lang="es-MX" sz="2000" b="1" i="1" smtClean="0">
                              <a:solidFill>
                                <a:srgbClr val="FF0000"/>
                              </a:solidFill>
                              <a:latin typeface="Cambria Math" panose="02040503050406030204" pitchFamily="18" charset="0"/>
                            </a:rPr>
                          </m:ctrlPr>
                        </m:fPr>
                        <m:num>
                          <m:sSup>
                            <m:sSupPr>
                              <m:ctrlPr>
                                <a:rPr lang="es-MX" sz="2000" b="1" i="1" smtClean="0">
                                  <a:solidFill>
                                    <a:srgbClr val="FF0000"/>
                                  </a:solidFill>
                                  <a:latin typeface="Cambria Math" panose="02040503050406030204" pitchFamily="18" charset="0"/>
                                </a:rPr>
                              </m:ctrlPr>
                            </m:sSupPr>
                            <m:e>
                              <m:r>
                                <a:rPr lang="es-MX" sz="2000" b="1" i="1" smtClean="0">
                                  <a:solidFill>
                                    <a:srgbClr val="FF0000"/>
                                  </a:solidFill>
                                  <a:latin typeface="Cambria Math"/>
                                  <a:ea typeface="Cambria Math"/>
                                </a:rPr>
                                <m:t>𝝅</m:t>
                              </m:r>
                            </m:e>
                            <m:sup>
                              <m:r>
                                <a:rPr lang="es-MX" sz="2000" b="1" i="1" smtClean="0">
                                  <a:solidFill>
                                    <a:srgbClr val="FF0000"/>
                                  </a:solidFill>
                                  <a:latin typeface="Cambria Math"/>
                                </a:rPr>
                                <m:t>𝟐</m:t>
                              </m:r>
                            </m:sup>
                          </m:sSup>
                          <m:r>
                            <a:rPr lang="es-MX" sz="2000" b="1" i="1" smtClean="0">
                              <a:solidFill>
                                <a:srgbClr val="FF0000"/>
                              </a:solidFill>
                              <a:latin typeface="Cambria Math"/>
                            </a:rPr>
                            <m:t>𝑬</m:t>
                          </m:r>
                        </m:num>
                        <m:den>
                          <m:sSup>
                            <m:sSupPr>
                              <m:ctrlPr>
                                <a:rPr lang="es-MX" sz="2000" b="1" i="1" smtClean="0">
                                  <a:solidFill>
                                    <a:srgbClr val="FF0000"/>
                                  </a:solidFill>
                                  <a:latin typeface="Cambria Math" panose="02040503050406030204" pitchFamily="18" charset="0"/>
                                </a:rPr>
                              </m:ctrlPr>
                            </m:sSupPr>
                            <m:e>
                              <m:d>
                                <m:dPr>
                                  <m:ctrlPr>
                                    <a:rPr lang="es-MX" sz="2000" b="1" i="1" smtClean="0">
                                      <a:solidFill>
                                        <a:srgbClr val="FF0000"/>
                                      </a:solidFill>
                                      <a:latin typeface="Cambria Math" panose="02040503050406030204" pitchFamily="18" charset="0"/>
                                    </a:rPr>
                                  </m:ctrlPr>
                                </m:dPr>
                                <m:e>
                                  <m:f>
                                    <m:fPr>
                                      <m:ctrlPr>
                                        <a:rPr lang="es-MX" sz="2000" b="1" i="1" smtClean="0">
                                          <a:solidFill>
                                            <a:srgbClr val="FF0000"/>
                                          </a:solidFill>
                                          <a:latin typeface="Cambria Math" panose="02040503050406030204" pitchFamily="18" charset="0"/>
                                        </a:rPr>
                                      </m:ctrlPr>
                                    </m:fPr>
                                    <m:num>
                                      <m:r>
                                        <a:rPr lang="es-MX" sz="2000" b="1" i="1" smtClean="0">
                                          <a:solidFill>
                                            <a:srgbClr val="FF0000"/>
                                          </a:solidFill>
                                          <a:latin typeface="Cambria Math"/>
                                        </a:rPr>
                                        <m:t>𝑳</m:t>
                                      </m:r>
                                    </m:num>
                                    <m:den>
                                      <m:r>
                                        <a:rPr lang="es-MX" sz="2000" b="1" i="1" smtClean="0">
                                          <a:solidFill>
                                            <a:srgbClr val="FF0000"/>
                                          </a:solidFill>
                                          <a:latin typeface="Cambria Math"/>
                                        </a:rPr>
                                        <m:t>𝒓</m:t>
                                      </m:r>
                                    </m:den>
                                  </m:f>
                                </m:e>
                              </m:d>
                            </m:e>
                            <m:sup>
                              <m:r>
                                <a:rPr lang="es-MX" sz="2000" b="1" i="1" smtClean="0">
                                  <a:solidFill>
                                    <a:srgbClr val="FF0000"/>
                                  </a:solidFill>
                                  <a:latin typeface="Cambria Math"/>
                                </a:rPr>
                                <m:t>𝟐</m:t>
                              </m:r>
                            </m:sup>
                          </m:sSup>
                        </m:den>
                      </m:f>
                      <m:r>
                        <a:rPr lang="es-MX" sz="2000" b="1" i="1" smtClean="0">
                          <a:solidFill>
                            <a:srgbClr val="FF0000"/>
                          </a:solidFill>
                          <a:latin typeface="Cambria Math"/>
                        </a:rPr>
                        <m:t>=</m:t>
                      </m:r>
                      <m:sSub>
                        <m:sSubPr>
                          <m:ctrlPr>
                            <a:rPr lang="es-MX" sz="2400" b="1" i="1" smtClean="0">
                              <a:solidFill>
                                <a:srgbClr val="FF0000"/>
                              </a:solidFill>
                              <a:latin typeface="Cambria Math" panose="02040503050406030204" pitchFamily="18" charset="0"/>
                            </a:rPr>
                          </m:ctrlPr>
                        </m:sSubPr>
                        <m:e>
                          <m:r>
                            <a:rPr lang="es-MX" sz="2400" b="1" i="1" smtClean="0">
                              <a:solidFill>
                                <a:srgbClr val="FF0000"/>
                              </a:solidFill>
                              <a:latin typeface="Cambria Math" panose="02040503050406030204" pitchFamily="18" charset="0"/>
                            </a:rPr>
                            <m:t>𝑭</m:t>
                          </m:r>
                        </m:e>
                        <m:sub>
                          <m:r>
                            <a:rPr lang="es-MX" sz="2400" b="1" i="1" smtClean="0">
                              <a:solidFill>
                                <a:srgbClr val="FF0000"/>
                              </a:solidFill>
                              <a:latin typeface="Cambria Math" panose="02040503050406030204" pitchFamily="18" charset="0"/>
                            </a:rPr>
                            <m:t>𝒆</m:t>
                          </m:r>
                        </m:sub>
                      </m:sSub>
                    </m:oMath>
                  </m:oMathPara>
                </a14:m>
                <a:endParaRPr lang="es-MX" sz="2400" b="1" dirty="0">
                  <a:solidFill>
                    <a:srgbClr val="FF0000"/>
                  </a:solidFill>
                </a:endParaRPr>
              </a:p>
            </p:txBody>
          </p:sp>
        </mc:Choice>
        <mc:Fallback xmlns="">
          <p:sp>
            <p:nvSpPr>
              <p:cNvPr id="14" name="1 CuadroTexto"/>
              <p:cNvSpPr txBox="1">
                <a:spLocks noRot="1" noChangeAspect="1" noMove="1" noResize="1" noEditPoints="1" noAdjustHandles="1" noChangeArrowheads="1" noChangeShapeType="1" noTextEdit="1"/>
              </p:cNvSpPr>
              <p:nvPr/>
            </p:nvSpPr>
            <p:spPr>
              <a:xfrm>
                <a:off x="4060978" y="4677819"/>
                <a:ext cx="2015167" cy="1039965"/>
              </a:xfrm>
              <a:prstGeom prst="rect">
                <a:avLst/>
              </a:prstGeom>
              <a:blipFill rotWithShape="0">
                <a:blip r:embed="rId6"/>
                <a:stretch>
                  <a:fillRect/>
                </a:stretch>
              </a:blipFill>
            </p:spPr>
            <p:txBody>
              <a:bodyPr/>
              <a:lstStyle/>
              <a:p>
                <a:r>
                  <a:rPr lang="es-MX">
                    <a:noFill/>
                  </a:rPr>
                  <a:t> </a:t>
                </a:r>
              </a:p>
            </p:txBody>
          </p:sp>
        </mc:Fallback>
      </mc:AlternateContent>
      <p:sp>
        <p:nvSpPr>
          <p:cNvPr id="3" name="CuadroTexto 2"/>
          <p:cNvSpPr txBox="1"/>
          <p:nvPr/>
        </p:nvSpPr>
        <p:spPr>
          <a:xfrm>
            <a:off x="6473848" y="2699597"/>
            <a:ext cx="1800200" cy="677108"/>
          </a:xfrm>
          <a:prstGeom prst="rect">
            <a:avLst/>
          </a:prstGeom>
          <a:noFill/>
        </p:spPr>
        <p:txBody>
          <a:bodyPr wrap="square" rtlCol="0">
            <a:spAutoFit/>
          </a:bodyPr>
          <a:lstStyle/>
          <a:p>
            <a:r>
              <a:rPr lang="es-MX" sz="1900" b="1" dirty="0">
                <a:solidFill>
                  <a:schemeClr val="accent1">
                    <a:lumMod val="75000"/>
                  </a:schemeClr>
                </a:solidFill>
                <a:latin typeface="+mn-lt"/>
              </a:rPr>
              <a:t>PAGINA 139 </a:t>
            </a:r>
            <a:r>
              <a:rPr lang="es-MX" sz="1900" b="1" dirty="0" err="1">
                <a:solidFill>
                  <a:schemeClr val="accent1">
                    <a:lumMod val="75000"/>
                  </a:schemeClr>
                </a:solidFill>
                <a:latin typeface="+mn-lt"/>
              </a:rPr>
              <a:t>McCormac</a:t>
            </a:r>
            <a:endParaRPr lang="es-MX" sz="1900" b="1" dirty="0">
              <a:solidFill>
                <a:schemeClr val="accent1">
                  <a:lumMod val="75000"/>
                </a:schemeClr>
              </a:solidFill>
              <a:latin typeface="+mn-lt"/>
            </a:endParaRPr>
          </a:p>
        </p:txBody>
      </p:sp>
      <p:sp>
        <p:nvSpPr>
          <p:cNvPr id="15" name="CuadroTexto 14"/>
          <p:cNvSpPr txBox="1"/>
          <p:nvPr/>
        </p:nvSpPr>
        <p:spPr>
          <a:xfrm>
            <a:off x="6473848" y="4677819"/>
            <a:ext cx="1800200" cy="677108"/>
          </a:xfrm>
          <a:prstGeom prst="rect">
            <a:avLst/>
          </a:prstGeom>
          <a:noFill/>
        </p:spPr>
        <p:txBody>
          <a:bodyPr wrap="square" rtlCol="0">
            <a:spAutoFit/>
          </a:bodyPr>
          <a:lstStyle/>
          <a:p>
            <a:r>
              <a:rPr lang="es-MX" sz="1900" b="1" dirty="0">
                <a:solidFill>
                  <a:schemeClr val="accent1">
                    <a:lumMod val="75000"/>
                  </a:schemeClr>
                </a:solidFill>
                <a:latin typeface="+mn-lt"/>
              </a:rPr>
              <a:t>PAGINA 139 </a:t>
            </a:r>
            <a:r>
              <a:rPr lang="es-MX" sz="1900" b="1" dirty="0" err="1">
                <a:solidFill>
                  <a:schemeClr val="accent1">
                    <a:lumMod val="75000"/>
                  </a:schemeClr>
                </a:solidFill>
                <a:latin typeface="+mn-lt"/>
              </a:rPr>
              <a:t>McCormac</a:t>
            </a:r>
            <a:endParaRPr lang="es-MX" sz="1900" b="1" dirty="0">
              <a:solidFill>
                <a:schemeClr val="accent1">
                  <a:lumMod val="75000"/>
                </a:schemeClr>
              </a:solidFill>
              <a:latin typeface="+mn-lt"/>
            </a:endParaRPr>
          </a:p>
        </p:txBody>
      </p:sp>
      <p:sp>
        <p:nvSpPr>
          <p:cNvPr id="4" name="Marcador de pie de página 3">
            <a:extLst>
              <a:ext uri="{FF2B5EF4-FFF2-40B4-BE49-F238E27FC236}">
                <a16:creationId xmlns:a16="http://schemas.microsoft.com/office/drawing/2014/main" id="{B1EC9D3D-FD92-4B15-92A0-D6FD8A69A0CD}"/>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6" name="Marcador de número de diapositiva 5">
            <a:extLst>
              <a:ext uri="{FF2B5EF4-FFF2-40B4-BE49-F238E27FC236}">
                <a16:creationId xmlns:a16="http://schemas.microsoft.com/office/drawing/2014/main" id="{79444DD8-690A-47E2-970A-8DACFFC2431C}"/>
              </a:ext>
            </a:extLst>
          </p:cNvPr>
          <p:cNvSpPr>
            <a:spLocks noGrp="1"/>
          </p:cNvSpPr>
          <p:nvPr>
            <p:ph type="sldNum" sz="quarter" idx="12"/>
          </p:nvPr>
        </p:nvSpPr>
        <p:spPr/>
        <p:txBody>
          <a:bodyPr/>
          <a:lstStyle/>
          <a:p>
            <a:fld id="{A20D5B2E-A39C-4A67-9A03-2664C49F1C64}" type="slidenum">
              <a:rPr lang="es-MX" smtClean="0"/>
              <a:pPr/>
              <a:t>98</a:t>
            </a:fld>
            <a:r>
              <a:rPr lang="es-MX"/>
              <a:t>/150</a:t>
            </a:r>
            <a:endParaRPr lang="es-MX" dirty="0"/>
          </a:p>
        </p:txBody>
      </p:sp>
    </p:spTree>
    <p:extLst>
      <p:ext uri="{BB962C8B-B14F-4D97-AF65-F5344CB8AC3E}">
        <p14:creationId xmlns:p14="http://schemas.microsoft.com/office/powerpoint/2010/main" val="12868340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1 Título"/>
          <p:cNvSpPr txBox="1">
            <a:spLocks/>
          </p:cNvSpPr>
          <p:nvPr/>
        </p:nvSpPr>
        <p:spPr>
          <a:xfrm>
            <a:off x="1" y="6390457"/>
            <a:ext cx="10440988" cy="350911"/>
          </a:xfrm>
          <a:prstGeom prst="rect">
            <a:avLst/>
          </a:prstGeom>
        </p:spPr>
        <p:txBody>
          <a:bodyPr vert="horz" lIns="91440" tIns="45720" rIns="91440" bIns="45720" rtlCol="0" anchor="ctr">
            <a:noAutofit/>
          </a:bodyPr>
          <a:lstStyle/>
          <a:p>
            <a:pPr algn="ctr" fontAlgn="auto">
              <a:spcAft>
                <a:spcPts val="0"/>
              </a:spcAft>
              <a:defRPr/>
            </a:pPr>
            <a:endParaRPr lang="es-MX" sz="1200" b="1" dirty="0">
              <a:solidFill>
                <a:srgbClr val="4F81BD"/>
              </a:solidFill>
              <a:effectLst>
                <a:outerShdw blurRad="38100" dist="38100" dir="2700000" algn="tl">
                  <a:srgbClr val="000000">
                    <a:alpha val="43137"/>
                  </a:srgbClr>
                </a:outerShdw>
              </a:effectLst>
              <a:latin typeface="Century Gothic" pitchFamily="34" charset="0"/>
            </a:endParaRPr>
          </a:p>
        </p:txBody>
      </p:sp>
      <p:sp>
        <p:nvSpPr>
          <p:cNvPr id="10" name="CuadroTexto 1"/>
          <p:cNvSpPr txBox="1"/>
          <p:nvPr/>
        </p:nvSpPr>
        <p:spPr>
          <a:xfrm>
            <a:off x="474561" y="1275808"/>
            <a:ext cx="9354448" cy="523220"/>
          </a:xfrm>
          <a:prstGeom prst="rect">
            <a:avLst/>
          </a:prstGeom>
          <a:solidFill>
            <a:srgbClr val="C00000"/>
          </a:solidFill>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s-MX"/>
            </a:defPPr>
            <a:lvl1pPr algn="ctr">
              <a:defRPr sz="2500" b="1">
                <a:solidFill>
                  <a:schemeClr val="bg1"/>
                </a:solidFill>
              </a:defRPr>
            </a:lvl1pPr>
          </a:lstStyle>
          <a:p>
            <a:pPr fontAlgn="auto">
              <a:spcBef>
                <a:spcPts val="0"/>
              </a:spcBef>
              <a:spcAft>
                <a:spcPts val="0"/>
              </a:spcAft>
            </a:pPr>
            <a:r>
              <a:rPr lang="es-ES" sz="2800" spc="50" dirty="0">
                <a:ln w="12700" cmpd="sng">
                  <a:noFill/>
                  <a:prstDash val="solid"/>
                </a:ln>
                <a:solidFill>
                  <a:srgbClr val="F79646">
                    <a:tint val="1000"/>
                  </a:srgbClr>
                </a:solidFill>
                <a:effectLst>
                  <a:glow rad="53100">
                    <a:srgbClr val="F79646">
                      <a:satMod val="180000"/>
                      <a:alpha val="30000"/>
                    </a:srgbClr>
                  </a:glow>
                </a:effectLst>
              </a:rPr>
              <a:t>FORMULA DE EULER (LIMITANTES)</a:t>
            </a:r>
            <a:r>
              <a:rPr lang="es-MX" sz="2800" dirty="0"/>
              <a:t> (</a:t>
            </a:r>
            <a:r>
              <a:rPr lang="es-MX" sz="2800" dirty="0" err="1"/>
              <a:t>σ</a:t>
            </a:r>
            <a:r>
              <a:rPr lang="es-MX" sz="2800" baseline="-25000" dirty="0" err="1"/>
              <a:t>cr</a:t>
            </a:r>
            <a:r>
              <a:rPr lang="es-MX" sz="2800" dirty="0"/>
              <a:t> ≤ </a:t>
            </a:r>
            <a:r>
              <a:rPr lang="es-MX" sz="2800" dirty="0" err="1"/>
              <a:t>σ</a:t>
            </a:r>
            <a:r>
              <a:rPr lang="es-MX" sz="2800" baseline="-25000" dirty="0" err="1"/>
              <a:t>LP</a:t>
            </a:r>
            <a:r>
              <a:rPr lang="es-MX" sz="2800" dirty="0"/>
              <a:t>) </a:t>
            </a:r>
            <a:endParaRPr lang="es-ES" sz="2800" spc="50" dirty="0">
              <a:ln w="12700" cmpd="sng">
                <a:noFill/>
                <a:prstDash val="solid"/>
              </a:ln>
              <a:solidFill>
                <a:srgbClr val="F79646">
                  <a:tint val="1000"/>
                </a:srgbClr>
              </a:solidFill>
              <a:effectLst>
                <a:glow rad="53100">
                  <a:srgbClr val="F79646">
                    <a:satMod val="180000"/>
                    <a:alpha val="30000"/>
                  </a:srgbClr>
                </a:glow>
              </a:effectLst>
            </a:endParaRPr>
          </a:p>
        </p:txBody>
      </p:sp>
      <p:sp>
        <p:nvSpPr>
          <p:cNvPr id="9" name="6 CuadroTexto"/>
          <p:cNvSpPr txBox="1"/>
          <p:nvPr/>
        </p:nvSpPr>
        <p:spPr>
          <a:xfrm>
            <a:off x="1728109" y="293892"/>
            <a:ext cx="6984775" cy="677108"/>
          </a:xfrm>
          <a:prstGeom prst="rect">
            <a:avLst/>
          </a:prstGeom>
          <a:noFill/>
        </p:spPr>
        <p:txBody>
          <a:bodyPr wrap="square" rtlCol="0">
            <a:spAutoFit/>
          </a:bodyPr>
          <a:lstStyle/>
          <a:p>
            <a:pPr algn="ctr" fontAlgn="auto">
              <a:spcBef>
                <a:spcPts val="0"/>
              </a:spcBef>
              <a:spcAft>
                <a:spcPts val="0"/>
              </a:spcAft>
            </a:pPr>
            <a:r>
              <a:rPr 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UNIDAD II</a:t>
            </a:r>
          </a:p>
          <a:p>
            <a:pPr algn="ctr" fontAlgn="auto">
              <a:spcBef>
                <a:spcPts val="0"/>
              </a:spcBef>
              <a:spcAft>
                <a:spcPts val="0"/>
              </a:spcAft>
            </a:pPr>
            <a:r>
              <a:rPr lang="es-MX" altLang="es-MX" sz="1900" dirty="0">
                <a:ln w="18415" cmpd="sng">
                  <a:solidFill>
                    <a:srgbClr val="FFFFFF"/>
                  </a:solidFill>
                  <a:prstDash val="solid"/>
                </a:ln>
                <a:solidFill>
                  <a:srgbClr val="FFFFFF"/>
                </a:solidFill>
                <a:effectLst>
                  <a:outerShdw blurRad="50800" dist="38100" dir="5400000" algn="t" rotWithShape="0">
                    <a:prstClr val="black">
                      <a:alpha val="40000"/>
                    </a:prstClr>
                  </a:outerShdw>
                  <a:reflection blurRad="6350" stA="60000" endA="900" endPos="58000" dir="5400000" sy="-100000" algn="bl" rotWithShape="0"/>
                </a:effectLst>
                <a:latin typeface="Calibri"/>
              </a:rPr>
              <a:t>2.3 LONGITUD EFECTIVA DE PANDEO</a:t>
            </a:r>
          </a:p>
        </p:txBody>
      </p:sp>
      <p:sp>
        <p:nvSpPr>
          <p:cNvPr id="15" name="Text Box 18"/>
          <p:cNvSpPr txBox="1">
            <a:spLocks noChangeArrowheads="1"/>
          </p:cNvSpPr>
          <p:nvPr/>
        </p:nvSpPr>
        <p:spPr bwMode="auto">
          <a:xfrm>
            <a:off x="474561" y="1988840"/>
            <a:ext cx="9354448" cy="2431435"/>
          </a:xfrm>
          <a:prstGeom prst="rect">
            <a:avLst/>
          </a:prstGeom>
          <a:noFill/>
          <a:ln w="9525">
            <a:noFill/>
            <a:miter lim="800000"/>
            <a:headEnd/>
            <a:tailEnd/>
          </a:ln>
          <a:effectLst/>
        </p:spPr>
        <p:txBody>
          <a:bodyPr wrap="square">
            <a:spAutoFit/>
          </a:bodyPr>
          <a:lstStyle/>
          <a:p>
            <a:pPr algn="just"/>
            <a:r>
              <a:rPr lang="es-MX" sz="1900" b="1" dirty="0">
                <a:latin typeface="+mn-lt"/>
              </a:rPr>
              <a:t>La ecuación de </a:t>
            </a:r>
            <a:r>
              <a:rPr lang="es-MX" sz="1900" b="1" dirty="0" err="1">
                <a:latin typeface="+mn-lt"/>
              </a:rPr>
              <a:t>Euler</a:t>
            </a:r>
            <a:r>
              <a:rPr lang="es-MX" sz="1900" b="1" dirty="0">
                <a:latin typeface="+mn-lt"/>
              </a:rPr>
              <a:t> solo resulta útil cuando las condiciones de apoyo de sus extremos se consideran cuidadosamente, así mismo, se debe tomar el valor de L como la longitud efectiva, es decir, la distancia entre puntos de momento nulo (distancia entre sus puntos de inflexión).</a:t>
            </a:r>
          </a:p>
          <a:p>
            <a:pPr algn="just"/>
            <a:endParaRPr lang="es-MX" sz="1900" b="1" dirty="0">
              <a:latin typeface="+mn-lt"/>
            </a:endParaRPr>
          </a:p>
          <a:p>
            <a:pPr algn="just"/>
            <a:r>
              <a:rPr lang="es-MX" sz="1900" b="1" dirty="0">
                <a:latin typeface="+mn-lt"/>
              </a:rPr>
              <a:t>Las columnas con apreciable restricción en sus extremos pueden soportar cargas mucho mayores que aquellas con poca restricción, como es el caso de columnas con extremos articulados.</a:t>
            </a:r>
          </a:p>
        </p:txBody>
      </p:sp>
      <p:sp>
        <p:nvSpPr>
          <p:cNvPr id="16" name="10 Rectángulo"/>
          <p:cNvSpPr/>
          <p:nvPr/>
        </p:nvSpPr>
        <p:spPr>
          <a:xfrm>
            <a:off x="474561" y="4471175"/>
            <a:ext cx="9354448" cy="1261884"/>
          </a:xfrm>
          <a:prstGeom prst="rect">
            <a:avLst/>
          </a:prstGeom>
        </p:spPr>
        <p:txBody>
          <a:bodyPr wrap="square">
            <a:spAutoFit/>
          </a:bodyPr>
          <a:lstStyle/>
          <a:p>
            <a:pPr algn="just"/>
            <a:r>
              <a:rPr lang="es-MX" sz="1900" b="1" dirty="0">
                <a:latin typeface="+mn-lt"/>
              </a:rPr>
              <a:t>En las especificaciones de acero </a:t>
            </a:r>
            <a:r>
              <a:rPr lang="es-MX" sz="1900" b="1" dirty="0">
                <a:solidFill>
                  <a:srgbClr val="FF0000"/>
                </a:solidFill>
                <a:latin typeface="+mn-lt"/>
              </a:rPr>
              <a:t>la longitud efectiva de una columna se denomina KL, donde K es un </a:t>
            </a:r>
            <a:r>
              <a:rPr lang="es-MX" sz="1900" b="1" i="1" dirty="0">
                <a:solidFill>
                  <a:srgbClr val="FF0000"/>
                </a:solidFill>
                <a:latin typeface="+mn-lt"/>
              </a:rPr>
              <a:t>factor de longitud efectiva</a:t>
            </a:r>
            <a:r>
              <a:rPr lang="es-MX" sz="1900" b="1" i="1" dirty="0">
                <a:latin typeface="+mn-lt"/>
              </a:rPr>
              <a:t>. </a:t>
            </a:r>
            <a:r>
              <a:rPr lang="es-MX" sz="1900" b="1" dirty="0">
                <a:latin typeface="+mn-lt"/>
              </a:rPr>
              <a:t>El concepto de longitud efectiva es simplemente un método matemático para reemplazar una columna con cualesquiera condiciones de apoyos por una columna equivalente con extremos articulados.</a:t>
            </a:r>
          </a:p>
        </p:txBody>
      </p:sp>
      <p:sp>
        <p:nvSpPr>
          <p:cNvPr id="3" name="Marcador de pie de página 2">
            <a:extLst>
              <a:ext uri="{FF2B5EF4-FFF2-40B4-BE49-F238E27FC236}">
                <a16:creationId xmlns:a16="http://schemas.microsoft.com/office/drawing/2014/main" id="{2D43B53B-D5C2-4F66-AA87-023DB852ACCA}"/>
              </a:ext>
            </a:extLst>
          </p:cNvPr>
          <p:cNvSpPr>
            <a:spLocks noGrp="1"/>
          </p:cNvSpPr>
          <p:nvPr>
            <p:ph type="ftr" sz="quarter" idx="11"/>
          </p:nvPr>
        </p:nvSpPr>
        <p:spPr/>
        <p:txBody>
          <a:bodyPr/>
          <a:lstStyle/>
          <a:p>
            <a:pPr algn="ctr">
              <a:spcBef>
                <a:spcPct val="0"/>
              </a:spcBef>
              <a:defRPr/>
            </a:pPr>
            <a:r>
              <a:rPr lang="es-MX" sz="1200" b="1">
                <a:solidFill>
                  <a:srgbClr val="1F497D"/>
                </a:solidFill>
                <a:effectLst>
                  <a:outerShdw blurRad="38100" dist="38100" dir="2700000" algn="tl">
                    <a:srgbClr val="000000">
                      <a:alpha val="43137"/>
                    </a:srgbClr>
                  </a:outerShdw>
                </a:effectLst>
                <a:latin typeface="Century Gothic" pitchFamily="34" charset="0"/>
              </a:rPr>
              <a:t>M. C. ANTONIO DANIEL MARTÍNEZ DIBENE</a:t>
            </a:r>
            <a:endParaRPr lang="es-MX" sz="1200" b="1" dirty="0">
              <a:solidFill>
                <a:srgbClr val="1F497D"/>
              </a:solidFill>
              <a:effectLst>
                <a:outerShdw blurRad="38100" dist="38100" dir="2700000" algn="tl">
                  <a:srgbClr val="000000">
                    <a:alpha val="43137"/>
                  </a:srgbClr>
                </a:outerShdw>
              </a:effectLst>
              <a:latin typeface="Century Gothic" pitchFamily="34" charset="0"/>
            </a:endParaRPr>
          </a:p>
        </p:txBody>
      </p:sp>
      <p:sp>
        <p:nvSpPr>
          <p:cNvPr id="5" name="Marcador de número de diapositiva 4">
            <a:extLst>
              <a:ext uri="{FF2B5EF4-FFF2-40B4-BE49-F238E27FC236}">
                <a16:creationId xmlns:a16="http://schemas.microsoft.com/office/drawing/2014/main" id="{EFFF0800-BF1F-4052-8100-7E07728B7536}"/>
              </a:ext>
            </a:extLst>
          </p:cNvPr>
          <p:cNvSpPr>
            <a:spLocks noGrp="1"/>
          </p:cNvSpPr>
          <p:nvPr>
            <p:ph type="sldNum" sz="quarter" idx="12"/>
          </p:nvPr>
        </p:nvSpPr>
        <p:spPr/>
        <p:txBody>
          <a:bodyPr/>
          <a:lstStyle/>
          <a:p>
            <a:fld id="{A20D5B2E-A39C-4A67-9A03-2664C49F1C64}" type="slidenum">
              <a:rPr lang="es-MX" smtClean="0"/>
              <a:pPr/>
              <a:t>99</a:t>
            </a:fld>
            <a:r>
              <a:rPr lang="es-MX"/>
              <a:t>/150</a:t>
            </a:r>
            <a:endParaRPr lang="es-MX" dirty="0"/>
          </a:p>
        </p:txBody>
      </p:sp>
    </p:spTree>
    <p:extLst>
      <p:ext uri="{BB962C8B-B14F-4D97-AF65-F5344CB8AC3E}">
        <p14:creationId xmlns:p14="http://schemas.microsoft.com/office/powerpoint/2010/main" val="2505202104"/>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6802</TotalTime>
  <Words>10836</Words>
  <Application>Microsoft Office PowerPoint</Application>
  <PresentationFormat>Personalizado</PresentationFormat>
  <Paragraphs>1402</Paragraphs>
  <Slides>150</Slides>
  <Notes>18</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150</vt:i4>
      </vt:variant>
    </vt:vector>
  </HeadingPairs>
  <TitlesOfParts>
    <vt:vector size="161" baseType="lpstr">
      <vt:lpstr>Aharoni</vt:lpstr>
      <vt:lpstr>Arial</vt:lpstr>
      <vt:lpstr>Calibri</vt:lpstr>
      <vt:lpstr>Calibri Light</vt:lpstr>
      <vt:lpstr>Cambria Math</vt:lpstr>
      <vt:lpstr>Century Gothic</vt:lpstr>
      <vt:lpstr>Comic Sans MS</vt:lpstr>
      <vt:lpstr>Times New Roman</vt:lpstr>
      <vt:lpstr>Verdana</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UANL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 C. Antonio Daniel Martínez Dibene</dc:creator>
  <cp:lastModifiedBy>Usuario</cp:lastModifiedBy>
  <cp:revision>1103</cp:revision>
  <dcterms:created xsi:type="dcterms:W3CDTF">2002-10-05T01:29:09Z</dcterms:created>
  <dcterms:modified xsi:type="dcterms:W3CDTF">2023-03-01T01:11:13Z</dcterms:modified>
</cp:coreProperties>
</file>