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8"/>
  </p:notesMasterIdLst>
  <p:handoutMasterIdLst>
    <p:handoutMasterId r:id="rId69"/>
  </p:handoutMasterIdLst>
  <p:sldIdLst>
    <p:sldId id="256" r:id="rId2"/>
    <p:sldId id="261" r:id="rId3"/>
    <p:sldId id="474" r:id="rId4"/>
    <p:sldId id="389" r:id="rId5"/>
    <p:sldId id="390" r:id="rId6"/>
    <p:sldId id="391" r:id="rId7"/>
    <p:sldId id="392" r:id="rId8"/>
    <p:sldId id="417" r:id="rId9"/>
    <p:sldId id="415" r:id="rId10"/>
    <p:sldId id="421" r:id="rId11"/>
    <p:sldId id="418" r:id="rId12"/>
    <p:sldId id="419" r:id="rId13"/>
    <p:sldId id="423" r:id="rId14"/>
    <p:sldId id="424" r:id="rId15"/>
    <p:sldId id="420" r:id="rId16"/>
    <p:sldId id="453" r:id="rId17"/>
    <p:sldId id="422" r:id="rId18"/>
    <p:sldId id="416" r:id="rId19"/>
    <p:sldId id="426" r:id="rId20"/>
    <p:sldId id="425" r:id="rId21"/>
    <p:sldId id="427" r:id="rId22"/>
    <p:sldId id="459" r:id="rId23"/>
    <p:sldId id="458" r:id="rId24"/>
    <p:sldId id="460" r:id="rId25"/>
    <p:sldId id="461" r:id="rId26"/>
    <p:sldId id="463" r:id="rId27"/>
    <p:sldId id="464" r:id="rId28"/>
    <p:sldId id="465" r:id="rId29"/>
    <p:sldId id="462" r:id="rId30"/>
    <p:sldId id="466" r:id="rId31"/>
    <p:sldId id="467" r:id="rId32"/>
    <p:sldId id="469" r:id="rId33"/>
    <p:sldId id="470" r:id="rId34"/>
    <p:sldId id="468" r:id="rId35"/>
    <p:sldId id="471" r:id="rId36"/>
    <p:sldId id="472" r:id="rId37"/>
    <p:sldId id="473" r:id="rId38"/>
    <p:sldId id="481" r:id="rId39"/>
    <p:sldId id="478" r:id="rId40"/>
    <p:sldId id="479" r:id="rId41"/>
    <p:sldId id="480" r:id="rId42"/>
    <p:sldId id="482" r:id="rId43"/>
    <p:sldId id="428" r:id="rId44"/>
    <p:sldId id="429" r:id="rId45"/>
    <p:sldId id="430" r:id="rId46"/>
    <p:sldId id="431" r:id="rId47"/>
    <p:sldId id="432" r:id="rId48"/>
    <p:sldId id="433" r:id="rId49"/>
    <p:sldId id="437" r:id="rId50"/>
    <p:sldId id="438" r:id="rId51"/>
    <p:sldId id="440" r:id="rId52"/>
    <p:sldId id="441" r:id="rId53"/>
    <p:sldId id="442" r:id="rId54"/>
    <p:sldId id="443" r:id="rId55"/>
    <p:sldId id="444" r:id="rId56"/>
    <p:sldId id="445" r:id="rId57"/>
    <p:sldId id="446" r:id="rId58"/>
    <p:sldId id="447" r:id="rId59"/>
    <p:sldId id="448" r:id="rId60"/>
    <p:sldId id="454" r:id="rId61"/>
    <p:sldId id="449" r:id="rId62"/>
    <p:sldId id="451" r:id="rId63"/>
    <p:sldId id="452" r:id="rId64"/>
    <p:sldId id="413" r:id="rId65"/>
    <p:sldId id="414" r:id="rId66"/>
    <p:sldId id="364" r:id="rId6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434" autoAdjust="0"/>
  </p:normalViewPr>
  <p:slideViewPr>
    <p:cSldViewPr>
      <p:cViewPr varScale="1">
        <p:scale>
          <a:sx n="69" d="100"/>
          <a:sy n="69" d="100"/>
        </p:scale>
        <p:origin x="504" y="4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48.xml"/><Relationship Id="rId7" Type="http://schemas.openxmlformats.org/officeDocument/2006/relationships/slide" Target="../slides/slide3.xml"/><Relationship Id="rId2" Type="http://schemas.openxmlformats.org/officeDocument/2006/relationships/slide" Target="../slides/slide43.xml"/><Relationship Id="rId1" Type="http://schemas.openxmlformats.org/officeDocument/2006/relationships/slide" Target="../slides/slide11.xml"/><Relationship Id="rId6" Type="http://schemas.openxmlformats.org/officeDocument/2006/relationships/slide" Target="../slides/slide22.xml"/><Relationship Id="rId5" Type="http://schemas.openxmlformats.org/officeDocument/2006/relationships/slide" Target="../slides/slide64.xml"/><Relationship Id="rId4"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D0246-A7E9-41F1-921B-6161F7F5D79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MX"/>
        </a:p>
      </dgm:t>
    </dgm:pt>
    <dgm:pt modelId="{057F5793-DDDF-42D0-93D5-A4ADB36099F4}">
      <dgm:prSet phldrT="[Texto]"/>
      <dgm:spPr/>
      <dgm:t>
        <a:bodyPr/>
        <a:lstStyle/>
        <a:p>
          <a:r>
            <a:rPr lang="es-MX" dirty="0"/>
            <a:t>Marco doblemente empotrado con corrimientos. (Cross)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EAC058C-65D5-4741-ACE3-AC335853E199}" type="parTrans" cxnId="{B417042C-1FFC-4B5D-B70D-79B5636EB994}">
      <dgm:prSet/>
      <dgm:spPr/>
      <dgm:t>
        <a:bodyPr/>
        <a:lstStyle/>
        <a:p>
          <a:endParaRPr lang="es-MX"/>
        </a:p>
      </dgm:t>
    </dgm:pt>
    <dgm:pt modelId="{4A7250F0-295A-4804-BDC7-D69F80521471}" type="sibTrans" cxnId="{B417042C-1FFC-4B5D-B70D-79B5636EB994}">
      <dgm:prSet/>
      <dgm:spPr/>
      <dgm:t>
        <a:bodyPr/>
        <a:lstStyle/>
        <a:p>
          <a:endParaRPr lang="es-MX"/>
        </a:p>
      </dgm:t>
    </dgm:pt>
    <dgm:pt modelId="{B00B7B53-B60F-4692-8744-7D3FAEF58744}">
      <dgm:prSet phldrT="[Texto]"/>
      <dgm:spPr/>
      <dgm:t>
        <a:bodyPr/>
        <a:lstStyle/>
        <a:p>
          <a:r>
            <a:rPr lang="es-MX" dirty="0"/>
            <a:t>Marco doblemente empotrado. (Pendiente-deflexión)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E815684-8B0D-4EAA-8A0C-F2B40E6AC57B}" type="parTrans" cxnId="{4CFC69E9-F449-45FF-BDAA-675082BC1B3A}">
      <dgm:prSet/>
      <dgm:spPr/>
      <dgm:t>
        <a:bodyPr/>
        <a:lstStyle/>
        <a:p>
          <a:endParaRPr lang="x-none"/>
        </a:p>
      </dgm:t>
    </dgm:pt>
    <dgm:pt modelId="{90B54FC0-057C-4525-8689-A9BF6527AA5A}" type="sibTrans" cxnId="{4CFC69E9-F449-45FF-BDAA-675082BC1B3A}">
      <dgm:prSet/>
      <dgm:spPr/>
      <dgm:t>
        <a:bodyPr/>
        <a:lstStyle/>
        <a:p>
          <a:endParaRPr lang="x-none"/>
        </a:p>
      </dgm:t>
    </dgm:pt>
    <dgm:pt modelId="{AAFD2E15-B8CA-4505-931D-4F748DE5286B}">
      <dgm:prSet phldrT="[Texto]"/>
      <dgm:spPr/>
      <dgm:t>
        <a:bodyPr/>
        <a:lstStyle/>
        <a:p>
          <a:r>
            <a:rPr lang="es-MX" dirty="0"/>
            <a:t>Viga hiperestática. (Pendiente-deflexión)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3C417C8-85FE-4B26-A60D-AD3C27DA13E3}" type="parTrans" cxnId="{7ED0388F-59AB-4BB1-AA99-3F6F7CA2EA86}">
      <dgm:prSet/>
      <dgm:spPr/>
      <dgm:t>
        <a:bodyPr/>
        <a:lstStyle/>
        <a:p>
          <a:endParaRPr lang="es-MX"/>
        </a:p>
      </dgm:t>
    </dgm:pt>
    <dgm:pt modelId="{FBBEDF74-EA93-484A-ADD2-910C2F590D32}" type="sibTrans" cxnId="{7ED0388F-59AB-4BB1-AA99-3F6F7CA2EA86}">
      <dgm:prSet/>
      <dgm:spPr/>
      <dgm:t>
        <a:bodyPr/>
        <a:lstStyle/>
        <a:p>
          <a:endParaRPr lang="es-MX"/>
        </a:p>
      </dgm:t>
    </dgm:pt>
    <dgm:pt modelId="{67C474EE-CEB7-47B9-9A41-0B47430E83A8}">
      <dgm:prSet phldrT="[Texto]"/>
      <dgm:spPr/>
      <dgm:t>
        <a:bodyPr/>
        <a:lstStyle/>
        <a:p>
          <a:r>
            <a:rPr lang="es-MX" dirty="0"/>
            <a:t>Bibliografía</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BBFC9F8-41E4-4D8B-A255-0AB23619A5EE}" type="parTrans" cxnId="{65E43E80-DF89-49B7-BC39-6D40FB736CBF}">
      <dgm:prSet/>
      <dgm:spPr/>
      <dgm:t>
        <a:bodyPr/>
        <a:lstStyle/>
        <a:p>
          <a:endParaRPr lang="es-MX"/>
        </a:p>
      </dgm:t>
    </dgm:pt>
    <dgm:pt modelId="{41477B6F-49E1-44FE-B170-0F366B7AF5BA}" type="sibTrans" cxnId="{65E43E80-DF89-49B7-BC39-6D40FB736CBF}">
      <dgm:prSet/>
      <dgm:spPr/>
      <dgm:t>
        <a:bodyPr/>
        <a:lstStyle/>
        <a:p>
          <a:endParaRPr lang="es-MX"/>
        </a:p>
      </dgm:t>
    </dgm:pt>
    <dgm:pt modelId="{19C60B83-8233-4A8D-B0F2-D0F040D4DC45}">
      <dgm:prSet phldrT="[Texto]"/>
      <dgm:spPr/>
      <dgm:t>
        <a:bodyPr/>
        <a:lstStyle/>
        <a:p>
          <a:r>
            <a:rPr lang="es-MX" dirty="0"/>
            <a:t>Conclusiones</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FED9EB26-9E53-49F7-B340-8D1E9A6A3353}" type="parTrans" cxnId="{C481E3DE-7E1E-44F0-BAB9-3ABB9F4A0517}">
      <dgm:prSet/>
      <dgm:spPr/>
      <dgm:t>
        <a:bodyPr/>
        <a:lstStyle/>
        <a:p>
          <a:endParaRPr lang="es-MX"/>
        </a:p>
      </dgm:t>
    </dgm:pt>
    <dgm:pt modelId="{A238B5A5-CC2E-4232-BAB3-6EE86E69F0D1}" type="sibTrans" cxnId="{C481E3DE-7E1E-44F0-BAB9-3ABB9F4A0517}">
      <dgm:prSet/>
      <dgm:spPr/>
      <dgm:t>
        <a:bodyPr/>
        <a:lstStyle/>
        <a:p>
          <a:endParaRPr lang="es-MX"/>
        </a:p>
      </dgm:t>
    </dgm:pt>
    <dgm:pt modelId="{26B8E56D-98E0-4CFB-8FC4-CC7182929F28}">
      <dgm:prSet phldrT="[Texto]"/>
      <dgm:spPr/>
      <dgm:t>
        <a:bodyPr/>
        <a:lstStyle/>
        <a:p>
          <a:r>
            <a:rPr lang="es-MX" dirty="0"/>
            <a:t>Método de Análisis del Desplazamiento: Pendiente – deflexión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7528CBE7-8643-416C-A15B-425F6B1F7BF7}" type="parTrans" cxnId="{E51C88D0-34EC-4B2B-AA13-B22D576A8533}">
      <dgm:prSet/>
      <dgm:spPr/>
      <dgm:t>
        <a:bodyPr/>
        <a:lstStyle/>
        <a:p>
          <a:endParaRPr lang="es-MX"/>
        </a:p>
      </dgm:t>
    </dgm:pt>
    <dgm:pt modelId="{3ADF630C-85C6-4123-83AF-668E5544CFC5}" type="sibTrans" cxnId="{E51C88D0-34EC-4B2B-AA13-B22D576A8533}">
      <dgm:prSet/>
      <dgm:spPr/>
      <dgm:t>
        <a:bodyPr/>
        <a:lstStyle/>
        <a:p>
          <a:endParaRPr lang="es-MX"/>
        </a:p>
      </dgm:t>
    </dgm:pt>
    <dgm:pt modelId="{6AD00199-91D4-41BE-B056-056B7F0B925C}">
      <dgm:prSet phldrT="[Texto]"/>
      <dgm:spPr/>
      <dgm:t>
        <a:bodyPr/>
        <a:lstStyle/>
        <a:p>
          <a:r>
            <a:rPr lang="es-MX" dirty="0"/>
            <a:t>Marco doblemente empotrado sin corrimientos. (Cross)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9E2FF7CC-0D6F-437D-B5FD-83E2FB1BD669}" type="parTrans" cxnId="{6E0363B0-78FA-4487-A9AE-9275DBE167E6}">
      <dgm:prSet/>
      <dgm:spPr/>
      <dgm:t>
        <a:bodyPr/>
        <a:lstStyle/>
        <a:p>
          <a:endParaRPr lang="es-MX"/>
        </a:p>
      </dgm:t>
    </dgm:pt>
    <dgm:pt modelId="{4DA5DDC4-CEC2-4F45-BF65-BE85AD22A5A2}" type="sibTrans" cxnId="{6E0363B0-78FA-4487-A9AE-9275DBE167E6}">
      <dgm:prSet/>
      <dgm:spPr/>
      <dgm:t>
        <a:bodyPr/>
        <a:lstStyle/>
        <a:p>
          <a:endParaRPr lang="es-MX"/>
        </a:p>
      </dgm:t>
    </dgm:pt>
    <dgm:pt modelId="{7E974F31-9196-4D1B-B41A-B700E8BD6287}" type="pres">
      <dgm:prSet presAssocID="{098D0246-A7E9-41F1-921B-6161F7F5D79E}" presName="linear" presStyleCnt="0">
        <dgm:presLayoutVars>
          <dgm:dir/>
          <dgm:animLvl val="lvl"/>
          <dgm:resizeHandles val="exact"/>
        </dgm:presLayoutVars>
      </dgm:prSet>
      <dgm:spPr/>
      <dgm:t>
        <a:bodyPr/>
        <a:lstStyle/>
        <a:p>
          <a:endParaRPr lang="es-ES"/>
        </a:p>
      </dgm:t>
    </dgm:pt>
    <dgm:pt modelId="{86AE09EE-AD61-4155-B943-48515B408805}" type="pres">
      <dgm:prSet presAssocID="{6AD00199-91D4-41BE-B056-056B7F0B925C}" presName="parentLin" presStyleCnt="0"/>
      <dgm:spPr/>
    </dgm:pt>
    <dgm:pt modelId="{DC9DC0B2-7E49-472C-8196-D5D9D1032B47}" type="pres">
      <dgm:prSet presAssocID="{6AD00199-91D4-41BE-B056-056B7F0B925C}" presName="parentLeftMargin" presStyleLbl="node1" presStyleIdx="0" presStyleCnt="7"/>
      <dgm:spPr/>
      <dgm:t>
        <a:bodyPr/>
        <a:lstStyle/>
        <a:p>
          <a:endParaRPr lang="es-ES"/>
        </a:p>
      </dgm:t>
    </dgm:pt>
    <dgm:pt modelId="{CEFF83DB-88C8-4445-81F0-B5EC39B739DA}" type="pres">
      <dgm:prSet presAssocID="{6AD00199-91D4-41BE-B056-056B7F0B925C}" presName="parentText" presStyleLbl="node1" presStyleIdx="0" presStyleCnt="7">
        <dgm:presLayoutVars>
          <dgm:chMax val="0"/>
          <dgm:bulletEnabled val="1"/>
        </dgm:presLayoutVars>
      </dgm:prSet>
      <dgm:spPr/>
      <dgm:t>
        <a:bodyPr/>
        <a:lstStyle/>
        <a:p>
          <a:endParaRPr lang="es-ES"/>
        </a:p>
      </dgm:t>
    </dgm:pt>
    <dgm:pt modelId="{768613B2-3900-454D-B31A-F5BC99D92BA1}" type="pres">
      <dgm:prSet presAssocID="{6AD00199-91D4-41BE-B056-056B7F0B925C}" presName="negativeSpace" presStyleCnt="0"/>
      <dgm:spPr/>
    </dgm:pt>
    <dgm:pt modelId="{2587F7E7-DEB4-42BC-BE95-D490F7A2F1D9}" type="pres">
      <dgm:prSet presAssocID="{6AD00199-91D4-41BE-B056-056B7F0B925C}" presName="childText" presStyleLbl="conFgAcc1" presStyleIdx="0" presStyleCnt="7">
        <dgm:presLayoutVars>
          <dgm:bulletEnabled val="1"/>
        </dgm:presLayoutVars>
      </dgm:prSet>
      <dgm:spPr/>
    </dgm:pt>
    <dgm:pt modelId="{2D59192C-0566-43F3-882D-70E3B34830CC}" type="pres">
      <dgm:prSet presAssocID="{4DA5DDC4-CEC2-4F45-BF65-BE85AD22A5A2}" presName="spaceBetweenRectangles" presStyleCnt="0"/>
      <dgm:spPr/>
    </dgm:pt>
    <dgm:pt modelId="{5565AE61-2020-4EBE-A516-FFF7965F0640}" type="pres">
      <dgm:prSet presAssocID="{057F5793-DDDF-42D0-93D5-A4ADB36099F4}" presName="parentLin" presStyleCnt="0"/>
      <dgm:spPr/>
    </dgm:pt>
    <dgm:pt modelId="{3DFDE451-8F93-43B8-8928-856C7CA373DE}" type="pres">
      <dgm:prSet presAssocID="{057F5793-DDDF-42D0-93D5-A4ADB36099F4}" presName="parentLeftMargin" presStyleLbl="node1" presStyleIdx="0" presStyleCnt="7"/>
      <dgm:spPr/>
      <dgm:t>
        <a:bodyPr/>
        <a:lstStyle/>
        <a:p>
          <a:endParaRPr lang="es-ES"/>
        </a:p>
      </dgm:t>
    </dgm:pt>
    <dgm:pt modelId="{EAC5E08F-4746-40C9-AD25-65CBA230D94D}" type="pres">
      <dgm:prSet presAssocID="{057F5793-DDDF-42D0-93D5-A4ADB36099F4}" presName="parentText" presStyleLbl="node1" presStyleIdx="1" presStyleCnt="7">
        <dgm:presLayoutVars>
          <dgm:chMax val="0"/>
          <dgm:bulletEnabled val="1"/>
        </dgm:presLayoutVars>
      </dgm:prSet>
      <dgm:spPr/>
      <dgm:t>
        <a:bodyPr/>
        <a:lstStyle/>
        <a:p>
          <a:endParaRPr lang="es-ES"/>
        </a:p>
      </dgm:t>
    </dgm:pt>
    <dgm:pt modelId="{3A72561A-9CD7-45FD-BD1B-8BA1BD95B7AF}" type="pres">
      <dgm:prSet presAssocID="{057F5793-DDDF-42D0-93D5-A4ADB36099F4}" presName="negativeSpace" presStyleCnt="0"/>
      <dgm:spPr/>
    </dgm:pt>
    <dgm:pt modelId="{A40F5902-FA1D-47A6-B5B0-D9E9CB3F0CAC}" type="pres">
      <dgm:prSet presAssocID="{057F5793-DDDF-42D0-93D5-A4ADB36099F4}" presName="childText" presStyleLbl="conFgAcc1" presStyleIdx="1" presStyleCnt="7">
        <dgm:presLayoutVars>
          <dgm:bulletEnabled val="1"/>
        </dgm:presLayoutVars>
      </dgm:prSet>
      <dgm:spPr/>
    </dgm:pt>
    <dgm:pt modelId="{9BF6C473-0AAE-4307-B3A9-1BC04C115C7D}" type="pres">
      <dgm:prSet presAssocID="{4A7250F0-295A-4804-BDC7-D69F80521471}" presName="spaceBetweenRectangles" presStyleCnt="0"/>
      <dgm:spPr/>
    </dgm:pt>
    <dgm:pt modelId="{17060F46-C188-4F24-AD5B-202AAF84C102}" type="pres">
      <dgm:prSet presAssocID="{26B8E56D-98E0-4CFB-8FC4-CC7182929F28}" presName="parentLin" presStyleCnt="0"/>
      <dgm:spPr/>
    </dgm:pt>
    <dgm:pt modelId="{94023444-B38C-4AAA-881F-8EE0DBA5965F}" type="pres">
      <dgm:prSet presAssocID="{26B8E56D-98E0-4CFB-8FC4-CC7182929F28}" presName="parentLeftMargin" presStyleLbl="node1" presStyleIdx="1" presStyleCnt="7"/>
      <dgm:spPr/>
      <dgm:t>
        <a:bodyPr/>
        <a:lstStyle/>
        <a:p>
          <a:endParaRPr lang="es-ES"/>
        </a:p>
      </dgm:t>
    </dgm:pt>
    <dgm:pt modelId="{00E0750F-17DC-4195-82EB-C638B8F1C032}" type="pres">
      <dgm:prSet presAssocID="{26B8E56D-98E0-4CFB-8FC4-CC7182929F28}" presName="parentText" presStyleLbl="node1" presStyleIdx="2" presStyleCnt="7">
        <dgm:presLayoutVars>
          <dgm:chMax val="0"/>
          <dgm:bulletEnabled val="1"/>
        </dgm:presLayoutVars>
      </dgm:prSet>
      <dgm:spPr/>
      <dgm:t>
        <a:bodyPr/>
        <a:lstStyle/>
        <a:p>
          <a:endParaRPr lang="es-ES"/>
        </a:p>
      </dgm:t>
    </dgm:pt>
    <dgm:pt modelId="{6FC7CCE4-5C60-4534-96CA-77116FF0AA5E}" type="pres">
      <dgm:prSet presAssocID="{26B8E56D-98E0-4CFB-8FC4-CC7182929F28}" presName="negativeSpace" presStyleCnt="0"/>
      <dgm:spPr/>
    </dgm:pt>
    <dgm:pt modelId="{23597FF5-EB0B-44FE-9660-831C415238BD}" type="pres">
      <dgm:prSet presAssocID="{26B8E56D-98E0-4CFB-8FC4-CC7182929F28}" presName="childText" presStyleLbl="conFgAcc1" presStyleIdx="2" presStyleCnt="7">
        <dgm:presLayoutVars>
          <dgm:bulletEnabled val="1"/>
        </dgm:presLayoutVars>
      </dgm:prSet>
      <dgm:spPr/>
    </dgm:pt>
    <dgm:pt modelId="{9007BDDF-D7F1-4D37-9633-0E030463ECFE}" type="pres">
      <dgm:prSet presAssocID="{3ADF630C-85C6-4123-83AF-668E5544CFC5}" presName="spaceBetweenRectangles" presStyleCnt="0"/>
      <dgm:spPr/>
    </dgm:pt>
    <dgm:pt modelId="{2AABCFBB-32F3-4708-A89D-069A28A7F426}" type="pres">
      <dgm:prSet presAssocID="{B00B7B53-B60F-4692-8744-7D3FAEF58744}" presName="parentLin" presStyleCnt="0"/>
      <dgm:spPr/>
    </dgm:pt>
    <dgm:pt modelId="{19234AB5-92FB-4CCF-BED3-F783A8334A02}" type="pres">
      <dgm:prSet presAssocID="{B00B7B53-B60F-4692-8744-7D3FAEF58744}" presName="parentLeftMargin" presStyleLbl="node1" presStyleIdx="2" presStyleCnt="7"/>
      <dgm:spPr/>
      <dgm:t>
        <a:bodyPr/>
        <a:lstStyle/>
        <a:p>
          <a:endParaRPr lang="es-ES"/>
        </a:p>
      </dgm:t>
    </dgm:pt>
    <dgm:pt modelId="{48723A22-476F-46A5-9DA8-0F752B7811C3}" type="pres">
      <dgm:prSet presAssocID="{B00B7B53-B60F-4692-8744-7D3FAEF58744}" presName="parentText" presStyleLbl="node1" presStyleIdx="3" presStyleCnt="7">
        <dgm:presLayoutVars>
          <dgm:chMax val="0"/>
          <dgm:bulletEnabled val="1"/>
        </dgm:presLayoutVars>
      </dgm:prSet>
      <dgm:spPr/>
      <dgm:t>
        <a:bodyPr/>
        <a:lstStyle/>
        <a:p>
          <a:endParaRPr lang="es-ES"/>
        </a:p>
      </dgm:t>
    </dgm:pt>
    <dgm:pt modelId="{00F9AA5B-0533-4212-A70F-1AEC31D1D4BF}" type="pres">
      <dgm:prSet presAssocID="{B00B7B53-B60F-4692-8744-7D3FAEF58744}" presName="negativeSpace" presStyleCnt="0"/>
      <dgm:spPr/>
    </dgm:pt>
    <dgm:pt modelId="{7DBF4C72-D3C8-4276-A615-83293568A101}" type="pres">
      <dgm:prSet presAssocID="{B00B7B53-B60F-4692-8744-7D3FAEF58744}" presName="childText" presStyleLbl="conFgAcc1" presStyleIdx="3" presStyleCnt="7">
        <dgm:presLayoutVars>
          <dgm:bulletEnabled val="1"/>
        </dgm:presLayoutVars>
      </dgm:prSet>
      <dgm:spPr/>
    </dgm:pt>
    <dgm:pt modelId="{5EFACDE5-3387-49D0-BC56-B206D623DB9D}" type="pres">
      <dgm:prSet presAssocID="{90B54FC0-057C-4525-8689-A9BF6527AA5A}" presName="spaceBetweenRectangles" presStyleCnt="0"/>
      <dgm:spPr/>
    </dgm:pt>
    <dgm:pt modelId="{4CAA1626-DF43-410B-A8E1-7483CA6B6AD7}" type="pres">
      <dgm:prSet presAssocID="{AAFD2E15-B8CA-4505-931D-4F748DE5286B}" presName="parentLin" presStyleCnt="0"/>
      <dgm:spPr/>
    </dgm:pt>
    <dgm:pt modelId="{708FC893-0F7F-4884-885B-87D92B91969D}" type="pres">
      <dgm:prSet presAssocID="{AAFD2E15-B8CA-4505-931D-4F748DE5286B}" presName="parentLeftMargin" presStyleLbl="node1" presStyleIdx="3" presStyleCnt="7"/>
      <dgm:spPr/>
      <dgm:t>
        <a:bodyPr/>
        <a:lstStyle/>
        <a:p>
          <a:endParaRPr lang="es-ES"/>
        </a:p>
      </dgm:t>
    </dgm:pt>
    <dgm:pt modelId="{8DA1A857-C125-4733-96EB-5356F75C94CB}" type="pres">
      <dgm:prSet presAssocID="{AAFD2E15-B8CA-4505-931D-4F748DE5286B}" presName="parentText" presStyleLbl="node1" presStyleIdx="4" presStyleCnt="7">
        <dgm:presLayoutVars>
          <dgm:chMax val="0"/>
          <dgm:bulletEnabled val="1"/>
        </dgm:presLayoutVars>
      </dgm:prSet>
      <dgm:spPr/>
      <dgm:t>
        <a:bodyPr/>
        <a:lstStyle/>
        <a:p>
          <a:endParaRPr lang="es-ES"/>
        </a:p>
      </dgm:t>
    </dgm:pt>
    <dgm:pt modelId="{251C9FD2-53C6-499F-AF6C-6E31FD4E0C50}" type="pres">
      <dgm:prSet presAssocID="{AAFD2E15-B8CA-4505-931D-4F748DE5286B}" presName="negativeSpace" presStyleCnt="0"/>
      <dgm:spPr/>
    </dgm:pt>
    <dgm:pt modelId="{8EC2970B-00B8-4242-910F-8D867E32C078}" type="pres">
      <dgm:prSet presAssocID="{AAFD2E15-B8CA-4505-931D-4F748DE5286B}" presName="childText" presStyleLbl="conFgAcc1" presStyleIdx="4" presStyleCnt="7">
        <dgm:presLayoutVars>
          <dgm:bulletEnabled val="1"/>
        </dgm:presLayoutVars>
      </dgm:prSet>
      <dgm:spPr/>
    </dgm:pt>
    <dgm:pt modelId="{5DA78634-63EB-42CC-9600-480C9B025B4B}" type="pres">
      <dgm:prSet presAssocID="{FBBEDF74-EA93-484A-ADD2-910C2F590D32}" presName="spaceBetweenRectangles" presStyleCnt="0"/>
      <dgm:spPr/>
    </dgm:pt>
    <dgm:pt modelId="{B766445C-A9FA-4B39-AE29-456D16A9BBD7}" type="pres">
      <dgm:prSet presAssocID="{19C60B83-8233-4A8D-B0F2-D0F040D4DC45}" presName="parentLin" presStyleCnt="0"/>
      <dgm:spPr/>
    </dgm:pt>
    <dgm:pt modelId="{E9CDC8B4-B572-4CCF-B3E4-DA9D97B2D99C}" type="pres">
      <dgm:prSet presAssocID="{19C60B83-8233-4A8D-B0F2-D0F040D4DC45}" presName="parentLeftMargin" presStyleLbl="node1" presStyleIdx="4" presStyleCnt="7"/>
      <dgm:spPr/>
      <dgm:t>
        <a:bodyPr/>
        <a:lstStyle/>
        <a:p>
          <a:endParaRPr lang="es-ES"/>
        </a:p>
      </dgm:t>
    </dgm:pt>
    <dgm:pt modelId="{A7B72C47-8C2D-444A-9B2A-22102604400E}" type="pres">
      <dgm:prSet presAssocID="{19C60B83-8233-4A8D-B0F2-D0F040D4DC45}" presName="parentText" presStyleLbl="node1" presStyleIdx="5" presStyleCnt="7">
        <dgm:presLayoutVars>
          <dgm:chMax val="0"/>
          <dgm:bulletEnabled val="1"/>
        </dgm:presLayoutVars>
      </dgm:prSet>
      <dgm:spPr/>
      <dgm:t>
        <a:bodyPr/>
        <a:lstStyle/>
        <a:p>
          <a:endParaRPr lang="es-ES"/>
        </a:p>
      </dgm:t>
    </dgm:pt>
    <dgm:pt modelId="{166C4220-1882-4F37-9029-37BA67111B0A}" type="pres">
      <dgm:prSet presAssocID="{19C60B83-8233-4A8D-B0F2-D0F040D4DC45}" presName="negativeSpace" presStyleCnt="0"/>
      <dgm:spPr/>
    </dgm:pt>
    <dgm:pt modelId="{AA4ABD5C-4A2D-43ED-A55C-7DD3A00299F5}" type="pres">
      <dgm:prSet presAssocID="{19C60B83-8233-4A8D-B0F2-D0F040D4DC45}" presName="childText" presStyleLbl="conFgAcc1" presStyleIdx="5" presStyleCnt="7">
        <dgm:presLayoutVars>
          <dgm:bulletEnabled val="1"/>
        </dgm:presLayoutVars>
      </dgm:prSet>
      <dgm:spPr/>
    </dgm:pt>
    <dgm:pt modelId="{594E5FF7-BCA9-4116-ADA9-FBA70DF7C549}" type="pres">
      <dgm:prSet presAssocID="{A238B5A5-CC2E-4232-BAB3-6EE86E69F0D1}" presName="spaceBetweenRectangles" presStyleCnt="0"/>
      <dgm:spPr/>
    </dgm:pt>
    <dgm:pt modelId="{5F2B1386-96DE-4AA0-B9F5-E5BE8534AEE4}" type="pres">
      <dgm:prSet presAssocID="{67C474EE-CEB7-47B9-9A41-0B47430E83A8}" presName="parentLin" presStyleCnt="0"/>
      <dgm:spPr/>
    </dgm:pt>
    <dgm:pt modelId="{982A7252-5AF6-4EE8-8064-2E72777CB741}" type="pres">
      <dgm:prSet presAssocID="{67C474EE-CEB7-47B9-9A41-0B47430E83A8}" presName="parentLeftMargin" presStyleLbl="node1" presStyleIdx="5" presStyleCnt="7"/>
      <dgm:spPr/>
      <dgm:t>
        <a:bodyPr/>
        <a:lstStyle/>
        <a:p>
          <a:endParaRPr lang="es-ES"/>
        </a:p>
      </dgm:t>
    </dgm:pt>
    <dgm:pt modelId="{47D75989-AE7E-405E-90C9-4E9181A4DACE}" type="pres">
      <dgm:prSet presAssocID="{67C474EE-CEB7-47B9-9A41-0B47430E83A8}" presName="parentText" presStyleLbl="node1" presStyleIdx="6" presStyleCnt="7">
        <dgm:presLayoutVars>
          <dgm:chMax val="0"/>
          <dgm:bulletEnabled val="1"/>
        </dgm:presLayoutVars>
      </dgm:prSet>
      <dgm:spPr/>
      <dgm:t>
        <a:bodyPr/>
        <a:lstStyle/>
        <a:p>
          <a:endParaRPr lang="es-ES"/>
        </a:p>
      </dgm:t>
    </dgm:pt>
    <dgm:pt modelId="{639F5BB7-005E-4BAC-A45D-08F17A44CF2D}" type="pres">
      <dgm:prSet presAssocID="{67C474EE-CEB7-47B9-9A41-0B47430E83A8}" presName="negativeSpace" presStyleCnt="0"/>
      <dgm:spPr/>
    </dgm:pt>
    <dgm:pt modelId="{D69F8E05-D8D6-47B1-B45D-6838C4A55B05}" type="pres">
      <dgm:prSet presAssocID="{67C474EE-CEB7-47B9-9A41-0B47430E83A8}" presName="childText" presStyleLbl="conFgAcc1" presStyleIdx="6" presStyleCnt="7">
        <dgm:presLayoutVars>
          <dgm:bulletEnabled val="1"/>
        </dgm:presLayoutVars>
      </dgm:prSet>
      <dgm:spPr/>
    </dgm:pt>
  </dgm:ptLst>
  <dgm:cxnLst>
    <dgm:cxn modelId="{80DA701F-3E3E-4B6D-B649-DFC46AA18C92}" type="presOf" srcId="{26B8E56D-98E0-4CFB-8FC4-CC7182929F28}" destId="{00E0750F-17DC-4195-82EB-C638B8F1C032}" srcOrd="1" destOrd="0" presId="urn:microsoft.com/office/officeart/2005/8/layout/list1"/>
    <dgm:cxn modelId="{B417042C-1FFC-4B5D-B70D-79B5636EB994}" srcId="{098D0246-A7E9-41F1-921B-6161F7F5D79E}" destId="{057F5793-DDDF-42D0-93D5-A4ADB36099F4}" srcOrd="1" destOrd="0" parTransId="{AEAC058C-65D5-4741-ACE3-AC335853E199}" sibTransId="{4A7250F0-295A-4804-BDC7-D69F80521471}"/>
    <dgm:cxn modelId="{1775822E-8EFD-46A2-8964-00AFFEF4DCEE}" type="presOf" srcId="{B00B7B53-B60F-4692-8744-7D3FAEF58744}" destId="{48723A22-476F-46A5-9DA8-0F752B7811C3}" srcOrd="1" destOrd="0" presId="urn:microsoft.com/office/officeart/2005/8/layout/list1"/>
    <dgm:cxn modelId="{394DD489-D478-4367-8BC0-6E0F543ADC88}" type="presOf" srcId="{6AD00199-91D4-41BE-B056-056B7F0B925C}" destId="{DC9DC0B2-7E49-472C-8196-D5D9D1032B47}" srcOrd="0" destOrd="0" presId="urn:microsoft.com/office/officeart/2005/8/layout/list1"/>
    <dgm:cxn modelId="{B6348916-7464-41BA-9B93-3C76FDF41BA2}" type="presOf" srcId="{6AD00199-91D4-41BE-B056-056B7F0B925C}" destId="{CEFF83DB-88C8-4445-81F0-B5EC39B739DA}" srcOrd="1" destOrd="0" presId="urn:microsoft.com/office/officeart/2005/8/layout/list1"/>
    <dgm:cxn modelId="{C481E3DE-7E1E-44F0-BAB9-3ABB9F4A0517}" srcId="{098D0246-A7E9-41F1-921B-6161F7F5D79E}" destId="{19C60B83-8233-4A8D-B0F2-D0F040D4DC45}" srcOrd="5" destOrd="0" parTransId="{FED9EB26-9E53-49F7-B340-8D1E9A6A3353}" sibTransId="{A238B5A5-CC2E-4232-BAB3-6EE86E69F0D1}"/>
    <dgm:cxn modelId="{6E0363B0-78FA-4487-A9AE-9275DBE167E6}" srcId="{098D0246-A7E9-41F1-921B-6161F7F5D79E}" destId="{6AD00199-91D4-41BE-B056-056B7F0B925C}" srcOrd="0" destOrd="0" parTransId="{9E2FF7CC-0D6F-437D-B5FD-83E2FB1BD669}" sibTransId="{4DA5DDC4-CEC2-4F45-BF65-BE85AD22A5A2}"/>
    <dgm:cxn modelId="{262B2C8B-075A-4596-A568-08D14432E329}" type="presOf" srcId="{26B8E56D-98E0-4CFB-8FC4-CC7182929F28}" destId="{94023444-B38C-4AAA-881F-8EE0DBA5965F}" srcOrd="0" destOrd="0" presId="urn:microsoft.com/office/officeart/2005/8/layout/list1"/>
    <dgm:cxn modelId="{F4A4BF6E-AF40-4A5F-9CB5-F36A069C58EA}" type="presOf" srcId="{098D0246-A7E9-41F1-921B-6161F7F5D79E}" destId="{7E974F31-9196-4D1B-B41A-B700E8BD6287}" srcOrd="0" destOrd="0" presId="urn:microsoft.com/office/officeart/2005/8/layout/list1"/>
    <dgm:cxn modelId="{65E43E80-DF89-49B7-BC39-6D40FB736CBF}" srcId="{098D0246-A7E9-41F1-921B-6161F7F5D79E}" destId="{67C474EE-CEB7-47B9-9A41-0B47430E83A8}" srcOrd="6" destOrd="0" parTransId="{4BBFC9F8-41E4-4D8B-A255-0AB23619A5EE}" sibTransId="{41477B6F-49E1-44FE-B170-0F366B7AF5BA}"/>
    <dgm:cxn modelId="{A89CEA8C-D286-4C93-87E2-465F517D9543}" type="presOf" srcId="{19C60B83-8233-4A8D-B0F2-D0F040D4DC45}" destId="{E9CDC8B4-B572-4CCF-B3E4-DA9D97B2D99C}" srcOrd="0" destOrd="0" presId="urn:microsoft.com/office/officeart/2005/8/layout/list1"/>
    <dgm:cxn modelId="{C4D2592E-9F6B-4934-9920-A1251F525B63}" type="presOf" srcId="{AAFD2E15-B8CA-4505-931D-4F748DE5286B}" destId="{8DA1A857-C125-4733-96EB-5356F75C94CB}" srcOrd="1" destOrd="0" presId="urn:microsoft.com/office/officeart/2005/8/layout/list1"/>
    <dgm:cxn modelId="{E51C88D0-34EC-4B2B-AA13-B22D576A8533}" srcId="{098D0246-A7E9-41F1-921B-6161F7F5D79E}" destId="{26B8E56D-98E0-4CFB-8FC4-CC7182929F28}" srcOrd="2" destOrd="0" parTransId="{7528CBE7-8643-416C-A15B-425F6B1F7BF7}" sibTransId="{3ADF630C-85C6-4123-83AF-668E5544CFC5}"/>
    <dgm:cxn modelId="{98614C16-81F3-40A1-BBDA-866AF5BC6F01}" type="presOf" srcId="{67C474EE-CEB7-47B9-9A41-0B47430E83A8}" destId="{47D75989-AE7E-405E-90C9-4E9181A4DACE}" srcOrd="1" destOrd="0" presId="urn:microsoft.com/office/officeart/2005/8/layout/list1"/>
    <dgm:cxn modelId="{4CFC69E9-F449-45FF-BDAA-675082BC1B3A}" srcId="{098D0246-A7E9-41F1-921B-6161F7F5D79E}" destId="{B00B7B53-B60F-4692-8744-7D3FAEF58744}" srcOrd="3" destOrd="0" parTransId="{EE815684-8B0D-4EAA-8A0C-F2B40E6AC57B}" sibTransId="{90B54FC0-057C-4525-8689-A9BF6527AA5A}"/>
    <dgm:cxn modelId="{7ED0388F-59AB-4BB1-AA99-3F6F7CA2EA86}" srcId="{098D0246-A7E9-41F1-921B-6161F7F5D79E}" destId="{AAFD2E15-B8CA-4505-931D-4F748DE5286B}" srcOrd="4" destOrd="0" parTransId="{13C417C8-85FE-4B26-A60D-AD3C27DA13E3}" sibTransId="{FBBEDF74-EA93-484A-ADD2-910C2F590D32}"/>
    <dgm:cxn modelId="{5FEB55BD-16EC-4D9C-A3F3-059EC5280350}" type="presOf" srcId="{67C474EE-CEB7-47B9-9A41-0B47430E83A8}" destId="{982A7252-5AF6-4EE8-8064-2E72777CB741}" srcOrd="0" destOrd="0" presId="urn:microsoft.com/office/officeart/2005/8/layout/list1"/>
    <dgm:cxn modelId="{BC2B6815-2956-4E19-B051-4CB110248A2C}" type="presOf" srcId="{057F5793-DDDF-42D0-93D5-A4ADB36099F4}" destId="{3DFDE451-8F93-43B8-8928-856C7CA373DE}" srcOrd="0" destOrd="0" presId="urn:microsoft.com/office/officeart/2005/8/layout/list1"/>
    <dgm:cxn modelId="{8103ADB2-A03E-4B72-8F23-7986CEC80B8D}" type="presOf" srcId="{057F5793-DDDF-42D0-93D5-A4ADB36099F4}" destId="{EAC5E08F-4746-40C9-AD25-65CBA230D94D}" srcOrd="1" destOrd="0" presId="urn:microsoft.com/office/officeart/2005/8/layout/list1"/>
    <dgm:cxn modelId="{A7BB91C4-3CE6-415B-A0EC-0EF201F31522}" type="presOf" srcId="{19C60B83-8233-4A8D-B0F2-D0F040D4DC45}" destId="{A7B72C47-8C2D-444A-9B2A-22102604400E}" srcOrd="1" destOrd="0" presId="urn:microsoft.com/office/officeart/2005/8/layout/list1"/>
    <dgm:cxn modelId="{9B5CB1E4-929C-47BE-A313-9EF0E92CDB11}" type="presOf" srcId="{B00B7B53-B60F-4692-8744-7D3FAEF58744}" destId="{19234AB5-92FB-4CCF-BED3-F783A8334A02}" srcOrd="0" destOrd="0" presId="urn:microsoft.com/office/officeart/2005/8/layout/list1"/>
    <dgm:cxn modelId="{8D4CD7ED-72DB-48DF-BC2C-55D6F0CE5F58}" type="presOf" srcId="{AAFD2E15-B8CA-4505-931D-4F748DE5286B}" destId="{708FC893-0F7F-4884-885B-87D92B91969D}" srcOrd="0" destOrd="0" presId="urn:microsoft.com/office/officeart/2005/8/layout/list1"/>
    <dgm:cxn modelId="{92881A19-AEC7-49CE-BC75-A50E62BF4D9D}" type="presParOf" srcId="{7E974F31-9196-4D1B-B41A-B700E8BD6287}" destId="{86AE09EE-AD61-4155-B943-48515B408805}" srcOrd="0" destOrd="0" presId="urn:microsoft.com/office/officeart/2005/8/layout/list1"/>
    <dgm:cxn modelId="{32F58E39-B841-4EF0-909F-88B08829B8C6}" type="presParOf" srcId="{86AE09EE-AD61-4155-B943-48515B408805}" destId="{DC9DC0B2-7E49-472C-8196-D5D9D1032B47}" srcOrd="0" destOrd="0" presId="urn:microsoft.com/office/officeart/2005/8/layout/list1"/>
    <dgm:cxn modelId="{2CD294F5-59A8-41D5-AA4D-F9F2A65359DC}" type="presParOf" srcId="{86AE09EE-AD61-4155-B943-48515B408805}" destId="{CEFF83DB-88C8-4445-81F0-B5EC39B739DA}" srcOrd="1" destOrd="0" presId="urn:microsoft.com/office/officeart/2005/8/layout/list1"/>
    <dgm:cxn modelId="{3C250E0F-4FE4-4987-BD81-8666784E3A54}" type="presParOf" srcId="{7E974F31-9196-4D1B-B41A-B700E8BD6287}" destId="{768613B2-3900-454D-B31A-F5BC99D92BA1}" srcOrd="1" destOrd="0" presId="urn:microsoft.com/office/officeart/2005/8/layout/list1"/>
    <dgm:cxn modelId="{A036EF19-83D1-4CD6-B22E-3BE1BD14C960}" type="presParOf" srcId="{7E974F31-9196-4D1B-B41A-B700E8BD6287}" destId="{2587F7E7-DEB4-42BC-BE95-D490F7A2F1D9}" srcOrd="2" destOrd="0" presId="urn:microsoft.com/office/officeart/2005/8/layout/list1"/>
    <dgm:cxn modelId="{D0141D6A-B715-4F47-BA46-ADC2B8487120}" type="presParOf" srcId="{7E974F31-9196-4D1B-B41A-B700E8BD6287}" destId="{2D59192C-0566-43F3-882D-70E3B34830CC}" srcOrd="3" destOrd="0" presId="urn:microsoft.com/office/officeart/2005/8/layout/list1"/>
    <dgm:cxn modelId="{9490BCC8-8802-4986-BA3D-0D92F4464B27}" type="presParOf" srcId="{7E974F31-9196-4D1B-B41A-B700E8BD6287}" destId="{5565AE61-2020-4EBE-A516-FFF7965F0640}" srcOrd="4" destOrd="0" presId="urn:microsoft.com/office/officeart/2005/8/layout/list1"/>
    <dgm:cxn modelId="{A2B2F76B-4240-4A8F-8203-B0435ACB7E21}" type="presParOf" srcId="{5565AE61-2020-4EBE-A516-FFF7965F0640}" destId="{3DFDE451-8F93-43B8-8928-856C7CA373DE}" srcOrd="0" destOrd="0" presId="urn:microsoft.com/office/officeart/2005/8/layout/list1"/>
    <dgm:cxn modelId="{EAFA01F5-E85B-4D10-AC83-274308413AE7}" type="presParOf" srcId="{5565AE61-2020-4EBE-A516-FFF7965F0640}" destId="{EAC5E08F-4746-40C9-AD25-65CBA230D94D}" srcOrd="1" destOrd="0" presId="urn:microsoft.com/office/officeart/2005/8/layout/list1"/>
    <dgm:cxn modelId="{A94DB8A0-0892-4A23-9112-7292C2B8C028}" type="presParOf" srcId="{7E974F31-9196-4D1B-B41A-B700E8BD6287}" destId="{3A72561A-9CD7-45FD-BD1B-8BA1BD95B7AF}" srcOrd="5" destOrd="0" presId="urn:microsoft.com/office/officeart/2005/8/layout/list1"/>
    <dgm:cxn modelId="{74CCE981-E244-4C33-B534-CFD6A082CA72}" type="presParOf" srcId="{7E974F31-9196-4D1B-B41A-B700E8BD6287}" destId="{A40F5902-FA1D-47A6-B5B0-D9E9CB3F0CAC}" srcOrd="6" destOrd="0" presId="urn:microsoft.com/office/officeart/2005/8/layout/list1"/>
    <dgm:cxn modelId="{E5BCA78B-68F4-405F-A2EE-217F5B5393C0}" type="presParOf" srcId="{7E974F31-9196-4D1B-B41A-B700E8BD6287}" destId="{9BF6C473-0AAE-4307-B3A9-1BC04C115C7D}" srcOrd="7" destOrd="0" presId="urn:microsoft.com/office/officeart/2005/8/layout/list1"/>
    <dgm:cxn modelId="{B1B92E2B-2234-43E7-AF9C-3ED9D52F3A59}" type="presParOf" srcId="{7E974F31-9196-4D1B-B41A-B700E8BD6287}" destId="{17060F46-C188-4F24-AD5B-202AAF84C102}" srcOrd="8" destOrd="0" presId="urn:microsoft.com/office/officeart/2005/8/layout/list1"/>
    <dgm:cxn modelId="{0F78D149-0DC1-409E-8B2C-9E9B4652A3C1}" type="presParOf" srcId="{17060F46-C188-4F24-AD5B-202AAF84C102}" destId="{94023444-B38C-4AAA-881F-8EE0DBA5965F}" srcOrd="0" destOrd="0" presId="urn:microsoft.com/office/officeart/2005/8/layout/list1"/>
    <dgm:cxn modelId="{6A9939AD-4B99-4D17-9BEC-3C98A49B079D}" type="presParOf" srcId="{17060F46-C188-4F24-AD5B-202AAF84C102}" destId="{00E0750F-17DC-4195-82EB-C638B8F1C032}" srcOrd="1" destOrd="0" presId="urn:microsoft.com/office/officeart/2005/8/layout/list1"/>
    <dgm:cxn modelId="{0F7C2D60-69B9-4C67-9D5A-BE52D56BE2C3}" type="presParOf" srcId="{7E974F31-9196-4D1B-B41A-B700E8BD6287}" destId="{6FC7CCE4-5C60-4534-96CA-77116FF0AA5E}" srcOrd="9" destOrd="0" presId="urn:microsoft.com/office/officeart/2005/8/layout/list1"/>
    <dgm:cxn modelId="{999D8B48-9B68-4DEA-A43B-C0D5E80D3117}" type="presParOf" srcId="{7E974F31-9196-4D1B-B41A-B700E8BD6287}" destId="{23597FF5-EB0B-44FE-9660-831C415238BD}" srcOrd="10" destOrd="0" presId="urn:microsoft.com/office/officeart/2005/8/layout/list1"/>
    <dgm:cxn modelId="{F18C599C-0FB6-44D4-8DAB-B170A4359B86}" type="presParOf" srcId="{7E974F31-9196-4D1B-B41A-B700E8BD6287}" destId="{9007BDDF-D7F1-4D37-9633-0E030463ECFE}" srcOrd="11" destOrd="0" presId="urn:microsoft.com/office/officeart/2005/8/layout/list1"/>
    <dgm:cxn modelId="{295D9DC3-CFAD-40B4-B38F-EC3A77593242}" type="presParOf" srcId="{7E974F31-9196-4D1B-B41A-B700E8BD6287}" destId="{2AABCFBB-32F3-4708-A89D-069A28A7F426}" srcOrd="12" destOrd="0" presId="urn:microsoft.com/office/officeart/2005/8/layout/list1"/>
    <dgm:cxn modelId="{2220E3DC-3BF3-4953-9A9C-A00A536FF126}" type="presParOf" srcId="{2AABCFBB-32F3-4708-A89D-069A28A7F426}" destId="{19234AB5-92FB-4CCF-BED3-F783A8334A02}" srcOrd="0" destOrd="0" presId="urn:microsoft.com/office/officeart/2005/8/layout/list1"/>
    <dgm:cxn modelId="{3959DD90-6AA4-4B53-B28E-B26EF8DF0D68}" type="presParOf" srcId="{2AABCFBB-32F3-4708-A89D-069A28A7F426}" destId="{48723A22-476F-46A5-9DA8-0F752B7811C3}" srcOrd="1" destOrd="0" presId="urn:microsoft.com/office/officeart/2005/8/layout/list1"/>
    <dgm:cxn modelId="{FE6977E9-7A2C-4335-92B1-B0B81085B4E3}" type="presParOf" srcId="{7E974F31-9196-4D1B-B41A-B700E8BD6287}" destId="{00F9AA5B-0533-4212-A70F-1AEC31D1D4BF}" srcOrd="13" destOrd="0" presId="urn:microsoft.com/office/officeart/2005/8/layout/list1"/>
    <dgm:cxn modelId="{653605E8-B70B-4A7A-A4AA-E592B4C183DB}" type="presParOf" srcId="{7E974F31-9196-4D1B-B41A-B700E8BD6287}" destId="{7DBF4C72-D3C8-4276-A615-83293568A101}" srcOrd="14" destOrd="0" presId="urn:microsoft.com/office/officeart/2005/8/layout/list1"/>
    <dgm:cxn modelId="{06C18E3A-07CE-4231-A940-ACD9FD9DD798}" type="presParOf" srcId="{7E974F31-9196-4D1B-B41A-B700E8BD6287}" destId="{5EFACDE5-3387-49D0-BC56-B206D623DB9D}" srcOrd="15" destOrd="0" presId="urn:microsoft.com/office/officeart/2005/8/layout/list1"/>
    <dgm:cxn modelId="{E8F09A8A-58F8-4BE2-9E0C-A4006DD423DD}" type="presParOf" srcId="{7E974F31-9196-4D1B-B41A-B700E8BD6287}" destId="{4CAA1626-DF43-410B-A8E1-7483CA6B6AD7}" srcOrd="16" destOrd="0" presId="urn:microsoft.com/office/officeart/2005/8/layout/list1"/>
    <dgm:cxn modelId="{123A14F5-2B4D-4B4F-8C01-172BC6842E40}" type="presParOf" srcId="{4CAA1626-DF43-410B-A8E1-7483CA6B6AD7}" destId="{708FC893-0F7F-4884-885B-87D92B91969D}" srcOrd="0" destOrd="0" presId="urn:microsoft.com/office/officeart/2005/8/layout/list1"/>
    <dgm:cxn modelId="{53271FE0-957C-4699-B7A4-95CE3BA709C0}" type="presParOf" srcId="{4CAA1626-DF43-410B-A8E1-7483CA6B6AD7}" destId="{8DA1A857-C125-4733-96EB-5356F75C94CB}" srcOrd="1" destOrd="0" presId="urn:microsoft.com/office/officeart/2005/8/layout/list1"/>
    <dgm:cxn modelId="{65271A32-12D8-4EE7-88E7-02FF5612309F}" type="presParOf" srcId="{7E974F31-9196-4D1B-B41A-B700E8BD6287}" destId="{251C9FD2-53C6-499F-AF6C-6E31FD4E0C50}" srcOrd="17" destOrd="0" presId="urn:microsoft.com/office/officeart/2005/8/layout/list1"/>
    <dgm:cxn modelId="{E42632A9-C37C-43B0-9ED2-C2E342072F77}" type="presParOf" srcId="{7E974F31-9196-4D1B-B41A-B700E8BD6287}" destId="{8EC2970B-00B8-4242-910F-8D867E32C078}" srcOrd="18" destOrd="0" presId="urn:microsoft.com/office/officeart/2005/8/layout/list1"/>
    <dgm:cxn modelId="{F0A4B1C1-3D89-47EC-92DF-149E81F77CAA}" type="presParOf" srcId="{7E974F31-9196-4D1B-B41A-B700E8BD6287}" destId="{5DA78634-63EB-42CC-9600-480C9B025B4B}" srcOrd="19" destOrd="0" presId="urn:microsoft.com/office/officeart/2005/8/layout/list1"/>
    <dgm:cxn modelId="{BAAA6E6C-1F18-4E53-BBB1-5CE1DDAF0238}" type="presParOf" srcId="{7E974F31-9196-4D1B-B41A-B700E8BD6287}" destId="{B766445C-A9FA-4B39-AE29-456D16A9BBD7}" srcOrd="20" destOrd="0" presId="urn:microsoft.com/office/officeart/2005/8/layout/list1"/>
    <dgm:cxn modelId="{F847B62E-D37B-4C99-A8B1-7A414385116C}" type="presParOf" srcId="{B766445C-A9FA-4B39-AE29-456D16A9BBD7}" destId="{E9CDC8B4-B572-4CCF-B3E4-DA9D97B2D99C}" srcOrd="0" destOrd="0" presId="urn:microsoft.com/office/officeart/2005/8/layout/list1"/>
    <dgm:cxn modelId="{021EB81B-1510-4763-94D7-8266CC8BC5A1}" type="presParOf" srcId="{B766445C-A9FA-4B39-AE29-456D16A9BBD7}" destId="{A7B72C47-8C2D-444A-9B2A-22102604400E}" srcOrd="1" destOrd="0" presId="urn:microsoft.com/office/officeart/2005/8/layout/list1"/>
    <dgm:cxn modelId="{871F9CFD-3D52-4EA2-8426-6183C9269449}" type="presParOf" srcId="{7E974F31-9196-4D1B-B41A-B700E8BD6287}" destId="{166C4220-1882-4F37-9029-37BA67111B0A}" srcOrd="21" destOrd="0" presId="urn:microsoft.com/office/officeart/2005/8/layout/list1"/>
    <dgm:cxn modelId="{4EBF7415-24BE-4733-A4E3-CE429DB06123}" type="presParOf" srcId="{7E974F31-9196-4D1B-B41A-B700E8BD6287}" destId="{AA4ABD5C-4A2D-43ED-A55C-7DD3A00299F5}" srcOrd="22" destOrd="0" presId="urn:microsoft.com/office/officeart/2005/8/layout/list1"/>
    <dgm:cxn modelId="{E6A2B504-455C-487A-9661-C9B30AA108F5}" type="presParOf" srcId="{7E974F31-9196-4D1B-B41A-B700E8BD6287}" destId="{594E5FF7-BCA9-4116-ADA9-FBA70DF7C549}" srcOrd="23" destOrd="0" presId="urn:microsoft.com/office/officeart/2005/8/layout/list1"/>
    <dgm:cxn modelId="{ADC610EC-48B0-453E-B94E-4136E70F6889}" type="presParOf" srcId="{7E974F31-9196-4D1B-B41A-B700E8BD6287}" destId="{5F2B1386-96DE-4AA0-B9F5-E5BE8534AEE4}" srcOrd="24" destOrd="0" presId="urn:microsoft.com/office/officeart/2005/8/layout/list1"/>
    <dgm:cxn modelId="{2EE46076-CB7B-4DB0-912F-5E7A7BFF063E}" type="presParOf" srcId="{5F2B1386-96DE-4AA0-B9F5-E5BE8534AEE4}" destId="{982A7252-5AF6-4EE8-8064-2E72777CB741}" srcOrd="0" destOrd="0" presId="urn:microsoft.com/office/officeart/2005/8/layout/list1"/>
    <dgm:cxn modelId="{B76B5B15-2BBB-4EA2-A90A-F99435897743}" type="presParOf" srcId="{5F2B1386-96DE-4AA0-B9F5-E5BE8534AEE4}" destId="{47D75989-AE7E-405E-90C9-4E9181A4DACE}" srcOrd="1" destOrd="0" presId="urn:microsoft.com/office/officeart/2005/8/layout/list1"/>
    <dgm:cxn modelId="{FC121386-0E00-4F66-8969-139BD4E7499E}" type="presParOf" srcId="{7E974F31-9196-4D1B-B41A-B700E8BD6287}" destId="{639F5BB7-005E-4BAC-A45D-08F17A44CF2D}" srcOrd="25" destOrd="0" presId="urn:microsoft.com/office/officeart/2005/8/layout/list1"/>
    <dgm:cxn modelId="{F738039E-6F5E-4D98-9690-4DCA3F1CBA55}" type="presParOf" srcId="{7E974F31-9196-4D1B-B41A-B700E8BD6287}" destId="{D69F8E05-D8D6-47B1-B45D-6838C4A55B05}"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7F7E7-DEB4-42BC-BE95-D490F7A2F1D9}">
      <dsp:nvSpPr>
        <dsp:cNvPr id="0" name=""/>
        <dsp:cNvSpPr/>
      </dsp:nvSpPr>
      <dsp:spPr>
        <a:xfrm>
          <a:off x="0" y="240769"/>
          <a:ext cx="9002883" cy="352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FF83DB-88C8-4445-81F0-B5EC39B739DA}">
      <dsp:nvSpPr>
        <dsp:cNvPr id="0" name=""/>
        <dsp:cNvSpPr/>
      </dsp:nvSpPr>
      <dsp:spPr>
        <a:xfrm>
          <a:off x="450144" y="34129"/>
          <a:ext cx="6302018" cy="4132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622300">
            <a:lnSpc>
              <a:spcPct val="90000"/>
            </a:lnSpc>
            <a:spcBef>
              <a:spcPct val="0"/>
            </a:spcBef>
            <a:spcAft>
              <a:spcPct val="35000"/>
            </a:spcAft>
          </a:pPr>
          <a:r>
            <a:rPr lang="es-MX" sz="1400" kern="1200" dirty="0"/>
            <a:t>Marco doblemente empotrado sin corrimientos. (Cross)</a:t>
          </a:r>
        </a:p>
      </dsp:txBody>
      <dsp:txXfrm>
        <a:off x="470319" y="54304"/>
        <a:ext cx="6261668" cy="372930"/>
      </dsp:txXfrm>
    </dsp:sp>
    <dsp:sp modelId="{A40F5902-FA1D-47A6-B5B0-D9E9CB3F0CAC}">
      <dsp:nvSpPr>
        <dsp:cNvPr id="0" name=""/>
        <dsp:cNvSpPr/>
      </dsp:nvSpPr>
      <dsp:spPr>
        <a:xfrm>
          <a:off x="0" y="875809"/>
          <a:ext cx="9002883" cy="352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C5E08F-4746-40C9-AD25-65CBA230D94D}">
      <dsp:nvSpPr>
        <dsp:cNvPr id="0" name=""/>
        <dsp:cNvSpPr/>
      </dsp:nvSpPr>
      <dsp:spPr>
        <a:xfrm>
          <a:off x="450144" y="669169"/>
          <a:ext cx="6302018" cy="4132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622300">
            <a:lnSpc>
              <a:spcPct val="90000"/>
            </a:lnSpc>
            <a:spcBef>
              <a:spcPct val="0"/>
            </a:spcBef>
            <a:spcAft>
              <a:spcPct val="35000"/>
            </a:spcAft>
          </a:pPr>
          <a:r>
            <a:rPr lang="es-MX" sz="1400" kern="1200" dirty="0"/>
            <a:t>Marco doblemente empotrado con corrimientos. (Cross)</a:t>
          </a:r>
        </a:p>
      </dsp:txBody>
      <dsp:txXfrm>
        <a:off x="470319" y="689344"/>
        <a:ext cx="6261668" cy="372930"/>
      </dsp:txXfrm>
    </dsp:sp>
    <dsp:sp modelId="{23597FF5-EB0B-44FE-9660-831C415238BD}">
      <dsp:nvSpPr>
        <dsp:cNvPr id="0" name=""/>
        <dsp:cNvSpPr/>
      </dsp:nvSpPr>
      <dsp:spPr>
        <a:xfrm>
          <a:off x="0" y="1510849"/>
          <a:ext cx="9002883" cy="352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E0750F-17DC-4195-82EB-C638B8F1C032}">
      <dsp:nvSpPr>
        <dsp:cNvPr id="0" name=""/>
        <dsp:cNvSpPr/>
      </dsp:nvSpPr>
      <dsp:spPr>
        <a:xfrm>
          <a:off x="450144" y="1304209"/>
          <a:ext cx="6302018" cy="4132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622300">
            <a:lnSpc>
              <a:spcPct val="90000"/>
            </a:lnSpc>
            <a:spcBef>
              <a:spcPct val="0"/>
            </a:spcBef>
            <a:spcAft>
              <a:spcPct val="35000"/>
            </a:spcAft>
          </a:pPr>
          <a:r>
            <a:rPr lang="es-MX" sz="1400" kern="1200" dirty="0"/>
            <a:t>Método de Análisis del Desplazamiento: Pendiente – deflexión</a:t>
          </a:r>
        </a:p>
      </dsp:txBody>
      <dsp:txXfrm>
        <a:off x="470319" y="1324384"/>
        <a:ext cx="6261668" cy="372930"/>
      </dsp:txXfrm>
    </dsp:sp>
    <dsp:sp modelId="{7DBF4C72-D3C8-4276-A615-83293568A101}">
      <dsp:nvSpPr>
        <dsp:cNvPr id="0" name=""/>
        <dsp:cNvSpPr/>
      </dsp:nvSpPr>
      <dsp:spPr>
        <a:xfrm>
          <a:off x="0" y="2145889"/>
          <a:ext cx="9002883" cy="352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723A22-476F-46A5-9DA8-0F752B7811C3}">
      <dsp:nvSpPr>
        <dsp:cNvPr id="0" name=""/>
        <dsp:cNvSpPr/>
      </dsp:nvSpPr>
      <dsp:spPr>
        <a:xfrm>
          <a:off x="450144" y="1939249"/>
          <a:ext cx="6302018" cy="4132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622300">
            <a:lnSpc>
              <a:spcPct val="90000"/>
            </a:lnSpc>
            <a:spcBef>
              <a:spcPct val="0"/>
            </a:spcBef>
            <a:spcAft>
              <a:spcPct val="35000"/>
            </a:spcAft>
          </a:pPr>
          <a:r>
            <a:rPr lang="es-MX" sz="1400" kern="1200" dirty="0"/>
            <a:t>Marco doblemente empotrado. (Pendiente-deflexión)</a:t>
          </a:r>
        </a:p>
      </dsp:txBody>
      <dsp:txXfrm>
        <a:off x="470319" y="1959424"/>
        <a:ext cx="6261668" cy="372930"/>
      </dsp:txXfrm>
    </dsp:sp>
    <dsp:sp modelId="{8EC2970B-00B8-4242-910F-8D867E32C078}">
      <dsp:nvSpPr>
        <dsp:cNvPr id="0" name=""/>
        <dsp:cNvSpPr/>
      </dsp:nvSpPr>
      <dsp:spPr>
        <a:xfrm>
          <a:off x="0" y="2780929"/>
          <a:ext cx="9002883" cy="352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A1A857-C125-4733-96EB-5356F75C94CB}">
      <dsp:nvSpPr>
        <dsp:cNvPr id="0" name=""/>
        <dsp:cNvSpPr/>
      </dsp:nvSpPr>
      <dsp:spPr>
        <a:xfrm>
          <a:off x="450144" y="2574289"/>
          <a:ext cx="6302018" cy="4132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622300">
            <a:lnSpc>
              <a:spcPct val="90000"/>
            </a:lnSpc>
            <a:spcBef>
              <a:spcPct val="0"/>
            </a:spcBef>
            <a:spcAft>
              <a:spcPct val="35000"/>
            </a:spcAft>
          </a:pPr>
          <a:r>
            <a:rPr lang="es-MX" sz="1400" kern="1200" dirty="0"/>
            <a:t>Viga hiperestática. (Pendiente-deflexión)</a:t>
          </a:r>
        </a:p>
      </dsp:txBody>
      <dsp:txXfrm>
        <a:off x="470319" y="2594464"/>
        <a:ext cx="6261668" cy="372930"/>
      </dsp:txXfrm>
    </dsp:sp>
    <dsp:sp modelId="{AA4ABD5C-4A2D-43ED-A55C-7DD3A00299F5}">
      <dsp:nvSpPr>
        <dsp:cNvPr id="0" name=""/>
        <dsp:cNvSpPr/>
      </dsp:nvSpPr>
      <dsp:spPr>
        <a:xfrm>
          <a:off x="0" y="3415969"/>
          <a:ext cx="9002883" cy="352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B72C47-8C2D-444A-9B2A-22102604400E}">
      <dsp:nvSpPr>
        <dsp:cNvPr id="0" name=""/>
        <dsp:cNvSpPr/>
      </dsp:nvSpPr>
      <dsp:spPr>
        <a:xfrm>
          <a:off x="450144" y="3209329"/>
          <a:ext cx="6302018" cy="4132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622300">
            <a:lnSpc>
              <a:spcPct val="90000"/>
            </a:lnSpc>
            <a:spcBef>
              <a:spcPct val="0"/>
            </a:spcBef>
            <a:spcAft>
              <a:spcPct val="35000"/>
            </a:spcAft>
          </a:pPr>
          <a:r>
            <a:rPr lang="es-MX" sz="1400" kern="1200" dirty="0"/>
            <a:t>Conclusiones</a:t>
          </a:r>
        </a:p>
      </dsp:txBody>
      <dsp:txXfrm>
        <a:off x="470319" y="3229504"/>
        <a:ext cx="6261668" cy="372930"/>
      </dsp:txXfrm>
    </dsp:sp>
    <dsp:sp modelId="{D69F8E05-D8D6-47B1-B45D-6838C4A55B05}">
      <dsp:nvSpPr>
        <dsp:cNvPr id="0" name=""/>
        <dsp:cNvSpPr/>
      </dsp:nvSpPr>
      <dsp:spPr>
        <a:xfrm>
          <a:off x="0" y="4051009"/>
          <a:ext cx="9002883" cy="352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D75989-AE7E-405E-90C9-4E9181A4DACE}">
      <dsp:nvSpPr>
        <dsp:cNvPr id="0" name=""/>
        <dsp:cNvSpPr/>
      </dsp:nvSpPr>
      <dsp:spPr>
        <a:xfrm>
          <a:off x="450144" y="3844369"/>
          <a:ext cx="6302018" cy="4132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622300">
            <a:lnSpc>
              <a:spcPct val="90000"/>
            </a:lnSpc>
            <a:spcBef>
              <a:spcPct val="0"/>
            </a:spcBef>
            <a:spcAft>
              <a:spcPct val="35000"/>
            </a:spcAft>
          </a:pPr>
          <a:r>
            <a:rPr lang="es-MX" sz="1400" kern="1200" dirty="0"/>
            <a:t>Bibliografía</a:t>
          </a:r>
        </a:p>
      </dsp:txBody>
      <dsp:txXfrm>
        <a:off x="470319" y="3864544"/>
        <a:ext cx="6261668"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Examen: Unidad 2</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07FFAA-F967-4623-8F02-03A512530D57}" type="datetimeFigureOut">
              <a:rPr lang="es-MX" smtClean="0"/>
              <a:t>18/09/2023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1BFC31-1469-42E5-AE35-C0B5BB87E824}" type="slidenum">
              <a:rPr lang="es-MX" smtClean="0"/>
              <a:t>‹Nº›</a:t>
            </a:fld>
            <a:endParaRPr lang="es-MX"/>
          </a:p>
        </p:txBody>
      </p:sp>
    </p:spTree>
    <p:extLst>
      <p:ext uri="{BB962C8B-B14F-4D97-AF65-F5344CB8AC3E}">
        <p14:creationId xmlns:p14="http://schemas.microsoft.com/office/powerpoint/2010/main" val="42434071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Examen: Unidad 2</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72D05-A526-4633-B3D2-B9A8675BC04B}" type="datetimeFigureOut">
              <a:rPr lang="es-MX" smtClean="0"/>
              <a:t>18/09/2023</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34DBC-4CE9-4242-9EBD-B0F0522E9A86}" type="slidenum">
              <a:rPr lang="es-MX" smtClean="0"/>
              <a:t>‹Nº›</a:t>
            </a:fld>
            <a:endParaRPr lang="es-MX"/>
          </a:p>
        </p:txBody>
      </p:sp>
    </p:spTree>
    <p:extLst>
      <p:ext uri="{BB962C8B-B14F-4D97-AF65-F5344CB8AC3E}">
        <p14:creationId xmlns:p14="http://schemas.microsoft.com/office/powerpoint/2010/main" val="18986800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17096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29239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32871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37290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1047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93591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78754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90219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59872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241564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55702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17109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94134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20273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766607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51207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36256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715607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331452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36699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136009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48919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solidFill>
                  <a:prstClr val="black"/>
                </a:solidFill>
              </a:rPr>
              <a:pPr/>
              <a:t>4</a:t>
            </a:fld>
            <a:endParaRPr lang="es-MX">
              <a:solidFill>
                <a:prstClr val="black"/>
              </a:solidFill>
            </a:endParaRPr>
          </a:p>
        </p:txBody>
      </p:sp>
      <p:sp>
        <p:nvSpPr>
          <p:cNvPr id="5" name="4 Marcador de encabezado"/>
          <p:cNvSpPr>
            <a:spLocks noGrp="1"/>
          </p:cNvSpPr>
          <p:nvPr>
            <p:ph type="hdr" sz="quarter" idx="11"/>
          </p:nvPr>
        </p:nvSpPr>
        <p:spPr/>
        <p:txBody>
          <a:bodyPr/>
          <a:lstStyle/>
          <a:p>
            <a:r>
              <a:rPr lang="es-MX">
                <a:solidFill>
                  <a:prstClr val="black"/>
                </a:solidFill>
              </a:rPr>
              <a:t>Examen: Unidad 2</a:t>
            </a:r>
          </a:p>
        </p:txBody>
      </p:sp>
    </p:spTree>
    <p:extLst>
      <p:ext uri="{BB962C8B-B14F-4D97-AF65-F5344CB8AC3E}">
        <p14:creationId xmlns:p14="http://schemas.microsoft.com/office/powerpoint/2010/main" val="1146305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239600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900812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636007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260313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738317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988933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966538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813579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612970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99310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615943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551673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946538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249249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943990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327280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822453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0035462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48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691680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64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9241550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65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06226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solidFill>
                  <a:prstClr val="black"/>
                </a:solidFill>
              </a:rPr>
              <a:pPr/>
              <a:t>6</a:t>
            </a:fld>
            <a:endParaRPr lang="es-MX">
              <a:solidFill>
                <a:prstClr val="black"/>
              </a:solidFill>
            </a:endParaRPr>
          </a:p>
        </p:txBody>
      </p:sp>
      <p:sp>
        <p:nvSpPr>
          <p:cNvPr id="5" name="4 Marcador de encabezado"/>
          <p:cNvSpPr>
            <a:spLocks noGrp="1"/>
          </p:cNvSpPr>
          <p:nvPr>
            <p:ph type="hdr" sz="quarter" idx="11"/>
          </p:nvPr>
        </p:nvSpPr>
        <p:spPr/>
        <p:txBody>
          <a:bodyPr/>
          <a:lstStyle/>
          <a:p>
            <a:r>
              <a:rPr lang="es-MX">
                <a:solidFill>
                  <a:prstClr val="black"/>
                </a:solidFill>
              </a:rPr>
              <a:t>Examen: Unidad 2</a:t>
            </a:r>
          </a:p>
        </p:txBody>
      </p:sp>
    </p:spTree>
    <p:extLst>
      <p:ext uri="{BB962C8B-B14F-4D97-AF65-F5344CB8AC3E}">
        <p14:creationId xmlns:p14="http://schemas.microsoft.com/office/powerpoint/2010/main" val="303191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58051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18614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83867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72068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ctángulo"/>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Rectángulo"/>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Título"/>
          <p:cNvSpPr>
            <a:spLocks noGrp="1"/>
          </p:cNvSpPr>
          <p:nvPr>
            <p:ph type="ctrTitle"/>
          </p:nvPr>
        </p:nvSpPr>
        <p:spPr>
          <a:xfrm>
            <a:off x="3149600" y="4038600"/>
            <a:ext cx="8636000" cy="1828800"/>
          </a:xfrm>
        </p:spPr>
        <p:txBody>
          <a:bodyPr anchor="b"/>
          <a:lstStyle>
            <a:lvl1pPr>
              <a:defRPr cap="all" baseline="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09AC995-A785-4ACB-9E7A-387854EC88BD}" type="datetime1">
              <a:rPr lang="es-MX" smtClean="0"/>
              <a:t>18/09/2023</a:t>
            </a:fld>
            <a:endParaRPr lang="es-MX"/>
          </a:p>
        </p:txBody>
      </p:sp>
      <p:sp>
        <p:nvSpPr>
          <p:cNvPr id="17" name="16 Marcador de pie de página"/>
          <p:cNvSpPr>
            <a:spLocks noGrp="1"/>
          </p:cNvSpPr>
          <p:nvPr>
            <p:ph type="ftr" sz="quarter" idx="11"/>
          </p:nvPr>
        </p:nvSpPr>
        <p:spPr>
          <a:xfrm>
            <a:off x="2780524" y="236541"/>
            <a:ext cx="7823200" cy="365125"/>
          </a:xfrm>
        </p:spPr>
        <p:txBody>
          <a:bodyPr/>
          <a:lstStyle>
            <a:lvl1pPr algn="r">
              <a:defRPr>
                <a:solidFill>
                  <a:schemeClr val="tx2"/>
                </a:solidFill>
              </a:defRPr>
            </a:lvl1pPr>
          </a:lstStyle>
          <a:p>
            <a:r>
              <a:rPr lang="es-MX"/>
              <a:t>AGUIÑIGA GARCIA EDGAR</a:t>
            </a:r>
          </a:p>
        </p:txBody>
      </p:sp>
      <p:sp>
        <p:nvSpPr>
          <p:cNvPr id="29" name="28 Marcador de número de diapositiva"/>
          <p:cNvSpPr>
            <a:spLocks noGrp="1"/>
          </p:cNvSpPr>
          <p:nvPr>
            <p:ph type="sldNum" sz="quarter" idx="12"/>
          </p:nvPr>
        </p:nvSpPr>
        <p:spPr>
          <a:xfrm>
            <a:off x="10668000" y="228600"/>
            <a:ext cx="1117600" cy="381000"/>
          </a:xfrm>
        </p:spPr>
        <p:txBody>
          <a:bodyPr/>
          <a:lstStyle>
            <a:lvl1pPr>
              <a:defRPr>
                <a:solidFill>
                  <a:schemeClr val="tx2"/>
                </a:solidFill>
              </a:defRPr>
            </a:lvl1pPr>
          </a:lstStyle>
          <a:p>
            <a:fld id="{2F54D2E2-4751-499B-BE8E-440F2C3DF017}"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C14AEBA-10C8-4BB1-8E46-BEC5916D3A0E}" type="datetime1">
              <a:rPr lang="es-MX" smtClean="0"/>
              <a:t>18/09/2023</a:t>
            </a:fld>
            <a:endParaRPr lang="es-MX"/>
          </a:p>
        </p:txBody>
      </p:sp>
      <p:sp>
        <p:nvSpPr>
          <p:cNvPr id="5" name="4 Marcador de pie de página"/>
          <p:cNvSpPr>
            <a:spLocks noGrp="1"/>
          </p:cNvSpPr>
          <p:nvPr>
            <p:ph type="ftr" sz="quarter" idx="11"/>
          </p:nvPr>
        </p:nvSpPr>
        <p:spPr/>
        <p:txBody>
          <a:bodyPr/>
          <a:lstStyle/>
          <a:p>
            <a:r>
              <a:rPr lang="es-MX"/>
              <a:t>AGUIÑIGA GARCIA EDGAR</a:t>
            </a:r>
          </a:p>
        </p:txBody>
      </p:sp>
      <p:sp>
        <p:nvSpPr>
          <p:cNvPr id="6" name="5 Marcador de número de diapositiva"/>
          <p:cNvSpPr>
            <a:spLocks noGrp="1"/>
          </p:cNvSpPr>
          <p:nvPr>
            <p:ph type="sldNum" sz="quarter" idx="12"/>
          </p:nvPr>
        </p:nvSpPr>
        <p:spPr/>
        <p:txBody>
          <a:body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37600" y="609603"/>
            <a:ext cx="2743200" cy="55165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609600"/>
            <a:ext cx="7416800" cy="5516564"/>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8737600" y="6248405"/>
            <a:ext cx="2946400" cy="365125"/>
          </a:xfrm>
        </p:spPr>
        <p:txBody>
          <a:bodyPr/>
          <a:lstStyle/>
          <a:p>
            <a:fld id="{F5CC1DEF-8C41-45EF-A270-0E20412B231E}" type="datetime1">
              <a:rPr lang="es-MX" smtClean="0"/>
              <a:t>18/09/2023</a:t>
            </a:fld>
            <a:endParaRPr lang="es-MX"/>
          </a:p>
        </p:txBody>
      </p:sp>
      <p:sp>
        <p:nvSpPr>
          <p:cNvPr id="5" name="4 Marcador de pie de página"/>
          <p:cNvSpPr>
            <a:spLocks noGrp="1"/>
          </p:cNvSpPr>
          <p:nvPr>
            <p:ph type="ftr" sz="quarter" idx="11"/>
          </p:nvPr>
        </p:nvSpPr>
        <p:spPr>
          <a:xfrm>
            <a:off x="609603" y="6248210"/>
            <a:ext cx="7431311" cy="365125"/>
          </a:xfrm>
        </p:spPr>
        <p:txBody>
          <a:bodyPr/>
          <a:lstStyle/>
          <a:p>
            <a:r>
              <a:rPr lang="es-MX"/>
              <a:t>AGUIÑIGA GARCIA EDGAR</a:t>
            </a:r>
          </a:p>
        </p:txBody>
      </p:sp>
      <p:sp>
        <p:nvSpPr>
          <p:cNvPr id="7" name="6 Rectángulo"/>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7 Rectángulo"/>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8 Rectángulo"/>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5 Marcador de número de diapositiva"/>
          <p:cNvSpPr>
            <a:spLocks noGrp="1"/>
          </p:cNvSpPr>
          <p:nvPr>
            <p:ph type="sldNum" sz="quarter" idx="12"/>
          </p:nvPr>
        </p:nvSpPr>
        <p:spPr>
          <a:xfrm rot="5400000">
            <a:off x="8075084" y="103716"/>
            <a:ext cx="533400" cy="325968"/>
          </a:xfrm>
        </p:spPr>
        <p:txBody>
          <a:bodyPr/>
          <a:lstStyle/>
          <a:p>
            <a:fld id="{2F54D2E2-4751-499B-BE8E-440F2C3DF017}"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16864" y="228600"/>
            <a:ext cx="10871200" cy="990600"/>
          </a:xfrm>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CD0CED4-8D02-4E0D-B16E-0CE378F9B537}" type="datetime1">
              <a:rPr lang="es-MX" smtClean="0"/>
              <a:t>18/09/2023</a:t>
            </a:fld>
            <a:endParaRPr lang="es-MX"/>
          </a:p>
        </p:txBody>
      </p:sp>
      <p:sp>
        <p:nvSpPr>
          <p:cNvPr id="5" name="4 Marcador de pie de página"/>
          <p:cNvSpPr>
            <a:spLocks noGrp="1"/>
          </p:cNvSpPr>
          <p:nvPr>
            <p:ph type="ftr" sz="quarter" idx="11"/>
          </p:nvPr>
        </p:nvSpPr>
        <p:spPr/>
        <p:txBody>
          <a:bodyPr/>
          <a:lstStyle/>
          <a:p>
            <a:r>
              <a:rPr lang="es-MX"/>
              <a:t>AGUIÑIGA GARCIA EDGAR</a:t>
            </a: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
        <p:nvSpPr>
          <p:cNvPr id="8" name="7 Marcador de contenido"/>
          <p:cNvSpPr>
            <a:spLocks noGrp="1"/>
          </p:cNvSpPr>
          <p:nvPr>
            <p:ph sz="quarter" idx="1"/>
          </p:nvPr>
        </p:nvSpPr>
        <p:spPr>
          <a:xfrm>
            <a:off x="816864" y="1600200"/>
            <a:ext cx="10871200" cy="4495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7" name="6 Rectángulo"/>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8ECD9E6-440F-4D74-9C6B-8548205CEDDE}" type="datetime1">
              <a:rPr lang="es-MX" smtClean="0"/>
              <a:t>18/09/2023</a:t>
            </a:fld>
            <a:endParaRPr lang="es-MX"/>
          </a:p>
        </p:txBody>
      </p:sp>
      <p:sp>
        <p:nvSpPr>
          <p:cNvPr id="13" name="12 Marcador de número de diapositiva"/>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F54D2E2-4751-499B-BE8E-440F2C3DF017}" type="slidenum">
              <a:rPr lang="es-MX" smtClean="0"/>
              <a:t>‹Nº›</a:t>
            </a:fld>
            <a:endParaRPr lang="es-MX"/>
          </a:p>
        </p:txBody>
      </p:sp>
      <p:sp>
        <p:nvSpPr>
          <p:cNvPr id="14" name="13 Marcador de pie de página"/>
          <p:cNvSpPr>
            <a:spLocks noGrp="1"/>
          </p:cNvSpPr>
          <p:nvPr>
            <p:ph type="ftr" sz="quarter" idx="12"/>
          </p:nvPr>
        </p:nvSpPr>
        <p:spPr/>
        <p:txBody>
          <a:bodyPr/>
          <a:lstStyle/>
          <a:p>
            <a:r>
              <a:rPr lang="es-MX"/>
              <a:t>AGUIÑIGA GARCIA EDGAR</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9" name="8 Marcador de contenido"/>
          <p:cNvSpPr>
            <a:spLocks noGrp="1"/>
          </p:cNvSpPr>
          <p:nvPr>
            <p:ph sz="quarter" idx="1"/>
          </p:nvPr>
        </p:nvSpPr>
        <p:spPr>
          <a:xfrm>
            <a:off x="812800"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6459868"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8" name="7 Marcador de fecha"/>
          <p:cNvSpPr>
            <a:spLocks noGrp="1"/>
          </p:cNvSpPr>
          <p:nvPr>
            <p:ph type="dt" sz="half" idx="15"/>
          </p:nvPr>
        </p:nvSpPr>
        <p:spPr/>
        <p:txBody>
          <a:bodyPr rtlCol="0"/>
          <a:lstStyle/>
          <a:p>
            <a:fld id="{F57FD2F9-E201-4A30-9865-158D46E5ED08}" type="datetime1">
              <a:rPr lang="es-MX" smtClean="0"/>
              <a:t>18/09/2023</a:t>
            </a:fld>
            <a:endParaRPr lang="es-MX"/>
          </a:p>
        </p:txBody>
      </p:sp>
      <p:sp>
        <p:nvSpPr>
          <p:cNvPr id="10" name="9 Marcador de número de diapositiva"/>
          <p:cNvSpPr>
            <a:spLocks noGrp="1"/>
          </p:cNvSpPr>
          <p:nvPr>
            <p:ph type="sldNum" sz="quarter" idx="16"/>
          </p:nvPr>
        </p:nvSpPr>
        <p:spPr/>
        <p:txBody>
          <a:bodyPr rtlCol="0"/>
          <a:lstStyle/>
          <a:p>
            <a:fld id="{2F54D2E2-4751-499B-BE8E-440F2C3DF017}" type="slidenum">
              <a:rPr lang="es-MX" smtClean="0"/>
              <a:t>‹Nº›</a:t>
            </a:fld>
            <a:endParaRPr lang="es-MX"/>
          </a:p>
        </p:txBody>
      </p:sp>
      <p:sp>
        <p:nvSpPr>
          <p:cNvPr id="12" name="11 Marcador de pie de página"/>
          <p:cNvSpPr>
            <a:spLocks noGrp="1"/>
          </p:cNvSpPr>
          <p:nvPr>
            <p:ph type="ftr" sz="quarter" idx="17"/>
          </p:nvPr>
        </p:nvSpPr>
        <p:spPr/>
        <p:txBody>
          <a:bodyPr rtlCol="0"/>
          <a:lstStyle/>
          <a:p>
            <a:r>
              <a:rPr lang="es-MX"/>
              <a:t>AGUIÑIGA GARCIA EDGAR</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11200" y="273050"/>
            <a:ext cx="10871200" cy="869950"/>
          </a:xfrm>
        </p:spPr>
        <p:txBody>
          <a:bodyPr anchor="ctr"/>
          <a:lstStyle>
            <a:lvl1pPr>
              <a:defRPr/>
            </a:lvl1pPr>
          </a:lstStyle>
          <a:p>
            <a:r>
              <a:rPr kumimoji="0" lang="es-ES"/>
              <a:t>Haga clic para modificar el estilo de título del patrón</a:t>
            </a:r>
            <a:endParaRPr kumimoji="0" lang="en-US"/>
          </a:p>
        </p:txBody>
      </p:sp>
      <p:sp>
        <p:nvSpPr>
          <p:cNvPr id="11" name="10 Marcador de contenido"/>
          <p:cNvSpPr>
            <a:spLocks noGrp="1"/>
          </p:cNvSpPr>
          <p:nvPr>
            <p:ph sz="quarter" idx="2"/>
          </p:nvPr>
        </p:nvSpPr>
        <p:spPr>
          <a:xfrm>
            <a:off x="812800" y="2438400"/>
            <a:ext cx="51816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6400800" y="2438400"/>
            <a:ext cx="51816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5"/>
          </p:nvPr>
        </p:nvSpPr>
        <p:spPr/>
        <p:txBody>
          <a:bodyPr rtlCol="0"/>
          <a:lstStyle/>
          <a:p>
            <a:fld id="{B87F8274-AC61-4CFE-9801-3C3C3B44380A}" type="datetime1">
              <a:rPr lang="es-MX" smtClean="0"/>
              <a:t>18/09/2023</a:t>
            </a:fld>
            <a:endParaRPr lang="es-MX"/>
          </a:p>
        </p:txBody>
      </p:sp>
      <p:sp>
        <p:nvSpPr>
          <p:cNvPr id="12" name="11 Marcador de número de diapositiva"/>
          <p:cNvSpPr>
            <a:spLocks noGrp="1"/>
          </p:cNvSpPr>
          <p:nvPr>
            <p:ph type="sldNum" sz="quarter" idx="16"/>
          </p:nvPr>
        </p:nvSpPr>
        <p:spPr/>
        <p:txBody>
          <a:bodyPr rtlCol="0"/>
          <a:lstStyle/>
          <a:p>
            <a:fld id="{2F54D2E2-4751-499B-BE8E-440F2C3DF017}" type="slidenum">
              <a:rPr lang="es-MX" smtClean="0"/>
              <a:t>‹Nº›</a:t>
            </a:fld>
            <a:endParaRPr lang="es-MX"/>
          </a:p>
        </p:txBody>
      </p:sp>
      <p:sp>
        <p:nvSpPr>
          <p:cNvPr id="14" name="13 Marcador de pie de página"/>
          <p:cNvSpPr>
            <a:spLocks noGrp="1"/>
          </p:cNvSpPr>
          <p:nvPr>
            <p:ph type="ftr" sz="quarter" idx="17"/>
          </p:nvPr>
        </p:nvSpPr>
        <p:spPr/>
        <p:txBody>
          <a:bodyPr rtlCol="0"/>
          <a:lstStyle/>
          <a:p>
            <a:r>
              <a:rPr lang="es-MX"/>
              <a:t>AGUIÑIGA GARCIA EDGAR</a:t>
            </a:r>
          </a:p>
        </p:txBody>
      </p:sp>
      <p:sp>
        <p:nvSpPr>
          <p:cNvPr id="16" name="15 Marcador de texto"/>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5" name="14 Marcador de texto"/>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64CD49F-A5D8-4E5F-8AAC-B9F18B95D862}" type="datetime1">
              <a:rPr lang="es-MX" smtClean="0"/>
              <a:t>18/09/2023</a:t>
            </a:fld>
            <a:endParaRPr lang="es-MX"/>
          </a:p>
        </p:txBody>
      </p:sp>
      <p:sp>
        <p:nvSpPr>
          <p:cNvPr id="4" name="3 Marcador de pie de página"/>
          <p:cNvSpPr>
            <a:spLocks noGrp="1"/>
          </p:cNvSpPr>
          <p:nvPr>
            <p:ph type="ftr" sz="quarter" idx="11"/>
          </p:nvPr>
        </p:nvSpPr>
        <p:spPr/>
        <p:txBody>
          <a:bodyPr/>
          <a:lstStyle/>
          <a:p>
            <a:r>
              <a:rPr lang="es-MX"/>
              <a:t>AGUIÑIGA GARCIA EDGAR</a:t>
            </a: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2FE35B-C6C1-4324-A393-9B151104E24A}" type="datetime1">
              <a:rPr lang="es-MX" smtClean="0"/>
              <a:t>18/09/2023</a:t>
            </a:fld>
            <a:endParaRPr lang="es-MX"/>
          </a:p>
        </p:txBody>
      </p:sp>
      <p:sp>
        <p:nvSpPr>
          <p:cNvPr id="3" name="2 Marcador de pie de página"/>
          <p:cNvSpPr>
            <a:spLocks noGrp="1"/>
          </p:cNvSpPr>
          <p:nvPr>
            <p:ph type="ftr" sz="quarter" idx="11"/>
          </p:nvPr>
        </p:nvSpPr>
        <p:spPr/>
        <p:txBody>
          <a:bodyPr/>
          <a:lstStyle/>
          <a:p>
            <a:r>
              <a:rPr lang="es-MX"/>
              <a:t>AGUIÑIGA GARCIA EDGAR</a:t>
            </a:r>
          </a:p>
        </p:txBody>
      </p:sp>
      <p:sp>
        <p:nvSpPr>
          <p:cNvPr id="4" name="3 Marcador de número de diapositiva"/>
          <p:cNvSpPr>
            <a:spLocks noGrp="1"/>
          </p:cNvSpPr>
          <p:nvPr>
            <p:ph type="sldNum" sz="quarter" idx="12"/>
          </p:nvPr>
        </p:nvSpPr>
        <p:spPr>
          <a:xfrm>
            <a:off x="0" y="6248400"/>
            <a:ext cx="711200" cy="381000"/>
          </a:xfrm>
        </p:spPr>
        <p:txBody>
          <a:bodyPr/>
          <a:lstStyle>
            <a:lvl1pPr>
              <a:defRPr>
                <a:solidFill>
                  <a:schemeClr val="tx2"/>
                </a:solidFill>
              </a:defRPr>
            </a:lvl1p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12800" y="273050"/>
            <a:ext cx="10769600" cy="869950"/>
          </a:xfrm>
        </p:spPr>
        <p:txBody>
          <a:bodyPr anchor="ctr"/>
          <a:lstStyle>
            <a:lvl1pPr algn="l">
              <a:buNone/>
              <a:defRPr sz="4400" b="0"/>
            </a:lvl1p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BB1429C-A09A-4EFC-832F-1763EB8F691D}" type="datetime1">
              <a:rPr lang="es-MX" smtClean="0"/>
              <a:t>18/09/2023</a:t>
            </a:fld>
            <a:endParaRPr lang="es-MX"/>
          </a:p>
        </p:txBody>
      </p:sp>
      <p:sp>
        <p:nvSpPr>
          <p:cNvPr id="6" name="5 Marcador de pie de página"/>
          <p:cNvSpPr>
            <a:spLocks noGrp="1"/>
          </p:cNvSpPr>
          <p:nvPr>
            <p:ph type="ftr" sz="quarter" idx="11"/>
          </p:nvPr>
        </p:nvSpPr>
        <p:spPr/>
        <p:txBody>
          <a:bodyPr/>
          <a:lstStyle/>
          <a:p>
            <a:r>
              <a:rPr lang="es-MX"/>
              <a:t>AGUIÑIGA GARCIA EDGAR</a:t>
            </a: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
        <p:nvSpPr>
          <p:cNvPr id="3" name="2 Marcador de texto"/>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9" name="8 Marcador de contenido"/>
          <p:cNvSpPr>
            <a:spLocks noGrp="1"/>
          </p:cNvSpPr>
          <p:nvPr>
            <p:ph sz="quarter" idx="1"/>
          </p:nvPr>
        </p:nvSpPr>
        <p:spPr>
          <a:xfrm>
            <a:off x="3149600" y="1752600"/>
            <a:ext cx="8534400" cy="4419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8" name="7 Rectángulo"/>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s-ES"/>
              <a:t>Haga clic para modificar el estilo de título del patrón</a:t>
            </a:r>
            <a:endParaRPr kumimoji="0" lang="en-US"/>
          </a:p>
        </p:txBody>
      </p:sp>
      <p:sp>
        <p:nvSpPr>
          <p:cNvPr id="11" name="10 Rectángulo"/>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11 Marcador de fecha"/>
          <p:cNvSpPr>
            <a:spLocks noGrp="1"/>
          </p:cNvSpPr>
          <p:nvPr>
            <p:ph type="dt" sz="half" idx="10"/>
          </p:nvPr>
        </p:nvSpPr>
        <p:spPr>
          <a:xfrm>
            <a:off x="8331200" y="6248403"/>
            <a:ext cx="3556000" cy="365125"/>
          </a:xfrm>
        </p:spPr>
        <p:txBody>
          <a:bodyPr rtlCol="0"/>
          <a:lstStyle/>
          <a:p>
            <a:fld id="{A39F2DA3-C157-4C10-BDAF-E6EC02BC1AEB}" type="datetime1">
              <a:rPr lang="es-MX" smtClean="0"/>
              <a:t>18/09/2023</a:t>
            </a:fld>
            <a:endParaRPr lang="es-MX"/>
          </a:p>
        </p:txBody>
      </p:sp>
      <p:sp>
        <p:nvSpPr>
          <p:cNvPr id="13" name="12 Marcador de número de diapositiva"/>
          <p:cNvSpPr>
            <a:spLocks noGrp="1"/>
          </p:cNvSpPr>
          <p:nvPr>
            <p:ph type="sldNum" sz="quarter" idx="11"/>
          </p:nvPr>
        </p:nvSpPr>
        <p:spPr>
          <a:xfrm>
            <a:off x="0" y="4667249"/>
            <a:ext cx="1930400" cy="663578"/>
          </a:xfrm>
        </p:spPr>
        <p:txBody>
          <a:bodyPr rtlCol="0"/>
          <a:lstStyle>
            <a:lvl1pPr>
              <a:defRPr sz="2800"/>
            </a:lvl1pPr>
          </a:lstStyle>
          <a:p>
            <a:fld id="{2F54D2E2-4751-499B-BE8E-440F2C3DF017}" type="slidenum">
              <a:rPr lang="es-MX" smtClean="0"/>
              <a:t>‹Nº›</a:t>
            </a:fld>
            <a:endParaRPr lang="es-MX"/>
          </a:p>
        </p:txBody>
      </p:sp>
      <p:sp>
        <p:nvSpPr>
          <p:cNvPr id="14" name="13 Marcador de pie de página"/>
          <p:cNvSpPr>
            <a:spLocks noGrp="1"/>
          </p:cNvSpPr>
          <p:nvPr>
            <p:ph type="ftr" sz="quarter" idx="12"/>
          </p:nvPr>
        </p:nvSpPr>
        <p:spPr>
          <a:xfrm>
            <a:off x="2133600" y="6248209"/>
            <a:ext cx="6096000" cy="365125"/>
          </a:xfrm>
        </p:spPr>
        <p:txBody>
          <a:bodyPr rtlCol="0"/>
          <a:lstStyle/>
          <a:p>
            <a:r>
              <a:rPr lang="es-MX"/>
              <a:t>AGUIÑIGA GARCIA EDGAR</a:t>
            </a:r>
          </a:p>
        </p:txBody>
      </p:sp>
      <p:sp>
        <p:nvSpPr>
          <p:cNvPr id="3" name="2 Marcador de posición de imagen"/>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s-ES"/>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812800" y="228600"/>
            <a:ext cx="10871200" cy="9906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A1209C8A-997B-4422-9656-DD857FA17BC8}" type="datetime1">
              <a:rPr lang="es-MX" smtClean="0"/>
              <a:t>18/09/2023</a:t>
            </a:fld>
            <a:endParaRPr lang="es-MX"/>
          </a:p>
        </p:txBody>
      </p:sp>
      <p:sp>
        <p:nvSpPr>
          <p:cNvPr id="3" name="2 Marcador de pie de página"/>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r>
              <a:rPr lang="es-MX"/>
              <a:t>AGUIÑIGA GARCIA EDGAR</a:t>
            </a:r>
          </a:p>
        </p:txBody>
      </p:sp>
      <p:sp>
        <p:nvSpPr>
          <p:cNvPr id="7" name="6 Rectángulo"/>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22 Marcador de número de diapositiva"/>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F54D2E2-4751-499B-BE8E-440F2C3DF017}"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17.emf"/></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7.emf"/><Relationship Id="rId3" Type="http://schemas.openxmlformats.org/officeDocument/2006/relationships/image" Target="../media/image3.gif"/><Relationship Id="rId7" Type="http://schemas.openxmlformats.org/officeDocument/2006/relationships/slide" Target="slide2.xml"/><Relationship Id="rId12"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8.png"/><Relationship Id="rId5" Type="http://schemas.openxmlformats.org/officeDocument/2006/relationships/image" Target="../media/image8.png"/><Relationship Id="rId10" Type="http://schemas.openxmlformats.org/officeDocument/2006/relationships/image" Target="../media/image27.png"/><Relationship Id="rId4" Type="http://schemas.openxmlformats.org/officeDocument/2006/relationships/image" Target="../media/image4.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4.jpeg"/><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35.png"/><Relationship Id="rId3" Type="http://schemas.openxmlformats.org/officeDocument/2006/relationships/image" Target="../media/image3.gif"/><Relationship Id="rId7" Type="http://schemas.openxmlformats.org/officeDocument/2006/relationships/slide" Target="slide2.xml"/><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8.png"/><Relationship Id="rId10" Type="http://schemas.openxmlformats.org/officeDocument/2006/relationships/image" Target="../media/image30.png"/><Relationship Id="rId4" Type="http://schemas.openxmlformats.org/officeDocument/2006/relationships/image" Target="../media/image4.jpe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10" Type="http://schemas.openxmlformats.org/officeDocument/2006/relationships/image" Target="../media/image41.png"/><Relationship Id="rId4" Type="http://schemas.openxmlformats.org/officeDocument/2006/relationships/image" Target="../media/image4.jpeg"/><Relationship Id="rId9" Type="http://schemas.openxmlformats.org/officeDocument/2006/relationships/image" Target="../media/image380.png"/></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3.gif"/><Relationship Id="rId7"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10" Type="http://schemas.openxmlformats.org/officeDocument/2006/relationships/slide" Target="slide2.xml"/><Relationship Id="rId4" Type="http://schemas.openxmlformats.org/officeDocument/2006/relationships/image" Target="../media/image4.jpe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gif"/><Relationship Id="rId7"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gif"/><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gif"/><Relationship Id="rId7"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gif"/><Relationship Id="rId7"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slide" Target="slide2.xml"/></Relationships>
</file>

<file path=ppt/slides/_rels/slide4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gif"/><Relationship Id="rId7"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slide" Target="slide2.xml"/></Relationships>
</file>

<file path=ppt/slides/_rels/slide4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10" Type="http://schemas.openxmlformats.org/officeDocument/2006/relationships/image" Target="../media/image57.emf"/><Relationship Id="rId4" Type="http://schemas.openxmlformats.org/officeDocument/2006/relationships/image" Target="../media/image4.jpeg"/><Relationship Id="rId9" Type="http://schemas.openxmlformats.org/officeDocument/2006/relationships/image" Target="../media/image571.pn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58.png"/></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62.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3" Type="http://schemas.openxmlformats.org/officeDocument/2006/relationships/image" Target="../media/image3.gif"/><Relationship Id="rId3" Type="http://schemas.openxmlformats.org/officeDocument/2006/relationships/slide" Target="slide2.xml"/><Relationship Id="rId12"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8.png"/><Relationship Id="rId1" Type="http://schemas.openxmlformats.org/officeDocument/2006/relationships/slideLayout" Target="../slideLayouts/slideLayout2.xml"/><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9.emf"/><Relationship Id="rId14" Type="http://schemas.openxmlformats.org/officeDocument/2006/relationships/image" Target="../media/image4.jpeg"/></Relationships>
</file>

<file path=ppt/slides/_rels/slide5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70.png"/><Relationship Id="rId7" Type="http://schemas.openxmlformats.org/officeDocument/2006/relationships/image" Target="../media/image7.png"/><Relationship Id="rId2" Type="http://schemas.openxmlformats.org/officeDocument/2006/relationships/image" Target="../media/image56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gif"/><Relationship Id="rId9" Type="http://schemas.openxmlformats.org/officeDocument/2006/relationships/image" Target="../media/image64.emf"/></Relationships>
</file>

<file path=ppt/slides/_rels/slide5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50.png"/><Relationship Id="rId7" Type="http://schemas.openxmlformats.org/officeDocument/2006/relationships/image" Target="../media/image7.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gif"/><Relationship Id="rId9" Type="http://schemas.openxmlformats.org/officeDocument/2006/relationships/image" Target="../media/image65.emf"/></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6.png"/><Relationship Id="rId7" Type="http://schemas.openxmlformats.org/officeDocument/2006/relationships/image" Target="../media/image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67.png"/><Relationship Id="rId9" Type="http://schemas.openxmlformats.org/officeDocument/2006/relationships/slide" Target="slide2.xml"/></Relationships>
</file>

<file path=ppt/slides/_rels/slide5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90.png"/><Relationship Id="rId7" Type="http://schemas.openxmlformats.org/officeDocument/2006/relationships/image" Target="../media/image3.gif"/><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620.png"/><Relationship Id="rId11" Type="http://schemas.openxmlformats.org/officeDocument/2006/relationships/slide" Target="slide2.xml"/><Relationship Id="rId5" Type="http://schemas.openxmlformats.org/officeDocument/2006/relationships/image" Target="../media/image610.png"/><Relationship Id="rId10" Type="http://schemas.openxmlformats.org/officeDocument/2006/relationships/image" Target="../media/image7.png"/><Relationship Id="rId4" Type="http://schemas.openxmlformats.org/officeDocument/2006/relationships/image" Target="../media/image601.png"/><Relationship Id="rId9" Type="http://schemas.openxmlformats.org/officeDocument/2006/relationships/image" Target="../media/image8.png"/></Relationships>
</file>

<file path=ppt/slides/_rels/slide54.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68.png"/><Relationship Id="rId5" Type="http://schemas.openxmlformats.org/officeDocument/2006/relationships/image" Target="../media/image8.png"/><Relationship Id="rId10" Type="http://schemas.openxmlformats.org/officeDocument/2006/relationships/image" Target="../media/image670.png"/><Relationship Id="rId4" Type="http://schemas.openxmlformats.org/officeDocument/2006/relationships/image" Target="../media/image4.jpeg"/><Relationship Id="rId9" Type="http://schemas.openxmlformats.org/officeDocument/2006/relationships/image" Target="../media/image69.emf"/></Relationships>
</file>

<file path=ppt/slides/_rels/slide5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2.png"/><Relationship Id="rId3" Type="http://schemas.openxmlformats.org/officeDocument/2006/relationships/image" Target="../media/image69.png"/><Relationship Id="rId7" Type="http://schemas.openxmlformats.org/officeDocument/2006/relationships/image" Target="../media/image7.png"/><Relationship Id="rId12" Type="http://schemas.openxmlformats.org/officeDocument/2006/relationships/image" Target="../media/image71.png"/><Relationship Id="rId2" Type="http://schemas.openxmlformats.org/officeDocument/2006/relationships/image" Target="../media/image530.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70.png"/><Relationship Id="rId5" Type="http://schemas.openxmlformats.org/officeDocument/2006/relationships/image" Target="../media/image4.jpeg"/><Relationship Id="rId10" Type="http://schemas.openxmlformats.org/officeDocument/2006/relationships/image" Target="../media/image69.emf"/><Relationship Id="rId4" Type="http://schemas.openxmlformats.org/officeDocument/2006/relationships/image" Target="../media/image3.gif"/><Relationship Id="rId9" Type="http://schemas.openxmlformats.org/officeDocument/2006/relationships/image" Target="../media/image68.emf"/></Relationships>
</file>

<file path=ppt/slides/_rels/slide5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79.png"/><Relationship Id="rId7" Type="http://schemas.openxmlformats.org/officeDocument/2006/relationships/image" Target="../media/image7.png"/><Relationship Id="rId2" Type="http://schemas.openxmlformats.org/officeDocument/2006/relationships/image" Target="../media/image60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gif"/></Relationships>
</file>

<file path=ppt/slides/_rels/slide5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30.png"/><Relationship Id="rId7" Type="http://schemas.openxmlformats.org/officeDocument/2006/relationships/image" Target="../media/image3.gif"/><Relationship Id="rId2" Type="http://schemas.openxmlformats.org/officeDocument/2006/relationships/image" Target="../media/image630.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slide" Target="slide2.xml"/><Relationship Id="rId5" Type="http://schemas.openxmlformats.org/officeDocument/2006/relationships/image" Target="../media/image77.png"/><Relationship Id="rId10" Type="http://schemas.openxmlformats.org/officeDocument/2006/relationships/image" Target="../media/image7.png"/><Relationship Id="rId4" Type="http://schemas.openxmlformats.org/officeDocument/2006/relationships/image" Target="../media/image76.png"/><Relationship Id="rId9" Type="http://schemas.openxmlformats.org/officeDocument/2006/relationships/image" Target="../media/image8.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74.png"/><Relationship Id="rId7" Type="http://schemas.openxmlformats.org/officeDocument/2006/relationships/image" Target="../media/image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75.png"/><Relationship Id="rId9" Type="http://schemas.openxmlformats.org/officeDocument/2006/relationships/slide" Target="slide2.xml"/></Relationships>
</file>

<file path=ppt/slides/_rels/slide59.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image" Target="../media/image74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70.emf"/><Relationship Id="rId5" Type="http://schemas.openxmlformats.org/officeDocument/2006/relationships/image" Target="../media/image8.png"/><Relationship Id="rId10" Type="http://schemas.openxmlformats.org/officeDocument/2006/relationships/image" Target="../media/image80.png"/><Relationship Id="rId4" Type="http://schemas.openxmlformats.org/officeDocument/2006/relationships/image" Target="../media/image4.jpeg"/><Relationship Id="rId9" Type="http://schemas.openxmlformats.org/officeDocument/2006/relationships/image" Target="../media/image750.png"/></Relationships>
</file>

<file path=ppt/slides/_rels/slide6.xml.rels><?xml version="1.0" encoding="UTF-8" standalone="yes"?>
<Relationships xmlns="http://schemas.openxmlformats.org/package/2006/relationships"><Relationship Id="rId13" Type="http://schemas.openxmlformats.org/officeDocument/2006/relationships/image" Target="../media/image18.png"/><Relationship Id="rId3" Type="http://schemas.openxmlformats.org/officeDocument/2006/relationships/slide" Target="slide2.xml"/><Relationship Id="rId12" Type="http://schemas.openxmlformats.org/officeDocument/2006/relationships/image" Target="../media/image10.emf"/><Relationship Id="rId17"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image" Target="../media/image8.png"/><Relationship Id="rId1" Type="http://schemas.openxmlformats.org/officeDocument/2006/relationships/slideLayout" Target="../slideLayouts/slideLayout2.xml"/><Relationship Id="rId11" Type="http://schemas.openxmlformats.org/officeDocument/2006/relationships/image" Target="../media/image150.png"/><Relationship Id="rId15" Type="http://schemas.openxmlformats.org/officeDocument/2006/relationships/image" Target="../media/image4.jpeg"/><Relationship Id="rId10" Type="http://schemas.openxmlformats.org/officeDocument/2006/relationships/image" Target="../media/image140.png"/><Relationship Id="rId9" Type="http://schemas.openxmlformats.org/officeDocument/2006/relationships/image" Target="../media/image111.png"/><Relationship Id="rId14" Type="http://schemas.openxmlformats.org/officeDocument/2006/relationships/image" Target="../media/image3.gif"/></Relationships>
</file>

<file path=ppt/slides/_rels/slide6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5.png"/><Relationship Id="rId3" Type="http://schemas.openxmlformats.org/officeDocument/2006/relationships/image" Target="../media/image3.gif"/><Relationship Id="rId7" Type="http://schemas.openxmlformats.org/officeDocument/2006/relationships/slide" Target="slide2.xml"/><Relationship Id="rId12" Type="http://schemas.openxmlformats.org/officeDocument/2006/relationships/image" Target="../media/image65.emf"/><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4.png"/><Relationship Id="rId5" Type="http://schemas.openxmlformats.org/officeDocument/2006/relationships/image" Target="../media/image8.png"/><Relationship Id="rId10" Type="http://schemas.openxmlformats.org/officeDocument/2006/relationships/image" Target="../media/image83.png"/><Relationship Id="rId4" Type="http://schemas.openxmlformats.org/officeDocument/2006/relationships/image" Target="../media/image4.jpeg"/><Relationship Id="rId9" Type="http://schemas.openxmlformats.org/officeDocument/2006/relationships/image" Target="../media/image63.emf"/><Relationship Id="rId14" Type="http://schemas.openxmlformats.org/officeDocument/2006/relationships/image" Target="../media/image86.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8.png"/><Relationship Id="rId7" Type="http://schemas.openxmlformats.org/officeDocument/2006/relationships/image" Target="../media/image8.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89.png"/><Relationship Id="rId9"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3.gi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image" Target="../media/image39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file:///C:\Users\Edgar\Desktop\Presentaciones%20Rigideces%20MD\MENU%20RIGIDECES.pptx#-1,2,Contenido" TargetMode="Externa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4.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35960" y="1524894"/>
            <a:ext cx="6213591" cy="4280370"/>
          </a:xfrm>
        </p:spPr>
        <p:txBody>
          <a:bodyPr>
            <a:normAutofit fontScale="90000"/>
          </a:bodyPr>
          <a:lstStyle/>
          <a:p>
            <a:pPr algn="ctr"/>
            <a:r>
              <a:rPr lang="es-MX" sz="2800" b="1" dirty="0">
                <a:solidFill>
                  <a:schemeClr val="bg1"/>
                </a:solidFill>
              </a:rPr>
              <a:t>Análisis estructural avanzado</a:t>
            </a:r>
            <a:br>
              <a:rPr lang="es-MX" sz="2800" b="1" dirty="0">
                <a:solidFill>
                  <a:schemeClr val="bg1"/>
                </a:solidFill>
              </a:rPr>
            </a:br>
            <a:r>
              <a:rPr lang="es-MX" sz="2800" b="1" dirty="0">
                <a:solidFill>
                  <a:schemeClr val="bg1"/>
                </a:solidFill>
              </a:rPr>
              <a:t/>
            </a:r>
            <a:br>
              <a:rPr lang="es-MX" sz="2800" b="1" dirty="0">
                <a:solidFill>
                  <a:schemeClr val="bg1"/>
                </a:solidFill>
              </a:rPr>
            </a:br>
            <a:r>
              <a:rPr lang="es-ES" sz="2800" b="1" dirty="0">
                <a:solidFill>
                  <a:schemeClr val="bg1"/>
                </a:solidFill>
              </a:rPr>
              <a:t>INGENIERÍA CIVIL  </a:t>
            </a:r>
            <a:br>
              <a:rPr lang="es-ES" sz="2800" b="1" dirty="0">
                <a:solidFill>
                  <a:schemeClr val="bg1"/>
                </a:solidFill>
              </a:rPr>
            </a:br>
            <a:r>
              <a:rPr lang="es-ES" sz="2800" b="1" dirty="0">
                <a:solidFill>
                  <a:schemeClr val="bg1"/>
                </a:solidFill>
              </a:rPr>
              <a:t/>
            </a:r>
            <a:br>
              <a:rPr lang="es-ES" sz="2800" b="1" dirty="0">
                <a:solidFill>
                  <a:schemeClr val="bg1"/>
                </a:solidFill>
              </a:rPr>
            </a:br>
            <a:r>
              <a:rPr lang="es-ES" sz="2800" b="1" u="sng" dirty="0">
                <a:solidFill>
                  <a:schemeClr val="bg1"/>
                </a:solidFill>
              </a:rPr>
              <a:t>DOCENTE: </a:t>
            </a:r>
            <a:br>
              <a:rPr lang="es-ES" sz="2800" b="1" u="sng" dirty="0">
                <a:solidFill>
                  <a:schemeClr val="bg1"/>
                </a:solidFill>
              </a:rPr>
            </a:br>
            <a:r>
              <a:rPr lang="es-ES" sz="2800" dirty="0">
                <a:solidFill>
                  <a:schemeClr val="bg1"/>
                </a:solidFill>
              </a:rPr>
              <a:t>M.C. ANTONIO DANIEL MARTÍNEZ DIBENE</a:t>
            </a:r>
            <a:br>
              <a:rPr lang="es-ES" sz="2800" dirty="0">
                <a:solidFill>
                  <a:schemeClr val="bg1"/>
                </a:solidFill>
              </a:rPr>
            </a:br>
            <a:r>
              <a:rPr lang="es-ES" sz="2800" dirty="0">
                <a:solidFill>
                  <a:schemeClr val="bg1"/>
                </a:solidFill>
              </a:rPr>
              <a:t/>
            </a:r>
            <a:br>
              <a:rPr lang="es-ES" sz="2800" dirty="0">
                <a:solidFill>
                  <a:schemeClr val="bg1"/>
                </a:solidFill>
              </a:rPr>
            </a:br>
            <a:r>
              <a:rPr lang="es-ES" sz="2800" b="1" dirty="0">
                <a:solidFill>
                  <a:schemeClr val="bg1"/>
                </a:solidFill>
              </a:rPr>
              <a:t>UNIDAD I: </a:t>
            </a:r>
            <a:r>
              <a:rPr lang="es-ES" sz="2800" dirty="0">
                <a:solidFill>
                  <a:schemeClr val="bg1"/>
                </a:solidFill>
              </a:rPr>
              <a:t>métodos aproximados</a:t>
            </a:r>
            <a:br>
              <a:rPr lang="es-ES" sz="2800" dirty="0">
                <a:solidFill>
                  <a:schemeClr val="bg1"/>
                </a:solidFill>
              </a:rPr>
            </a:br>
            <a:r>
              <a:rPr lang="es-ES" sz="2800" dirty="0">
                <a:solidFill>
                  <a:schemeClr val="bg1"/>
                </a:solidFill>
              </a:rPr>
              <a:t/>
            </a:r>
            <a:br>
              <a:rPr lang="es-ES" sz="2800" dirty="0">
                <a:solidFill>
                  <a:schemeClr val="bg1"/>
                </a:solidFill>
              </a:rPr>
            </a:br>
            <a:r>
              <a:rPr lang="es-ES" sz="2800" b="1" dirty="0">
                <a:solidFill>
                  <a:schemeClr val="bg1"/>
                </a:solidFill>
              </a:rPr>
              <a:t>TEMA: </a:t>
            </a:r>
            <a:r>
              <a:rPr lang="es-ES" sz="2800" b="1" u="sng" cap="none" dirty="0">
                <a:ln w="9525">
                  <a:solidFill>
                    <a:schemeClr val="bg1"/>
                  </a:solidFill>
                  <a:prstDash val="solid"/>
                </a:ln>
                <a:solidFill>
                  <a:srgbClr val="FFFF00"/>
                </a:solidFill>
                <a:effectLst>
                  <a:outerShdw blurRad="12700" dist="38100" dir="2700000" algn="tl" rotWithShape="0">
                    <a:schemeClr val="bg1">
                      <a:lumMod val="50000"/>
                    </a:schemeClr>
                  </a:outerShdw>
                </a:effectLst>
              </a:rPr>
              <a:t>DISTRIBUCIÓN DE MOMENTOS.</a:t>
            </a:r>
            <a:br>
              <a:rPr lang="es-ES" sz="2800" b="1" u="sng" cap="none" dirty="0">
                <a:ln w="9525">
                  <a:solidFill>
                    <a:schemeClr val="bg1"/>
                  </a:solidFill>
                  <a:prstDash val="solid"/>
                </a:ln>
                <a:solidFill>
                  <a:srgbClr val="FFFF00"/>
                </a:solidFill>
                <a:effectLst>
                  <a:outerShdw blurRad="12700" dist="38100" dir="2700000" algn="tl" rotWithShape="0">
                    <a:schemeClr val="bg1">
                      <a:lumMod val="50000"/>
                    </a:schemeClr>
                  </a:outerShdw>
                </a:effectLst>
              </a:rPr>
            </a:br>
            <a:r>
              <a:rPr lang="es-ES" sz="2800" b="1" u="sng" cap="none" dirty="0">
                <a:ln w="9525">
                  <a:solidFill>
                    <a:schemeClr val="bg1"/>
                  </a:solidFill>
                  <a:prstDash val="solid"/>
                </a:ln>
                <a:solidFill>
                  <a:srgbClr val="FFFF00"/>
                </a:solidFill>
                <a:effectLst>
                  <a:outerShdw blurRad="12700" dist="38100" dir="2700000" algn="tl" rotWithShape="0">
                    <a:schemeClr val="bg1">
                      <a:lumMod val="50000"/>
                    </a:schemeClr>
                  </a:outerShdw>
                </a:effectLst>
              </a:rPr>
              <a:t>PENDIENTE-DEFLEXIÓN. </a:t>
            </a:r>
            <a:endParaRPr lang="es-MX" sz="2800" b="1" u="sng" cap="none"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4" name="Picture 2" descr="http://www.itlp.edu.mx/carreras/carreras.files/civil.gif"/>
          <p:cNvPicPr>
            <a:picLocks noChangeAspect="1" noChangeArrowheads="1"/>
          </p:cNvPicPr>
          <p:nvPr/>
        </p:nvPicPr>
        <p:blipFill>
          <a:blip r:embed="rId2" cstate="print"/>
          <a:srcRect/>
          <a:stretch>
            <a:fillRect/>
          </a:stretch>
        </p:blipFill>
        <p:spPr bwMode="auto">
          <a:xfrm>
            <a:off x="10718275" y="58992"/>
            <a:ext cx="1294617" cy="983682"/>
          </a:xfrm>
          <a:prstGeom prst="rect">
            <a:avLst/>
          </a:prstGeom>
          <a:noFill/>
        </p:spPr>
      </p:pic>
      <p:sp>
        <p:nvSpPr>
          <p:cNvPr id="11" name="CuadroTexto 10"/>
          <p:cNvSpPr txBox="1"/>
          <p:nvPr/>
        </p:nvSpPr>
        <p:spPr>
          <a:xfrm>
            <a:off x="2135560" y="396343"/>
            <a:ext cx="7689235" cy="646331"/>
          </a:xfrm>
          <a:prstGeom prst="rect">
            <a:avLst/>
          </a:prstGeom>
          <a:noFill/>
        </p:spPr>
        <p:txBody>
          <a:bodyPr wrap="square" rtlCol="0">
            <a:spAutoFit/>
          </a:bodyPr>
          <a:lstStyle/>
          <a:p>
            <a:pPr algn="ctr"/>
            <a:r>
              <a:rPr lang="x-none" sz="3600" b="1" dirty="0">
                <a:solidFill>
                  <a:schemeClr val="bg1"/>
                </a:solidFill>
              </a:rPr>
              <a:t>INSTITUTO </a:t>
            </a:r>
            <a:r>
              <a:rPr lang="es-MX" sz="3600" b="1" dirty="0">
                <a:solidFill>
                  <a:schemeClr val="bg1"/>
                </a:solidFill>
              </a:rPr>
              <a:t>TECNOLÓGICO </a:t>
            </a:r>
            <a:r>
              <a:rPr lang="x-none" sz="3600" b="1" dirty="0">
                <a:solidFill>
                  <a:schemeClr val="bg1"/>
                </a:solidFill>
              </a:rPr>
              <a:t>DE LA PAZ </a:t>
            </a:r>
          </a:p>
        </p:txBody>
      </p:sp>
      <p:pic>
        <p:nvPicPr>
          <p:cNvPr id="12"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4"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p:cNvPicPr>
            <a:picLocks noChangeAspect="1"/>
          </p:cNvPicPr>
          <p:nvPr/>
        </p:nvPicPr>
        <p:blipFill>
          <a:blip r:embed="rId5"/>
          <a:stretch>
            <a:fillRect/>
          </a:stretch>
        </p:blipFill>
        <p:spPr>
          <a:xfrm>
            <a:off x="1464972" y="1628800"/>
            <a:ext cx="4118490" cy="4232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10</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 de Cross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sp>
        <p:nvSpPr>
          <p:cNvPr id="11" name="Rectángulo 10"/>
          <p:cNvSpPr/>
          <p:nvPr/>
        </p:nvSpPr>
        <p:spPr>
          <a:xfrm>
            <a:off x="611471" y="1844824"/>
            <a:ext cx="1071339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En este ejemplo podemos observar que no ocurrieron desplazamientos en los nodos B y C, y podemos reafirmarlo al verificar que la sumatoria de momentos en cada extremo de barra tenga valores con la misma magnitud pero sentido contrario. Se obtiene el diagrama de momentos.</a:t>
            </a:r>
          </a:p>
        </p:txBody>
      </p:sp>
      <p:sp>
        <p:nvSpPr>
          <p:cNvPr id="18" name="Botón de acción: Inicio 17">
            <a:hlinkClick r:id="rId7"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4" name="Group 4"/>
          <p:cNvGrpSpPr>
            <a:grpSpLocks noChangeAspect="1"/>
          </p:cNvGrpSpPr>
          <p:nvPr/>
        </p:nvGrpSpPr>
        <p:grpSpPr bwMode="auto">
          <a:xfrm>
            <a:off x="3889376" y="2970213"/>
            <a:ext cx="4668838" cy="3203575"/>
            <a:chOff x="2450" y="1871"/>
            <a:chExt cx="2941" cy="2018"/>
          </a:xfrm>
        </p:grpSpPr>
        <p:sp>
          <p:nvSpPr>
            <p:cNvPr id="5" name="AutoShape 3"/>
            <p:cNvSpPr>
              <a:spLocks noChangeAspect="1" noChangeArrowheads="1" noTextEdit="1"/>
            </p:cNvSpPr>
            <p:nvPr/>
          </p:nvSpPr>
          <p:spPr bwMode="auto">
            <a:xfrm>
              <a:off x="2541" y="1871"/>
              <a:ext cx="2812"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6" name="Group 205"/>
            <p:cNvGrpSpPr>
              <a:grpSpLocks/>
            </p:cNvGrpSpPr>
            <p:nvPr/>
          </p:nvGrpSpPr>
          <p:grpSpPr bwMode="auto">
            <a:xfrm>
              <a:off x="2450" y="2271"/>
              <a:ext cx="2527" cy="1594"/>
              <a:chOff x="2450" y="2271"/>
              <a:chExt cx="2527" cy="1594"/>
            </a:xfrm>
          </p:grpSpPr>
          <p:sp>
            <p:nvSpPr>
              <p:cNvPr id="231" name="Rectangle 5"/>
              <p:cNvSpPr>
                <a:spLocks noChangeArrowheads="1"/>
              </p:cNvSpPr>
              <p:nvPr/>
            </p:nvSpPr>
            <p:spPr bwMode="auto">
              <a:xfrm>
                <a:off x="2450" y="2271"/>
                <a:ext cx="28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a:ln>
                      <a:noFill/>
                    </a:ln>
                    <a:solidFill>
                      <a:srgbClr val="212830"/>
                    </a:solidFill>
                    <a:effectLst/>
                    <a:latin typeface="Arial" panose="020B0604020202020204" pitchFamily="34" charset="0"/>
                  </a:rPr>
                  <a:t>-6949</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232" name="Line 6"/>
              <p:cNvSpPr>
                <a:spLocks noChangeShapeType="1"/>
              </p:cNvSpPr>
              <p:nvPr/>
            </p:nvSpPr>
            <p:spPr bwMode="auto">
              <a:xfrm>
                <a:off x="4449" y="3700"/>
                <a:ext cx="0" cy="16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3" name="Line 7"/>
              <p:cNvSpPr>
                <a:spLocks noChangeShapeType="1"/>
              </p:cNvSpPr>
              <p:nvPr/>
            </p:nvSpPr>
            <p:spPr bwMode="auto">
              <a:xfrm flipH="1">
                <a:off x="4958" y="3757"/>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4" name="Line 8"/>
              <p:cNvSpPr>
                <a:spLocks noChangeShapeType="1"/>
              </p:cNvSpPr>
              <p:nvPr/>
            </p:nvSpPr>
            <p:spPr bwMode="auto">
              <a:xfrm flipH="1">
                <a:off x="4792" y="3757"/>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5" name="Line 9"/>
              <p:cNvSpPr>
                <a:spLocks noChangeShapeType="1"/>
              </p:cNvSpPr>
              <p:nvPr/>
            </p:nvSpPr>
            <p:spPr bwMode="auto">
              <a:xfrm flipH="1">
                <a:off x="4626" y="3757"/>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6" name="Line 10"/>
              <p:cNvSpPr>
                <a:spLocks noChangeShapeType="1"/>
              </p:cNvSpPr>
              <p:nvPr/>
            </p:nvSpPr>
            <p:spPr bwMode="auto">
              <a:xfrm flipH="1">
                <a:off x="4459" y="3757"/>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7" name="Line 11"/>
              <p:cNvSpPr>
                <a:spLocks noChangeShapeType="1"/>
              </p:cNvSpPr>
              <p:nvPr/>
            </p:nvSpPr>
            <p:spPr bwMode="auto">
              <a:xfrm flipH="1">
                <a:off x="3294" y="3757"/>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8" name="Line 12"/>
              <p:cNvSpPr>
                <a:spLocks noChangeShapeType="1"/>
              </p:cNvSpPr>
              <p:nvPr/>
            </p:nvSpPr>
            <p:spPr bwMode="auto">
              <a:xfrm flipH="1">
                <a:off x="3128" y="3757"/>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9" name="Line 13"/>
              <p:cNvSpPr>
                <a:spLocks noChangeShapeType="1"/>
              </p:cNvSpPr>
              <p:nvPr/>
            </p:nvSpPr>
            <p:spPr bwMode="auto">
              <a:xfrm flipH="1">
                <a:off x="2961" y="3757"/>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0" name="Line 14"/>
              <p:cNvSpPr>
                <a:spLocks noChangeShapeType="1"/>
              </p:cNvSpPr>
              <p:nvPr/>
            </p:nvSpPr>
            <p:spPr bwMode="auto">
              <a:xfrm flipH="1">
                <a:off x="4920" y="3773"/>
                <a:ext cx="38"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1" name="Line 15"/>
              <p:cNvSpPr>
                <a:spLocks noChangeShapeType="1"/>
              </p:cNvSpPr>
              <p:nvPr/>
            </p:nvSpPr>
            <p:spPr bwMode="auto">
              <a:xfrm flipH="1">
                <a:off x="4754" y="3773"/>
                <a:ext cx="38"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2" name="Line 16"/>
              <p:cNvSpPr>
                <a:spLocks noChangeShapeType="1"/>
              </p:cNvSpPr>
              <p:nvPr/>
            </p:nvSpPr>
            <p:spPr bwMode="auto">
              <a:xfrm flipH="1">
                <a:off x="4587" y="3773"/>
                <a:ext cx="39"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3" name="Line 17"/>
              <p:cNvSpPr>
                <a:spLocks noChangeShapeType="1"/>
              </p:cNvSpPr>
              <p:nvPr/>
            </p:nvSpPr>
            <p:spPr bwMode="auto">
              <a:xfrm flipH="1">
                <a:off x="4449" y="3773"/>
                <a:ext cx="10" cy="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4" name="Line 18"/>
              <p:cNvSpPr>
                <a:spLocks noChangeShapeType="1"/>
              </p:cNvSpPr>
              <p:nvPr/>
            </p:nvSpPr>
            <p:spPr bwMode="auto">
              <a:xfrm flipH="1">
                <a:off x="3256" y="3773"/>
                <a:ext cx="38"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5" name="Line 19"/>
              <p:cNvSpPr>
                <a:spLocks noChangeShapeType="1"/>
              </p:cNvSpPr>
              <p:nvPr/>
            </p:nvSpPr>
            <p:spPr bwMode="auto">
              <a:xfrm flipH="1">
                <a:off x="3089" y="3773"/>
                <a:ext cx="39"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6" name="Line 20"/>
              <p:cNvSpPr>
                <a:spLocks noChangeShapeType="1"/>
              </p:cNvSpPr>
              <p:nvPr/>
            </p:nvSpPr>
            <p:spPr bwMode="auto">
              <a:xfrm flipH="1">
                <a:off x="2923" y="3773"/>
                <a:ext cx="38"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7" name="Line 21"/>
              <p:cNvSpPr>
                <a:spLocks noChangeShapeType="1"/>
              </p:cNvSpPr>
              <p:nvPr/>
            </p:nvSpPr>
            <p:spPr bwMode="auto">
              <a:xfrm flipH="1" flipV="1">
                <a:off x="2905" y="3757"/>
                <a:ext cx="18"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8" name="Line 22"/>
              <p:cNvSpPr>
                <a:spLocks noChangeShapeType="1"/>
              </p:cNvSpPr>
              <p:nvPr/>
            </p:nvSpPr>
            <p:spPr bwMode="auto">
              <a:xfrm flipH="1" flipV="1">
                <a:off x="3071" y="3757"/>
                <a:ext cx="18"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9" name="Line 23"/>
              <p:cNvSpPr>
                <a:spLocks noChangeShapeType="1"/>
              </p:cNvSpPr>
              <p:nvPr/>
            </p:nvSpPr>
            <p:spPr bwMode="auto">
              <a:xfrm flipH="1" flipV="1">
                <a:off x="3238" y="3757"/>
                <a:ext cx="18"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0" name="Line 24"/>
              <p:cNvSpPr>
                <a:spLocks noChangeShapeType="1"/>
              </p:cNvSpPr>
              <p:nvPr/>
            </p:nvSpPr>
            <p:spPr bwMode="auto">
              <a:xfrm flipH="1" flipV="1">
                <a:off x="4569" y="3757"/>
                <a:ext cx="18"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1" name="Line 25"/>
              <p:cNvSpPr>
                <a:spLocks noChangeShapeType="1"/>
              </p:cNvSpPr>
              <p:nvPr/>
            </p:nvSpPr>
            <p:spPr bwMode="auto">
              <a:xfrm flipH="1" flipV="1">
                <a:off x="4735" y="3757"/>
                <a:ext cx="19"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2" name="Line 26"/>
              <p:cNvSpPr>
                <a:spLocks noChangeShapeType="1"/>
              </p:cNvSpPr>
              <p:nvPr/>
            </p:nvSpPr>
            <p:spPr bwMode="auto">
              <a:xfrm flipH="1" flipV="1">
                <a:off x="4902" y="3757"/>
                <a:ext cx="18"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3" name="Line 27"/>
              <p:cNvSpPr>
                <a:spLocks noChangeShapeType="1"/>
              </p:cNvSpPr>
              <p:nvPr/>
            </p:nvSpPr>
            <p:spPr bwMode="auto">
              <a:xfrm flipH="1">
                <a:off x="4854" y="3818"/>
                <a:ext cx="1" cy="3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4" name="Line 28"/>
              <p:cNvSpPr>
                <a:spLocks noChangeShapeType="1"/>
              </p:cNvSpPr>
              <p:nvPr/>
            </p:nvSpPr>
            <p:spPr bwMode="auto">
              <a:xfrm flipH="1">
                <a:off x="4687" y="3818"/>
                <a:ext cx="2" cy="3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5" name="Line 29"/>
              <p:cNvSpPr>
                <a:spLocks noChangeShapeType="1"/>
              </p:cNvSpPr>
              <p:nvPr/>
            </p:nvSpPr>
            <p:spPr bwMode="auto">
              <a:xfrm flipH="1">
                <a:off x="4521" y="3818"/>
                <a:ext cx="2" cy="3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6" name="Line 30"/>
              <p:cNvSpPr>
                <a:spLocks noChangeShapeType="1"/>
              </p:cNvSpPr>
              <p:nvPr/>
            </p:nvSpPr>
            <p:spPr bwMode="auto">
              <a:xfrm flipH="1">
                <a:off x="3189" y="3818"/>
                <a:ext cx="2" cy="3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7" name="Line 31"/>
              <p:cNvSpPr>
                <a:spLocks noChangeShapeType="1"/>
              </p:cNvSpPr>
              <p:nvPr/>
            </p:nvSpPr>
            <p:spPr bwMode="auto">
              <a:xfrm flipH="1">
                <a:off x="3023" y="3818"/>
                <a:ext cx="1" cy="3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8" name="Line 32"/>
              <p:cNvSpPr>
                <a:spLocks noChangeShapeType="1"/>
              </p:cNvSpPr>
              <p:nvPr/>
            </p:nvSpPr>
            <p:spPr bwMode="auto">
              <a:xfrm flipH="1">
                <a:off x="2857" y="3818"/>
                <a:ext cx="1" cy="3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9" name="Line 33"/>
              <p:cNvSpPr>
                <a:spLocks noChangeShapeType="1"/>
              </p:cNvSpPr>
              <p:nvPr/>
            </p:nvSpPr>
            <p:spPr bwMode="auto">
              <a:xfrm>
                <a:off x="4859" y="3700"/>
                <a:ext cx="8"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0" name="Line 34"/>
              <p:cNvSpPr>
                <a:spLocks noChangeShapeType="1"/>
              </p:cNvSpPr>
              <p:nvPr/>
            </p:nvSpPr>
            <p:spPr bwMode="auto">
              <a:xfrm>
                <a:off x="4854" y="3854"/>
                <a:ext cx="4" cy="1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1" name="Line 35"/>
              <p:cNvSpPr>
                <a:spLocks noChangeShapeType="1"/>
              </p:cNvSpPr>
              <p:nvPr/>
            </p:nvSpPr>
            <p:spPr bwMode="auto">
              <a:xfrm>
                <a:off x="4693" y="3700"/>
                <a:ext cx="8"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2" name="Line 36"/>
              <p:cNvSpPr>
                <a:spLocks noChangeShapeType="1"/>
              </p:cNvSpPr>
              <p:nvPr/>
            </p:nvSpPr>
            <p:spPr bwMode="auto">
              <a:xfrm>
                <a:off x="4687" y="3854"/>
                <a:ext cx="5" cy="1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3" name="Line 37"/>
              <p:cNvSpPr>
                <a:spLocks noChangeShapeType="1"/>
              </p:cNvSpPr>
              <p:nvPr/>
            </p:nvSpPr>
            <p:spPr bwMode="auto">
              <a:xfrm>
                <a:off x="4527" y="3700"/>
                <a:ext cx="7"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4" name="Line 38"/>
              <p:cNvSpPr>
                <a:spLocks noChangeShapeType="1"/>
              </p:cNvSpPr>
              <p:nvPr/>
            </p:nvSpPr>
            <p:spPr bwMode="auto">
              <a:xfrm>
                <a:off x="4521" y="3854"/>
                <a:ext cx="4" cy="1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5" name="Line 39"/>
              <p:cNvSpPr>
                <a:spLocks noChangeShapeType="1"/>
              </p:cNvSpPr>
              <p:nvPr/>
            </p:nvSpPr>
            <p:spPr bwMode="auto">
              <a:xfrm>
                <a:off x="3195" y="3700"/>
                <a:ext cx="8"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6" name="Line 40"/>
              <p:cNvSpPr>
                <a:spLocks noChangeShapeType="1"/>
              </p:cNvSpPr>
              <p:nvPr/>
            </p:nvSpPr>
            <p:spPr bwMode="auto">
              <a:xfrm>
                <a:off x="3189" y="3854"/>
                <a:ext cx="5" cy="1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7" name="Line 41"/>
              <p:cNvSpPr>
                <a:spLocks noChangeShapeType="1"/>
              </p:cNvSpPr>
              <p:nvPr/>
            </p:nvSpPr>
            <p:spPr bwMode="auto">
              <a:xfrm>
                <a:off x="3029" y="3700"/>
                <a:ext cx="7"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8" name="Line 42"/>
              <p:cNvSpPr>
                <a:spLocks noChangeShapeType="1"/>
              </p:cNvSpPr>
              <p:nvPr/>
            </p:nvSpPr>
            <p:spPr bwMode="auto">
              <a:xfrm>
                <a:off x="3023" y="3854"/>
                <a:ext cx="5" cy="1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9" name="Line 43"/>
              <p:cNvSpPr>
                <a:spLocks noChangeShapeType="1"/>
              </p:cNvSpPr>
              <p:nvPr/>
            </p:nvSpPr>
            <p:spPr bwMode="auto">
              <a:xfrm>
                <a:off x="2862" y="3700"/>
                <a:ext cx="8"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0" name="Line 44"/>
              <p:cNvSpPr>
                <a:spLocks noChangeShapeType="1"/>
              </p:cNvSpPr>
              <p:nvPr/>
            </p:nvSpPr>
            <p:spPr bwMode="auto">
              <a:xfrm>
                <a:off x="2857" y="3854"/>
                <a:ext cx="4" cy="1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1" name="Line 45"/>
              <p:cNvSpPr>
                <a:spLocks noChangeShapeType="1"/>
              </p:cNvSpPr>
              <p:nvPr/>
            </p:nvSpPr>
            <p:spPr bwMode="auto">
              <a:xfrm>
                <a:off x="4867" y="3718"/>
                <a:ext cx="35"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2" name="Line 46"/>
              <p:cNvSpPr>
                <a:spLocks noChangeShapeType="1"/>
              </p:cNvSpPr>
              <p:nvPr/>
            </p:nvSpPr>
            <p:spPr bwMode="auto">
              <a:xfrm>
                <a:off x="4701" y="3718"/>
                <a:ext cx="34"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3" name="Line 47"/>
              <p:cNvSpPr>
                <a:spLocks noChangeShapeType="1"/>
              </p:cNvSpPr>
              <p:nvPr/>
            </p:nvSpPr>
            <p:spPr bwMode="auto">
              <a:xfrm>
                <a:off x="4534" y="3718"/>
                <a:ext cx="35"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4" name="Line 48"/>
              <p:cNvSpPr>
                <a:spLocks noChangeShapeType="1"/>
              </p:cNvSpPr>
              <p:nvPr/>
            </p:nvSpPr>
            <p:spPr bwMode="auto">
              <a:xfrm>
                <a:off x="3203" y="3718"/>
                <a:ext cx="35"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5" name="Line 49"/>
              <p:cNvSpPr>
                <a:spLocks noChangeShapeType="1"/>
              </p:cNvSpPr>
              <p:nvPr/>
            </p:nvSpPr>
            <p:spPr bwMode="auto">
              <a:xfrm>
                <a:off x="3036" y="3718"/>
                <a:ext cx="35"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6" name="Line 50"/>
              <p:cNvSpPr>
                <a:spLocks noChangeShapeType="1"/>
              </p:cNvSpPr>
              <p:nvPr/>
            </p:nvSpPr>
            <p:spPr bwMode="auto">
              <a:xfrm>
                <a:off x="2870" y="3718"/>
                <a:ext cx="35"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7" name="Line 51"/>
              <p:cNvSpPr>
                <a:spLocks noChangeShapeType="1"/>
              </p:cNvSpPr>
              <p:nvPr/>
            </p:nvSpPr>
            <p:spPr bwMode="auto">
              <a:xfrm flipV="1">
                <a:off x="2905" y="3700"/>
                <a:ext cx="25"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8" name="Line 52"/>
              <p:cNvSpPr>
                <a:spLocks noChangeShapeType="1"/>
              </p:cNvSpPr>
              <p:nvPr/>
            </p:nvSpPr>
            <p:spPr bwMode="auto">
              <a:xfrm flipV="1">
                <a:off x="3071" y="3700"/>
                <a:ext cx="26"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9" name="Line 53"/>
              <p:cNvSpPr>
                <a:spLocks noChangeShapeType="1"/>
              </p:cNvSpPr>
              <p:nvPr/>
            </p:nvSpPr>
            <p:spPr bwMode="auto">
              <a:xfrm flipV="1">
                <a:off x="2933" y="3858"/>
                <a:ext cx="8"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0" name="Line 54"/>
              <p:cNvSpPr>
                <a:spLocks noChangeShapeType="1"/>
              </p:cNvSpPr>
              <p:nvPr/>
            </p:nvSpPr>
            <p:spPr bwMode="auto">
              <a:xfrm flipV="1">
                <a:off x="3238" y="3700"/>
                <a:ext cx="25"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1" name="Line 55"/>
              <p:cNvSpPr>
                <a:spLocks noChangeShapeType="1"/>
              </p:cNvSpPr>
              <p:nvPr/>
            </p:nvSpPr>
            <p:spPr bwMode="auto">
              <a:xfrm flipV="1">
                <a:off x="3100" y="3858"/>
                <a:ext cx="8"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2" name="Line 56"/>
              <p:cNvSpPr>
                <a:spLocks noChangeShapeType="1"/>
              </p:cNvSpPr>
              <p:nvPr/>
            </p:nvSpPr>
            <p:spPr bwMode="auto">
              <a:xfrm flipV="1">
                <a:off x="3266" y="3858"/>
                <a:ext cx="8"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3" name="Line 57"/>
              <p:cNvSpPr>
                <a:spLocks noChangeShapeType="1"/>
              </p:cNvSpPr>
              <p:nvPr/>
            </p:nvSpPr>
            <p:spPr bwMode="auto">
              <a:xfrm flipV="1">
                <a:off x="4569" y="3700"/>
                <a:ext cx="25"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4" name="Line 58"/>
              <p:cNvSpPr>
                <a:spLocks noChangeShapeType="1"/>
              </p:cNvSpPr>
              <p:nvPr/>
            </p:nvSpPr>
            <p:spPr bwMode="auto">
              <a:xfrm flipV="1">
                <a:off x="4735" y="3700"/>
                <a:ext cx="26"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5" name="Line 59"/>
              <p:cNvSpPr>
                <a:spLocks noChangeShapeType="1"/>
              </p:cNvSpPr>
              <p:nvPr/>
            </p:nvSpPr>
            <p:spPr bwMode="auto">
              <a:xfrm flipV="1">
                <a:off x="4598" y="3858"/>
                <a:ext cx="8"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6" name="Line 60"/>
              <p:cNvSpPr>
                <a:spLocks noChangeShapeType="1"/>
              </p:cNvSpPr>
              <p:nvPr/>
            </p:nvSpPr>
            <p:spPr bwMode="auto">
              <a:xfrm flipV="1">
                <a:off x="4902" y="3700"/>
                <a:ext cx="25"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7" name="Line 61"/>
              <p:cNvSpPr>
                <a:spLocks noChangeShapeType="1"/>
              </p:cNvSpPr>
              <p:nvPr/>
            </p:nvSpPr>
            <p:spPr bwMode="auto">
              <a:xfrm flipV="1">
                <a:off x="4764" y="3858"/>
                <a:ext cx="8"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8" name="Line 62"/>
              <p:cNvSpPr>
                <a:spLocks noChangeShapeType="1"/>
              </p:cNvSpPr>
              <p:nvPr/>
            </p:nvSpPr>
            <p:spPr bwMode="auto">
              <a:xfrm flipV="1">
                <a:off x="4931" y="3858"/>
                <a:ext cx="8"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9" name="Line 63"/>
              <p:cNvSpPr>
                <a:spLocks noChangeShapeType="1"/>
              </p:cNvSpPr>
              <p:nvPr/>
            </p:nvSpPr>
            <p:spPr bwMode="auto">
              <a:xfrm flipV="1">
                <a:off x="2941" y="3817"/>
                <a:ext cx="14" cy="4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0" name="Line 64"/>
              <p:cNvSpPr>
                <a:spLocks noChangeShapeType="1"/>
              </p:cNvSpPr>
              <p:nvPr/>
            </p:nvSpPr>
            <p:spPr bwMode="auto">
              <a:xfrm flipV="1">
                <a:off x="3108" y="3817"/>
                <a:ext cx="13" cy="4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1" name="Line 65"/>
              <p:cNvSpPr>
                <a:spLocks noChangeShapeType="1"/>
              </p:cNvSpPr>
              <p:nvPr/>
            </p:nvSpPr>
            <p:spPr bwMode="auto">
              <a:xfrm flipV="1">
                <a:off x="3274" y="3817"/>
                <a:ext cx="14" cy="4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2" name="Line 66"/>
              <p:cNvSpPr>
                <a:spLocks noChangeShapeType="1"/>
              </p:cNvSpPr>
              <p:nvPr/>
            </p:nvSpPr>
            <p:spPr bwMode="auto">
              <a:xfrm flipV="1">
                <a:off x="4449" y="3817"/>
                <a:ext cx="3" cy="1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3" name="Line 67"/>
              <p:cNvSpPr>
                <a:spLocks noChangeShapeType="1"/>
              </p:cNvSpPr>
              <p:nvPr/>
            </p:nvSpPr>
            <p:spPr bwMode="auto">
              <a:xfrm flipV="1">
                <a:off x="4606" y="3817"/>
                <a:ext cx="13" cy="4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4" name="Line 68"/>
              <p:cNvSpPr>
                <a:spLocks noChangeShapeType="1"/>
              </p:cNvSpPr>
              <p:nvPr/>
            </p:nvSpPr>
            <p:spPr bwMode="auto">
              <a:xfrm flipV="1">
                <a:off x="4772" y="3817"/>
                <a:ext cx="13" cy="4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5" name="Line 69"/>
              <p:cNvSpPr>
                <a:spLocks noChangeShapeType="1"/>
              </p:cNvSpPr>
              <p:nvPr/>
            </p:nvSpPr>
            <p:spPr bwMode="auto">
              <a:xfrm flipV="1">
                <a:off x="4939" y="3817"/>
                <a:ext cx="13" cy="4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6" name="Line 70"/>
              <p:cNvSpPr>
                <a:spLocks noChangeShapeType="1"/>
              </p:cNvSpPr>
              <p:nvPr/>
            </p:nvSpPr>
            <p:spPr bwMode="auto">
              <a:xfrm flipH="1" flipV="1">
                <a:off x="2936" y="3787"/>
                <a:ext cx="19" cy="3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7" name="Line 71"/>
              <p:cNvSpPr>
                <a:spLocks noChangeShapeType="1"/>
              </p:cNvSpPr>
              <p:nvPr/>
            </p:nvSpPr>
            <p:spPr bwMode="auto">
              <a:xfrm flipH="1" flipV="1">
                <a:off x="3103" y="3787"/>
                <a:ext cx="18" cy="3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8" name="Line 72"/>
              <p:cNvSpPr>
                <a:spLocks noChangeShapeType="1"/>
              </p:cNvSpPr>
              <p:nvPr/>
            </p:nvSpPr>
            <p:spPr bwMode="auto">
              <a:xfrm flipH="1" flipV="1">
                <a:off x="3269" y="3787"/>
                <a:ext cx="18" cy="3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9" name="Line 73"/>
              <p:cNvSpPr>
                <a:spLocks noChangeShapeType="1"/>
              </p:cNvSpPr>
              <p:nvPr/>
            </p:nvSpPr>
            <p:spPr bwMode="auto">
              <a:xfrm flipH="1" flipV="1">
                <a:off x="4449" y="3811"/>
                <a:ext cx="3" cy="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0" name="Line 74"/>
              <p:cNvSpPr>
                <a:spLocks noChangeShapeType="1"/>
              </p:cNvSpPr>
              <p:nvPr/>
            </p:nvSpPr>
            <p:spPr bwMode="auto">
              <a:xfrm flipH="1" flipV="1">
                <a:off x="4601" y="3787"/>
                <a:ext cx="18" cy="3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1" name="Line 75"/>
              <p:cNvSpPr>
                <a:spLocks noChangeShapeType="1"/>
              </p:cNvSpPr>
              <p:nvPr/>
            </p:nvSpPr>
            <p:spPr bwMode="auto">
              <a:xfrm flipH="1" flipV="1">
                <a:off x="4767" y="3787"/>
                <a:ext cx="18" cy="3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2" name="Line 76"/>
              <p:cNvSpPr>
                <a:spLocks noChangeShapeType="1"/>
              </p:cNvSpPr>
              <p:nvPr/>
            </p:nvSpPr>
            <p:spPr bwMode="auto">
              <a:xfrm flipH="1" flipV="1">
                <a:off x="4934" y="3787"/>
                <a:ext cx="18" cy="3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3" name="Line 77"/>
              <p:cNvSpPr>
                <a:spLocks noChangeShapeType="1"/>
              </p:cNvSpPr>
              <p:nvPr/>
            </p:nvSpPr>
            <p:spPr bwMode="auto">
              <a:xfrm flipH="1" flipV="1">
                <a:off x="2896" y="3783"/>
                <a:ext cx="40"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4" name="Line 78"/>
              <p:cNvSpPr>
                <a:spLocks noChangeShapeType="1"/>
              </p:cNvSpPr>
              <p:nvPr/>
            </p:nvSpPr>
            <p:spPr bwMode="auto">
              <a:xfrm flipH="1" flipV="1">
                <a:off x="3063" y="3783"/>
                <a:ext cx="40"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5" name="Line 79"/>
              <p:cNvSpPr>
                <a:spLocks noChangeShapeType="1"/>
              </p:cNvSpPr>
              <p:nvPr/>
            </p:nvSpPr>
            <p:spPr bwMode="auto">
              <a:xfrm flipH="1" flipV="1">
                <a:off x="3229" y="3783"/>
                <a:ext cx="40"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6" name="Line 80"/>
              <p:cNvSpPr>
                <a:spLocks noChangeShapeType="1"/>
              </p:cNvSpPr>
              <p:nvPr/>
            </p:nvSpPr>
            <p:spPr bwMode="auto">
              <a:xfrm flipH="1" flipV="1">
                <a:off x="4561" y="3783"/>
                <a:ext cx="40"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7" name="Line 81"/>
              <p:cNvSpPr>
                <a:spLocks noChangeShapeType="1"/>
              </p:cNvSpPr>
              <p:nvPr/>
            </p:nvSpPr>
            <p:spPr bwMode="auto">
              <a:xfrm flipH="1" flipV="1">
                <a:off x="4727" y="3783"/>
                <a:ext cx="40"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8" name="Line 82"/>
              <p:cNvSpPr>
                <a:spLocks noChangeShapeType="1"/>
              </p:cNvSpPr>
              <p:nvPr/>
            </p:nvSpPr>
            <p:spPr bwMode="auto">
              <a:xfrm flipH="1" flipV="1">
                <a:off x="4893" y="3783"/>
                <a:ext cx="41"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9" name="Line 83"/>
              <p:cNvSpPr>
                <a:spLocks noChangeShapeType="1"/>
              </p:cNvSpPr>
              <p:nvPr/>
            </p:nvSpPr>
            <p:spPr bwMode="auto">
              <a:xfrm flipH="1">
                <a:off x="4855" y="3783"/>
                <a:ext cx="38" cy="3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0" name="Line 84"/>
              <p:cNvSpPr>
                <a:spLocks noChangeShapeType="1"/>
              </p:cNvSpPr>
              <p:nvPr/>
            </p:nvSpPr>
            <p:spPr bwMode="auto">
              <a:xfrm flipH="1">
                <a:off x="4689" y="3783"/>
                <a:ext cx="38" cy="3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1" name="Line 85"/>
              <p:cNvSpPr>
                <a:spLocks noChangeShapeType="1"/>
              </p:cNvSpPr>
              <p:nvPr/>
            </p:nvSpPr>
            <p:spPr bwMode="auto">
              <a:xfrm flipH="1">
                <a:off x="4523" y="3783"/>
                <a:ext cx="38" cy="3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2" name="Line 86"/>
              <p:cNvSpPr>
                <a:spLocks noChangeShapeType="1"/>
              </p:cNvSpPr>
              <p:nvPr/>
            </p:nvSpPr>
            <p:spPr bwMode="auto">
              <a:xfrm flipH="1">
                <a:off x="3191" y="3783"/>
                <a:ext cx="38" cy="3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3" name="Line 87"/>
              <p:cNvSpPr>
                <a:spLocks noChangeShapeType="1"/>
              </p:cNvSpPr>
              <p:nvPr/>
            </p:nvSpPr>
            <p:spPr bwMode="auto">
              <a:xfrm flipH="1">
                <a:off x="3024" y="3783"/>
                <a:ext cx="39" cy="3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4" name="Line 88"/>
              <p:cNvSpPr>
                <a:spLocks noChangeShapeType="1"/>
              </p:cNvSpPr>
              <p:nvPr/>
            </p:nvSpPr>
            <p:spPr bwMode="auto">
              <a:xfrm flipH="1">
                <a:off x="2858" y="3783"/>
                <a:ext cx="38" cy="3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5" name="Line 89"/>
              <p:cNvSpPr>
                <a:spLocks noChangeShapeType="1"/>
              </p:cNvSpPr>
              <p:nvPr/>
            </p:nvSpPr>
            <p:spPr bwMode="auto">
              <a:xfrm flipH="1" flipV="1">
                <a:off x="2843" y="3808"/>
                <a:ext cx="14" cy="1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6" name="Line 90"/>
              <p:cNvSpPr>
                <a:spLocks noChangeShapeType="1"/>
              </p:cNvSpPr>
              <p:nvPr/>
            </p:nvSpPr>
            <p:spPr bwMode="auto">
              <a:xfrm flipH="1" flipV="1">
                <a:off x="3010" y="3808"/>
                <a:ext cx="13" cy="1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7" name="Line 91"/>
              <p:cNvSpPr>
                <a:spLocks noChangeShapeType="1"/>
              </p:cNvSpPr>
              <p:nvPr/>
            </p:nvSpPr>
            <p:spPr bwMode="auto">
              <a:xfrm flipH="1" flipV="1">
                <a:off x="3176" y="3808"/>
                <a:ext cx="13" cy="1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8" name="Line 92"/>
              <p:cNvSpPr>
                <a:spLocks noChangeShapeType="1"/>
              </p:cNvSpPr>
              <p:nvPr/>
            </p:nvSpPr>
            <p:spPr bwMode="auto">
              <a:xfrm flipH="1" flipV="1">
                <a:off x="4507" y="3808"/>
                <a:ext cx="14" cy="1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9" name="Line 93"/>
              <p:cNvSpPr>
                <a:spLocks noChangeShapeType="1"/>
              </p:cNvSpPr>
              <p:nvPr/>
            </p:nvSpPr>
            <p:spPr bwMode="auto">
              <a:xfrm flipH="1" flipV="1">
                <a:off x="4674" y="3808"/>
                <a:ext cx="13" cy="1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0" name="Line 94"/>
              <p:cNvSpPr>
                <a:spLocks noChangeShapeType="1"/>
              </p:cNvSpPr>
              <p:nvPr/>
            </p:nvSpPr>
            <p:spPr bwMode="auto">
              <a:xfrm flipH="1" flipV="1">
                <a:off x="4840" y="3808"/>
                <a:ext cx="14" cy="1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1" name="Line 95"/>
              <p:cNvSpPr>
                <a:spLocks noChangeShapeType="1"/>
              </p:cNvSpPr>
              <p:nvPr/>
            </p:nvSpPr>
            <p:spPr bwMode="auto">
              <a:xfrm flipH="1" flipV="1">
                <a:off x="2811" y="3804"/>
                <a:ext cx="32"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2" name="Line 96"/>
              <p:cNvSpPr>
                <a:spLocks noChangeShapeType="1"/>
              </p:cNvSpPr>
              <p:nvPr/>
            </p:nvSpPr>
            <p:spPr bwMode="auto">
              <a:xfrm flipH="1" flipV="1">
                <a:off x="2976" y="3803"/>
                <a:ext cx="34"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3" name="Line 97"/>
              <p:cNvSpPr>
                <a:spLocks noChangeShapeType="1"/>
              </p:cNvSpPr>
              <p:nvPr/>
            </p:nvSpPr>
            <p:spPr bwMode="auto">
              <a:xfrm flipH="1" flipV="1">
                <a:off x="3143" y="3803"/>
                <a:ext cx="33"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4" name="Line 98"/>
              <p:cNvSpPr>
                <a:spLocks noChangeShapeType="1"/>
              </p:cNvSpPr>
              <p:nvPr/>
            </p:nvSpPr>
            <p:spPr bwMode="auto">
              <a:xfrm flipH="1" flipV="1">
                <a:off x="3309" y="3803"/>
                <a:ext cx="30"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5" name="Line 99"/>
              <p:cNvSpPr>
                <a:spLocks noChangeShapeType="1"/>
              </p:cNvSpPr>
              <p:nvPr/>
            </p:nvSpPr>
            <p:spPr bwMode="auto">
              <a:xfrm flipH="1" flipV="1">
                <a:off x="4474" y="3803"/>
                <a:ext cx="33"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6" name="Line 100"/>
              <p:cNvSpPr>
                <a:spLocks noChangeShapeType="1"/>
              </p:cNvSpPr>
              <p:nvPr/>
            </p:nvSpPr>
            <p:spPr bwMode="auto">
              <a:xfrm flipH="1" flipV="1">
                <a:off x="4641" y="3803"/>
                <a:ext cx="33"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7" name="Line 101"/>
              <p:cNvSpPr>
                <a:spLocks noChangeShapeType="1"/>
              </p:cNvSpPr>
              <p:nvPr/>
            </p:nvSpPr>
            <p:spPr bwMode="auto">
              <a:xfrm flipH="1" flipV="1">
                <a:off x="4807" y="3803"/>
                <a:ext cx="33"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8" name="Freeform 102"/>
              <p:cNvSpPr>
                <a:spLocks/>
              </p:cNvSpPr>
              <p:nvPr/>
            </p:nvSpPr>
            <p:spPr bwMode="auto">
              <a:xfrm>
                <a:off x="4957" y="3803"/>
                <a:ext cx="20" cy="17"/>
              </a:xfrm>
              <a:custGeom>
                <a:avLst/>
                <a:gdLst>
                  <a:gd name="T0" fmla="*/ 20 w 20"/>
                  <a:gd name="T1" fmla="*/ 1 h 17"/>
                  <a:gd name="T2" fmla="*/ 16 w 20"/>
                  <a:gd name="T3" fmla="*/ 0 h 17"/>
                  <a:gd name="T4" fmla="*/ 0 w 20"/>
                  <a:gd name="T5" fmla="*/ 17 h 17"/>
                </a:gdLst>
                <a:ahLst/>
                <a:cxnLst>
                  <a:cxn ang="0">
                    <a:pos x="T0" y="T1"/>
                  </a:cxn>
                  <a:cxn ang="0">
                    <a:pos x="T2" y="T3"/>
                  </a:cxn>
                  <a:cxn ang="0">
                    <a:pos x="T4" y="T5"/>
                  </a:cxn>
                </a:cxnLst>
                <a:rect l="0" t="0" r="r" b="b"/>
                <a:pathLst>
                  <a:path w="20" h="17">
                    <a:moveTo>
                      <a:pt x="20" y="1"/>
                    </a:moveTo>
                    <a:lnTo>
                      <a:pt x="16" y="0"/>
                    </a:lnTo>
                    <a:lnTo>
                      <a:pt x="0" y="17"/>
                    </a:lnTo>
                  </a:path>
                </a:pathLst>
              </a:custGeom>
              <a:noFill/>
              <a:ln w="0">
                <a:solidFill>
                  <a:srgbClr val="7F3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9" name="Line 103"/>
              <p:cNvSpPr>
                <a:spLocks noChangeShapeType="1"/>
              </p:cNvSpPr>
              <p:nvPr/>
            </p:nvSpPr>
            <p:spPr bwMode="auto">
              <a:xfrm flipH="1">
                <a:off x="4790" y="3803"/>
                <a:ext cx="1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0" name="Line 104"/>
              <p:cNvSpPr>
                <a:spLocks noChangeShapeType="1"/>
              </p:cNvSpPr>
              <p:nvPr/>
            </p:nvSpPr>
            <p:spPr bwMode="auto">
              <a:xfrm flipH="1">
                <a:off x="4624" y="3803"/>
                <a:ext cx="1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1" name="Line 105"/>
              <p:cNvSpPr>
                <a:spLocks noChangeShapeType="1"/>
              </p:cNvSpPr>
              <p:nvPr/>
            </p:nvSpPr>
            <p:spPr bwMode="auto">
              <a:xfrm flipH="1">
                <a:off x="4458" y="3803"/>
                <a:ext cx="16"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2" name="Line 106"/>
              <p:cNvSpPr>
                <a:spLocks noChangeShapeType="1"/>
              </p:cNvSpPr>
              <p:nvPr/>
            </p:nvSpPr>
            <p:spPr bwMode="auto">
              <a:xfrm flipH="1">
                <a:off x="3292" y="3803"/>
                <a:ext cx="1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3" name="Line 107"/>
              <p:cNvSpPr>
                <a:spLocks noChangeShapeType="1"/>
              </p:cNvSpPr>
              <p:nvPr/>
            </p:nvSpPr>
            <p:spPr bwMode="auto">
              <a:xfrm flipH="1">
                <a:off x="3126" y="3803"/>
                <a:ext cx="1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4" name="Line 108"/>
              <p:cNvSpPr>
                <a:spLocks noChangeShapeType="1"/>
              </p:cNvSpPr>
              <p:nvPr/>
            </p:nvSpPr>
            <p:spPr bwMode="auto">
              <a:xfrm flipH="1">
                <a:off x="2960" y="3803"/>
                <a:ext cx="16"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5" name="Line 109"/>
              <p:cNvSpPr>
                <a:spLocks noChangeShapeType="1"/>
              </p:cNvSpPr>
              <p:nvPr/>
            </p:nvSpPr>
            <p:spPr bwMode="auto">
              <a:xfrm flipH="1">
                <a:off x="4950" y="3783"/>
                <a:ext cx="1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6" name="Line 110"/>
              <p:cNvSpPr>
                <a:spLocks noChangeShapeType="1"/>
              </p:cNvSpPr>
              <p:nvPr/>
            </p:nvSpPr>
            <p:spPr bwMode="auto">
              <a:xfrm flipH="1">
                <a:off x="4784" y="3783"/>
                <a:ext cx="11"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7" name="Line 111"/>
              <p:cNvSpPr>
                <a:spLocks noChangeShapeType="1"/>
              </p:cNvSpPr>
              <p:nvPr/>
            </p:nvSpPr>
            <p:spPr bwMode="auto">
              <a:xfrm flipH="1">
                <a:off x="4617" y="3783"/>
                <a:ext cx="1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8" name="Line 112"/>
              <p:cNvSpPr>
                <a:spLocks noChangeShapeType="1"/>
              </p:cNvSpPr>
              <p:nvPr/>
            </p:nvSpPr>
            <p:spPr bwMode="auto">
              <a:xfrm flipH="1">
                <a:off x="4451" y="3783"/>
                <a:ext cx="1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9" name="Line 113"/>
              <p:cNvSpPr>
                <a:spLocks noChangeShapeType="1"/>
              </p:cNvSpPr>
              <p:nvPr/>
            </p:nvSpPr>
            <p:spPr bwMode="auto">
              <a:xfrm flipH="1">
                <a:off x="3286" y="3783"/>
                <a:ext cx="1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0" name="Line 114"/>
              <p:cNvSpPr>
                <a:spLocks noChangeShapeType="1"/>
              </p:cNvSpPr>
              <p:nvPr/>
            </p:nvSpPr>
            <p:spPr bwMode="auto">
              <a:xfrm flipH="1">
                <a:off x="3119" y="3783"/>
                <a:ext cx="1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1" name="Line 115"/>
              <p:cNvSpPr>
                <a:spLocks noChangeShapeType="1"/>
              </p:cNvSpPr>
              <p:nvPr/>
            </p:nvSpPr>
            <p:spPr bwMode="auto">
              <a:xfrm flipH="1">
                <a:off x="2953" y="3783"/>
                <a:ext cx="1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2" name="Line 116"/>
              <p:cNvSpPr>
                <a:spLocks noChangeShapeType="1"/>
              </p:cNvSpPr>
              <p:nvPr/>
            </p:nvSpPr>
            <p:spPr bwMode="auto">
              <a:xfrm>
                <a:off x="4950" y="3788"/>
                <a:ext cx="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3" name="Line 117"/>
              <p:cNvSpPr>
                <a:spLocks noChangeShapeType="1"/>
              </p:cNvSpPr>
              <p:nvPr/>
            </p:nvSpPr>
            <p:spPr bwMode="auto">
              <a:xfrm>
                <a:off x="4784" y="3788"/>
                <a:ext cx="6"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4" name="Line 118"/>
              <p:cNvSpPr>
                <a:spLocks noChangeShapeType="1"/>
              </p:cNvSpPr>
              <p:nvPr/>
            </p:nvSpPr>
            <p:spPr bwMode="auto">
              <a:xfrm>
                <a:off x="4617" y="3788"/>
                <a:ext cx="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5" name="Line 119"/>
              <p:cNvSpPr>
                <a:spLocks noChangeShapeType="1"/>
              </p:cNvSpPr>
              <p:nvPr/>
            </p:nvSpPr>
            <p:spPr bwMode="auto">
              <a:xfrm>
                <a:off x="4451" y="3788"/>
                <a:ext cx="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6" name="Line 120"/>
              <p:cNvSpPr>
                <a:spLocks noChangeShapeType="1"/>
              </p:cNvSpPr>
              <p:nvPr/>
            </p:nvSpPr>
            <p:spPr bwMode="auto">
              <a:xfrm>
                <a:off x="3286" y="3788"/>
                <a:ext cx="6"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7" name="Line 121"/>
              <p:cNvSpPr>
                <a:spLocks noChangeShapeType="1"/>
              </p:cNvSpPr>
              <p:nvPr/>
            </p:nvSpPr>
            <p:spPr bwMode="auto">
              <a:xfrm>
                <a:off x="3119" y="3788"/>
                <a:ext cx="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8" name="Line 122"/>
              <p:cNvSpPr>
                <a:spLocks noChangeShapeType="1"/>
              </p:cNvSpPr>
              <p:nvPr/>
            </p:nvSpPr>
            <p:spPr bwMode="auto">
              <a:xfrm>
                <a:off x="2953" y="3788"/>
                <a:ext cx="7" cy="1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9" name="Line 123"/>
              <p:cNvSpPr>
                <a:spLocks noChangeShapeType="1"/>
              </p:cNvSpPr>
              <p:nvPr/>
            </p:nvSpPr>
            <p:spPr bwMode="auto">
              <a:xfrm flipV="1">
                <a:off x="2811" y="3790"/>
                <a:ext cx="7"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0" name="Line 124"/>
              <p:cNvSpPr>
                <a:spLocks noChangeShapeType="1"/>
              </p:cNvSpPr>
              <p:nvPr/>
            </p:nvSpPr>
            <p:spPr bwMode="auto">
              <a:xfrm flipV="1">
                <a:off x="2960" y="3790"/>
                <a:ext cx="25"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1" name="Line 125"/>
              <p:cNvSpPr>
                <a:spLocks noChangeShapeType="1"/>
              </p:cNvSpPr>
              <p:nvPr/>
            </p:nvSpPr>
            <p:spPr bwMode="auto">
              <a:xfrm flipV="1">
                <a:off x="3126" y="3790"/>
                <a:ext cx="25"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2" name="Line 126"/>
              <p:cNvSpPr>
                <a:spLocks noChangeShapeType="1"/>
              </p:cNvSpPr>
              <p:nvPr/>
            </p:nvSpPr>
            <p:spPr bwMode="auto">
              <a:xfrm flipV="1">
                <a:off x="3292" y="3790"/>
                <a:ext cx="25"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3" name="Line 127"/>
              <p:cNvSpPr>
                <a:spLocks noChangeShapeType="1"/>
              </p:cNvSpPr>
              <p:nvPr/>
            </p:nvSpPr>
            <p:spPr bwMode="auto">
              <a:xfrm flipV="1">
                <a:off x="4458" y="3790"/>
                <a:ext cx="24"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4" name="Line 128"/>
              <p:cNvSpPr>
                <a:spLocks noChangeShapeType="1"/>
              </p:cNvSpPr>
              <p:nvPr/>
            </p:nvSpPr>
            <p:spPr bwMode="auto">
              <a:xfrm flipV="1">
                <a:off x="4624" y="3790"/>
                <a:ext cx="25"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5" name="Line 129"/>
              <p:cNvSpPr>
                <a:spLocks noChangeShapeType="1"/>
              </p:cNvSpPr>
              <p:nvPr/>
            </p:nvSpPr>
            <p:spPr bwMode="auto">
              <a:xfrm flipV="1">
                <a:off x="4790" y="3790"/>
                <a:ext cx="25"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6" name="Line 130"/>
              <p:cNvSpPr>
                <a:spLocks noChangeShapeType="1"/>
              </p:cNvSpPr>
              <p:nvPr/>
            </p:nvSpPr>
            <p:spPr bwMode="auto">
              <a:xfrm flipV="1">
                <a:off x="4957" y="3793"/>
                <a:ext cx="20" cy="1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7" name="Line 131"/>
              <p:cNvSpPr>
                <a:spLocks noChangeShapeType="1"/>
              </p:cNvSpPr>
              <p:nvPr/>
            </p:nvSpPr>
            <p:spPr bwMode="auto">
              <a:xfrm flipH="1" flipV="1">
                <a:off x="2811" y="3787"/>
                <a:ext cx="7"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8" name="Line 132"/>
              <p:cNvSpPr>
                <a:spLocks noChangeShapeType="1"/>
              </p:cNvSpPr>
              <p:nvPr/>
            </p:nvSpPr>
            <p:spPr bwMode="auto">
              <a:xfrm flipH="1" flipV="1">
                <a:off x="2965" y="3783"/>
                <a:ext cx="20"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9" name="Line 133"/>
              <p:cNvSpPr>
                <a:spLocks noChangeShapeType="1"/>
              </p:cNvSpPr>
              <p:nvPr/>
            </p:nvSpPr>
            <p:spPr bwMode="auto">
              <a:xfrm flipH="1" flipV="1">
                <a:off x="3131" y="3783"/>
                <a:ext cx="20"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0" name="Line 134"/>
              <p:cNvSpPr>
                <a:spLocks noChangeShapeType="1"/>
              </p:cNvSpPr>
              <p:nvPr/>
            </p:nvSpPr>
            <p:spPr bwMode="auto">
              <a:xfrm flipH="1" flipV="1">
                <a:off x="3298" y="3783"/>
                <a:ext cx="19"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1" name="Line 135"/>
              <p:cNvSpPr>
                <a:spLocks noChangeShapeType="1"/>
              </p:cNvSpPr>
              <p:nvPr/>
            </p:nvSpPr>
            <p:spPr bwMode="auto">
              <a:xfrm flipH="1" flipV="1">
                <a:off x="4463" y="3783"/>
                <a:ext cx="19"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2" name="Line 136"/>
              <p:cNvSpPr>
                <a:spLocks noChangeShapeType="1"/>
              </p:cNvSpPr>
              <p:nvPr/>
            </p:nvSpPr>
            <p:spPr bwMode="auto">
              <a:xfrm flipH="1" flipV="1">
                <a:off x="4629" y="3783"/>
                <a:ext cx="20"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3" name="Line 137"/>
              <p:cNvSpPr>
                <a:spLocks noChangeShapeType="1"/>
              </p:cNvSpPr>
              <p:nvPr/>
            </p:nvSpPr>
            <p:spPr bwMode="auto">
              <a:xfrm flipH="1" flipV="1">
                <a:off x="4795" y="3783"/>
                <a:ext cx="20" cy="7"/>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4" name="Line 138"/>
              <p:cNvSpPr>
                <a:spLocks noChangeShapeType="1"/>
              </p:cNvSpPr>
              <p:nvPr/>
            </p:nvSpPr>
            <p:spPr bwMode="auto">
              <a:xfrm flipH="1" flipV="1">
                <a:off x="4962" y="3783"/>
                <a:ext cx="15"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5" name="Line 139"/>
              <p:cNvSpPr>
                <a:spLocks noChangeShapeType="1"/>
              </p:cNvSpPr>
              <p:nvPr/>
            </p:nvSpPr>
            <p:spPr bwMode="auto">
              <a:xfrm flipV="1">
                <a:off x="2857"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6" name="Line 140"/>
              <p:cNvSpPr>
                <a:spLocks noChangeShapeType="1"/>
              </p:cNvSpPr>
              <p:nvPr/>
            </p:nvSpPr>
            <p:spPr bwMode="auto">
              <a:xfrm flipV="1">
                <a:off x="3023"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7" name="Line 141"/>
              <p:cNvSpPr>
                <a:spLocks noChangeShapeType="1"/>
              </p:cNvSpPr>
              <p:nvPr/>
            </p:nvSpPr>
            <p:spPr bwMode="auto">
              <a:xfrm flipV="1">
                <a:off x="3189" y="3780"/>
                <a:ext cx="29"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8" name="Line 142"/>
              <p:cNvSpPr>
                <a:spLocks noChangeShapeType="1"/>
              </p:cNvSpPr>
              <p:nvPr/>
            </p:nvSpPr>
            <p:spPr bwMode="auto">
              <a:xfrm flipV="1">
                <a:off x="4521"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9" name="Line 143"/>
              <p:cNvSpPr>
                <a:spLocks noChangeShapeType="1"/>
              </p:cNvSpPr>
              <p:nvPr/>
            </p:nvSpPr>
            <p:spPr bwMode="auto">
              <a:xfrm flipV="1">
                <a:off x="4687"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0" name="Line 144"/>
              <p:cNvSpPr>
                <a:spLocks noChangeShapeType="1"/>
              </p:cNvSpPr>
              <p:nvPr/>
            </p:nvSpPr>
            <p:spPr bwMode="auto">
              <a:xfrm flipV="1">
                <a:off x="4854"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1" name="Line 145"/>
              <p:cNvSpPr>
                <a:spLocks noChangeShapeType="1"/>
              </p:cNvSpPr>
              <p:nvPr/>
            </p:nvSpPr>
            <p:spPr bwMode="auto">
              <a:xfrm flipV="1">
                <a:off x="2885" y="3757"/>
                <a:ext cx="8"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2" name="Line 146"/>
              <p:cNvSpPr>
                <a:spLocks noChangeShapeType="1"/>
              </p:cNvSpPr>
              <p:nvPr/>
            </p:nvSpPr>
            <p:spPr bwMode="auto">
              <a:xfrm flipV="1">
                <a:off x="3051" y="3757"/>
                <a:ext cx="9"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3" name="Line 147"/>
              <p:cNvSpPr>
                <a:spLocks noChangeShapeType="1"/>
              </p:cNvSpPr>
              <p:nvPr/>
            </p:nvSpPr>
            <p:spPr bwMode="auto">
              <a:xfrm flipV="1">
                <a:off x="3218" y="3757"/>
                <a:ext cx="8"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4" name="Line 148"/>
              <p:cNvSpPr>
                <a:spLocks noChangeShapeType="1"/>
              </p:cNvSpPr>
              <p:nvPr/>
            </p:nvSpPr>
            <p:spPr bwMode="auto">
              <a:xfrm flipV="1">
                <a:off x="4549" y="3757"/>
                <a:ext cx="8"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5" name="Line 149"/>
              <p:cNvSpPr>
                <a:spLocks noChangeShapeType="1"/>
              </p:cNvSpPr>
              <p:nvPr/>
            </p:nvSpPr>
            <p:spPr bwMode="auto">
              <a:xfrm flipV="1">
                <a:off x="4715" y="3757"/>
                <a:ext cx="9"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6" name="Line 150"/>
              <p:cNvSpPr>
                <a:spLocks noChangeShapeType="1"/>
              </p:cNvSpPr>
              <p:nvPr/>
            </p:nvSpPr>
            <p:spPr bwMode="auto">
              <a:xfrm flipV="1">
                <a:off x="4882" y="3757"/>
                <a:ext cx="8"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7" name="Line 151"/>
              <p:cNvSpPr>
                <a:spLocks noChangeShapeType="1"/>
              </p:cNvSpPr>
              <p:nvPr/>
            </p:nvSpPr>
            <p:spPr bwMode="auto">
              <a:xfrm>
                <a:off x="4815" y="3757"/>
                <a:ext cx="10"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8" name="Line 152"/>
              <p:cNvSpPr>
                <a:spLocks noChangeShapeType="1"/>
              </p:cNvSpPr>
              <p:nvPr/>
            </p:nvSpPr>
            <p:spPr bwMode="auto">
              <a:xfrm>
                <a:off x="4649" y="3757"/>
                <a:ext cx="10"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9" name="Line 153"/>
              <p:cNvSpPr>
                <a:spLocks noChangeShapeType="1"/>
              </p:cNvSpPr>
              <p:nvPr/>
            </p:nvSpPr>
            <p:spPr bwMode="auto">
              <a:xfrm>
                <a:off x="4482" y="3757"/>
                <a:ext cx="11"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0" name="Line 154"/>
              <p:cNvSpPr>
                <a:spLocks noChangeShapeType="1"/>
              </p:cNvSpPr>
              <p:nvPr/>
            </p:nvSpPr>
            <p:spPr bwMode="auto">
              <a:xfrm>
                <a:off x="3317" y="3757"/>
                <a:ext cx="10"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1" name="Line 155"/>
              <p:cNvSpPr>
                <a:spLocks noChangeShapeType="1"/>
              </p:cNvSpPr>
              <p:nvPr/>
            </p:nvSpPr>
            <p:spPr bwMode="auto">
              <a:xfrm>
                <a:off x="3151" y="3757"/>
                <a:ext cx="10"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2" name="Line 156"/>
              <p:cNvSpPr>
                <a:spLocks noChangeShapeType="1"/>
              </p:cNvSpPr>
              <p:nvPr/>
            </p:nvSpPr>
            <p:spPr bwMode="auto">
              <a:xfrm>
                <a:off x="2985" y="3757"/>
                <a:ext cx="10"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3" name="Line 157"/>
              <p:cNvSpPr>
                <a:spLocks noChangeShapeType="1"/>
              </p:cNvSpPr>
              <p:nvPr/>
            </p:nvSpPr>
            <p:spPr bwMode="auto">
              <a:xfrm>
                <a:off x="2818" y="3757"/>
                <a:ext cx="10" cy="2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4" name="Line 158"/>
              <p:cNvSpPr>
                <a:spLocks noChangeShapeType="1"/>
              </p:cNvSpPr>
              <p:nvPr/>
            </p:nvSpPr>
            <p:spPr bwMode="auto">
              <a:xfrm>
                <a:off x="4825" y="3780"/>
                <a:ext cx="29"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5" name="Line 159"/>
              <p:cNvSpPr>
                <a:spLocks noChangeShapeType="1"/>
              </p:cNvSpPr>
              <p:nvPr/>
            </p:nvSpPr>
            <p:spPr bwMode="auto">
              <a:xfrm>
                <a:off x="4659"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6" name="Line 160"/>
              <p:cNvSpPr>
                <a:spLocks noChangeShapeType="1"/>
              </p:cNvSpPr>
              <p:nvPr/>
            </p:nvSpPr>
            <p:spPr bwMode="auto">
              <a:xfrm>
                <a:off x="4493"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7" name="Line 161"/>
              <p:cNvSpPr>
                <a:spLocks noChangeShapeType="1"/>
              </p:cNvSpPr>
              <p:nvPr/>
            </p:nvSpPr>
            <p:spPr bwMode="auto">
              <a:xfrm>
                <a:off x="3327" y="3780"/>
                <a:ext cx="1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8" name="Line 162"/>
              <p:cNvSpPr>
                <a:spLocks noChangeShapeType="1"/>
              </p:cNvSpPr>
              <p:nvPr/>
            </p:nvSpPr>
            <p:spPr bwMode="auto">
              <a:xfrm>
                <a:off x="3161"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9" name="Line 163"/>
              <p:cNvSpPr>
                <a:spLocks noChangeShapeType="1"/>
              </p:cNvSpPr>
              <p:nvPr/>
            </p:nvSpPr>
            <p:spPr bwMode="auto">
              <a:xfrm>
                <a:off x="2995" y="3780"/>
                <a:ext cx="28"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0" name="Line 164"/>
              <p:cNvSpPr>
                <a:spLocks noChangeShapeType="1"/>
              </p:cNvSpPr>
              <p:nvPr/>
            </p:nvSpPr>
            <p:spPr bwMode="auto">
              <a:xfrm>
                <a:off x="2828" y="3780"/>
                <a:ext cx="29"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1" name="Line 165"/>
              <p:cNvSpPr>
                <a:spLocks noChangeShapeType="1"/>
              </p:cNvSpPr>
              <p:nvPr/>
            </p:nvSpPr>
            <p:spPr bwMode="auto">
              <a:xfrm>
                <a:off x="4854" y="3725"/>
                <a:ext cx="26"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2" name="Line 166"/>
              <p:cNvSpPr>
                <a:spLocks noChangeShapeType="1"/>
              </p:cNvSpPr>
              <p:nvPr/>
            </p:nvSpPr>
            <p:spPr bwMode="auto">
              <a:xfrm>
                <a:off x="4687" y="3725"/>
                <a:ext cx="27"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3" name="Line 167"/>
              <p:cNvSpPr>
                <a:spLocks noChangeShapeType="1"/>
              </p:cNvSpPr>
              <p:nvPr/>
            </p:nvSpPr>
            <p:spPr bwMode="auto">
              <a:xfrm>
                <a:off x="4521" y="3725"/>
                <a:ext cx="26"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4" name="Line 168"/>
              <p:cNvSpPr>
                <a:spLocks noChangeShapeType="1"/>
              </p:cNvSpPr>
              <p:nvPr/>
            </p:nvSpPr>
            <p:spPr bwMode="auto">
              <a:xfrm>
                <a:off x="3189" y="3725"/>
                <a:ext cx="27"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5" name="Line 169"/>
              <p:cNvSpPr>
                <a:spLocks noChangeShapeType="1"/>
              </p:cNvSpPr>
              <p:nvPr/>
            </p:nvSpPr>
            <p:spPr bwMode="auto">
              <a:xfrm>
                <a:off x="3023" y="3725"/>
                <a:ext cx="27"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6" name="Line 170"/>
              <p:cNvSpPr>
                <a:spLocks noChangeShapeType="1"/>
              </p:cNvSpPr>
              <p:nvPr/>
            </p:nvSpPr>
            <p:spPr bwMode="auto">
              <a:xfrm>
                <a:off x="2857" y="3725"/>
                <a:ext cx="26"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7" name="Line 171"/>
              <p:cNvSpPr>
                <a:spLocks noChangeShapeType="1"/>
              </p:cNvSpPr>
              <p:nvPr/>
            </p:nvSpPr>
            <p:spPr bwMode="auto">
              <a:xfrm>
                <a:off x="4880" y="3735"/>
                <a:ext cx="10" cy="2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8" name="Line 172"/>
              <p:cNvSpPr>
                <a:spLocks noChangeShapeType="1"/>
              </p:cNvSpPr>
              <p:nvPr/>
            </p:nvSpPr>
            <p:spPr bwMode="auto">
              <a:xfrm>
                <a:off x="4714" y="3735"/>
                <a:ext cx="10" cy="2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9" name="Line 173"/>
              <p:cNvSpPr>
                <a:spLocks noChangeShapeType="1"/>
              </p:cNvSpPr>
              <p:nvPr/>
            </p:nvSpPr>
            <p:spPr bwMode="auto">
              <a:xfrm>
                <a:off x="4547" y="3735"/>
                <a:ext cx="10" cy="2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0" name="Line 174"/>
              <p:cNvSpPr>
                <a:spLocks noChangeShapeType="1"/>
              </p:cNvSpPr>
              <p:nvPr/>
            </p:nvSpPr>
            <p:spPr bwMode="auto">
              <a:xfrm>
                <a:off x="3216" y="3735"/>
                <a:ext cx="10" cy="2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1" name="Line 175"/>
              <p:cNvSpPr>
                <a:spLocks noChangeShapeType="1"/>
              </p:cNvSpPr>
              <p:nvPr/>
            </p:nvSpPr>
            <p:spPr bwMode="auto">
              <a:xfrm>
                <a:off x="3050" y="3735"/>
                <a:ext cx="10" cy="2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2" name="Line 176"/>
              <p:cNvSpPr>
                <a:spLocks noChangeShapeType="1"/>
              </p:cNvSpPr>
              <p:nvPr/>
            </p:nvSpPr>
            <p:spPr bwMode="auto">
              <a:xfrm>
                <a:off x="2883" y="3735"/>
                <a:ext cx="10" cy="2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3" name="Line 177"/>
              <p:cNvSpPr>
                <a:spLocks noChangeShapeType="1"/>
              </p:cNvSpPr>
              <p:nvPr/>
            </p:nvSpPr>
            <p:spPr bwMode="auto">
              <a:xfrm flipV="1">
                <a:off x="2820" y="3733"/>
                <a:ext cx="10" cy="2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4" name="Line 178"/>
              <p:cNvSpPr>
                <a:spLocks noChangeShapeType="1"/>
              </p:cNvSpPr>
              <p:nvPr/>
            </p:nvSpPr>
            <p:spPr bwMode="auto">
              <a:xfrm flipV="1">
                <a:off x="2986" y="3733"/>
                <a:ext cx="10" cy="2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5" name="Line 179"/>
              <p:cNvSpPr>
                <a:spLocks noChangeShapeType="1"/>
              </p:cNvSpPr>
              <p:nvPr/>
            </p:nvSpPr>
            <p:spPr bwMode="auto">
              <a:xfrm flipV="1">
                <a:off x="3153" y="3733"/>
                <a:ext cx="10" cy="2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6" name="Line 180"/>
              <p:cNvSpPr>
                <a:spLocks noChangeShapeType="1"/>
              </p:cNvSpPr>
              <p:nvPr/>
            </p:nvSpPr>
            <p:spPr bwMode="auto">
              <a:xfrm flipV="1">
                <a:off x="3319" y="3733"/>
                <a:ext cx="10" cy="2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7" name="Line 181"/>
              <p:cNvSpPr>
                <a:spLocks noChangeShapeType="1"/>
              </p:cNvSpPr>
              <p:nvPr/>
            </p:nvSpPr>
            <p:spPr bwMode="auto">
              <a:xfrm flipV="1">
                <a:off x="4484" y="3733"/>
                <a:ext cx="10" cy="2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8" name="Line 182"/>
              <p:cNvSpPr>
                <a:spLocks noChangeShapeType="1"/>
              </p:cNvSpPr>
              <p:nvPr/>
            </p:nvSpPr>
            <p:spPr bwMode="auto">
              <a:xfrm flipV="1">
                <a:off x="4651" y="3733"/>
                <a:ext cx="10" cy="2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9" name="Line 183"/>
              <p:cNvSpPr>
                <a:spLocks noChangeShapeType="1"/>
              </p:cNvSpPr>
              <p:nvPr/>
            </p:nvSpPr>
            <p:spPr bwMode="auto">
              <a:xfrm flipV="1">
                <a:off x="4817" y="3733"/>
                <a:ext cx="10" cy="2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0" name="Line 184"/>
              <p:cNvSpPr>
                <a:spLocks noChangeShapeType="1"/>
              </p:cNvSpPr>
              <p:nvPr/>
            </p:nvSpPr>
            <p:spPr bwMode="auto">
              <a:xfrm flipV="1">
                <a:off x="2830" y="3725"/>
                <a:ext cx="27"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1" name="Line 185"/>
              <p:cNvSpPr>
                <a:spLocks noChangeShapeType="1"/>
              </p:cNvSpPr>
              <p:nvPr/>
            </p:nvSpPr>
            <p:spPr bwMode="auto">
              <a:xfrm flipV="1">
                <a:off x="2996" y="3725"/>
                <a:ext cx="27"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2" name="Line 186"/>
              <p:cNvSpPr>
                <a:spLocks noChangeShapeType="1"/>
              </p:cNvSpPr>
              <p:nvPr/>
            </p:nvSpPr>
            <p:spPr bwMode="auto">
              <a:xfrm flipV="1">
                <a:off x="3163" y="3725"/>
                <a:ext cx="26"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3" name="Line 187"/>
              <p:cNvSpPr>
                <a:spLocks noChangeShapeType="1"/>
              </p:cNvSpPr>
              <p:nvPr/>
            </p:nvSpPr>
            <p:spPr bwMode="auto">
              <a:xfrm flipV="1">
                <a:off x="3329" y="3730"/>
                <a:ext cx="10"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4" name="Line 188"/>
              <p:cNvSpPr>
                <a:spLocks noChangeShapeType="1"/>
              </p:cNvSpPr>
              <p:nvPr/>
            </p:nvSpPr>
            <p:spPr bwMode="auto">
              <a:xfrm flipV="1">
                <a:off x="4494" y="3725"/>
                <a:ext cx="27"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5" name="Line 189"/>
              <p:cNvSpPr>
                <a:spLocks noChangeShapeType="1"/>
              </p:cNvSpPr>
              <p:nvPr/>
            </p:nvSpPr>
            <p:spPr bwMode="auto">
              <a:xfrm flipV="1">
                <a:off x="4661" y="3725"/>
                <a:ext cx="26"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6" name="Line 190"/>
              <p:cNvSpPr>
                <a:spLocks noChangeShapeType="1"/>
              </p:cNvSpPr>
              <p:nvPr/>
            </p:nvSpPr>
            <p:spPr bwMode="auto">
              <a:xfrm flipV="1">
                <a:off x="4827" y="3725"/>
                <a:ext cx="27"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7" name="Line 191"/>
              <p:cNvSpPr>
                <a:spLocks noChangeShapeType="1"/>
              </p:cNvSpPr>
              <p:nvPr/>
            </p:nvSpPr>
            <p:spPr bwMode="auto">
              <a:xfrm flipV="1">
                <a:off x="2905" y="3743"/>
                <a:ext cx="5"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8" name="Line 192"/>
              <p:cNvSpPr>
                <a:spLocks noChangeShapeType="1"/>
              </p:cNvSpPr>
              <p:nvPr/>
            </p:nvSpPr>
            <p:spPr bwMode="auto">
              <a:xfrm flipV="1">
                <a:off x="3071" y="3743"/>
                <a:ext cx="5"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9" name="Line 193"/>
              <p:cNvSpPr>
                <a:spLocks noChangeShapeType="1"/>
              </p:cNvSpPr>
              <p:nvPr/>
            </p:nvSpPr>
            <p:spPr bwMode="auto">
              <a:xfrm flipV="1">
                <a:off x="3238" y="3743"/>
                <a:ext cx="5"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0" name="Line 194"/>
              <p:cNvSpPr>
                <a:spLocks noChangeShapeType="1"/>
              </p:cNvSpPr>
              <p:nvPr/>
            </p:nvSpPr>
            <p:spPr bwMode="auto">
              <a:xfrm flipV="1">
                <a:off x="4569" y="3743"/>
                <a:ext cx="5"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1" name="Line 195"/>
              <p:cNvSpPr>
                <a:spLocks noChangeShapeType="1"/>
              </p:cNvSpPr>
              <p:nvPr/>
            </p:nvSpPr>
            <p:spPr bwMode="auto">
              <a:xfrm flipV="1">
                <a:off x="4735" y="3743"/>
                <a:ext cx="5"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2" name="Line 196"/>
              <p:cNvSpPr>
                <a:spLocks noChangeShapeType="1"/>
              </p:cNvSpPr>
              <p:nvPr/>
            </p:nvSpPr>
            <p:spPr bwMode="auto">
              <a:xfrm flipV="1">
                <a:off x="4902" y="3743"/>
                <a:ext cx="5"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3" name="Line 197"/>
              <p:cNvSpPr>
                <a:spLocks noChangeShapeType="1"/>
              </p:cNvSpPr>
              <p:nvPr/>
            </p:nvSpPr>
            <p:spPr bwMode="auto">
              <a:xfrm flipH="1" flipV="1">
                <a:off x="2975" y="3748"/>
                <a:ext cx="1" cy="9"/>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4" name="Line 198"/>
              <p:cNvSpPr>
                <a:spLocks noChangeShapeType="1"/>
              </p:cNvSpPr>
              <p:nvPr/>
            </p:nvSpPr>
            <p:spPr bwMode="auto">
              <a:xfrm flipH="1" flipV="1">
                <a:off x="3141" y="3748"/>
                <a:ext cx="2" cy="9"/>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5" name="Line 199"/>
              <p:cNvSpPr>
                <a:spLocks noChangeShapeType="1"/>
              </p:cNvSpPr>
              <p:nvPr/>
            </p:nvSpPr>
            <p:spPr bwMode="auto">
              <a:xfrm flipH="1" flipV="1">
                <a:off x="3308" y="3748"/>
                <a:ext cx="1" cy="9"/>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6" name="Line 200"/>
              <p:cNvSpPr>
                <a:spLocks noChangeShapeType="1"/>
              </p:cNvSpPr>
              <p:nvPr/>
            </p:nvSpPr>
            <p:spPr bwMode="auto">
              <a:xfrm flipH="1" flipV="1">
                <a:off x="4472" y="3748"/>
                <a:ext cx="2" cy="9"/>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7" name="Line 201"/>
              <p:cNvSpPr>
                <a:spLocks noChangeShapeType="1"/>
              </p:cNvSpPr>
              <p:nvPr/>
            </p:nvSpPr>
            <p:spPr bwMode="auto">
              <a:xfrm flipH="1" flipV="1">
                <a:off x="4639" y="3748"/>
                <a:ext cx="2" cy="9"/>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8" name="Line 202"/>
              <p:cNvSpPr>
                <a:spLocks noChangeShapeType="1"/>
              </p:cNvSpPr>
              <p:nvPr/>
            </p:nvSpPr>
            <p:spPr bwMode="auto">
              <a:xfrm flipH="1" flipV="1">
                <a:off x="4805" y="3748"/>
                <a:ext cx="2" cy="9"/>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9" name="Line 203"/>
              <p:cNvSpPr>
                <a:spLocks noChangeShapeType="1"/>
              </p:cNvSpPr>
              <p:nvPr/>
            </p:nvSpPr>
            <p:spPr bwMode="auto">
              <a:xfrm flipH="1" flipV="1">
                <a:off x="4972" y="3748"/>
                <a:ext cx="1" cy="9"/>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30" name="Line 204"/>
              <p:cNvSpPr>
                <a:spLocks noChangeShapeType="1"/>
              </p:cNvSpPr>
              <p:nvPr/>
            </p:nvSpPr>
            <p:spPr bwMode="auto">
              <a:xfrm flipH="1" flipV="1">
                <a:off x="2941" y="3740"/>
                <a:ext cx="34"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grpSp>
        <p:grpSp>
          <p:nvGrpSpPr>
            <p:cNvPr id="7" name="Group 406"/>
            <p:cNvGrpSpPr>
              <a:grpSpLocks/>
            </p:cNvGrpSpPr>
            <p:nvPr/>
          </p:nvGrpSpPr>
          <p:grpSpPr bwMode="auto">
            <a:xfrm>
              <a:off x="2685" y="1889"/>
              <a:ext cx="2706" cy="1976"/>
              <a:chOff x="2685" y="1889"/>
              <a:chExt cx="2706" cy="1976"/>
            </a:xfrm>
          </p:grpSpPr>
          <p:sp>
            <p:nvSpPr>
              <p:cNvPr id="31" name="Line 206"/>
              <p:cNvSpPr>
                <a:spLocks noChangeShapeType="1"/>
              </p:cNvSpPr>
              <p:nvPr/>
            </p:nvSpPr>
            <p:spPr bwMode="auto">
              <a:xfrm flipH="1" flipV="1">
                <a:off x="3108" y="3740"/>
                <a:ext cx="33"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 name="Line 207"/>
              <p:cNvSpPr>
                <a:spLocks noChangeShapeType="1"/>
              </p:cNvSpPr>
              <p:nvPr/>
            </p:nvSpPr>
            <p:spPr bwMode="auto">
              <a:xfrm flipH="1" flipV="1">
                <a:off x="3274" y="3740"/>
                <a:ext cx="34"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 name="Line 208"/>
              <p:cNvSpPr>
                <a:spLocks noChangeShapeType="1"/>
              </p:cNvSpPr>
              <p:nvPr/>
            </p:nvSpPr>
            <p:spPr bwMode="auto">
              <a:xfrm flipH="1" flipV="1">
                <a:off x="4449" y="3742"/>
                <a:ext cx="23" cy="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 name="Line 209"/>
              <p:cNvSpPr>
                <a:spLocks noChangeShapeType="1"/>
              </p:cNvSpPr>
              <p:nvPr/>
            </p:nvSpPr>
            <p:spPr bwMode="auto">
              <a:xfrm flipH="1" flipV="1">
                <a:off x="4606" y="3740"/>
                <a:ext cx="33"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5" name="Line 210"/>
              <p:cNvSpPr>
                <a:spLocks noChangeShapeType="1"/>
              </p:cNvSpPr>
              <p:nvPr/>
            </p:nvSpPr>
            <p:spPr bwMode="auto">
              <a:xfrm flipH="1" flipV="1">
                <a:off x="4772" y="3740"/>
                <a:ext cx="33"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6" name="Line 211"/>
              <p:cNvSpPr>
                <a:spLocks noChangeShapeType="1"/>
              </p:cNvSpPr>
              <p:nvPr/>
            </p:nvSpPr>
            <p:spPr bwMode="auto">
              <a:xfrm flipH="1" flipV="1">
                <a:off x="4939" y="3740"/>
                <a:ext cx="33" cy="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7" name="Line 212"/>
              <p:cNvSpPr>
                <a:spLocks noChangeShapeType="1"/>
              </p:cNvSpPr>
              <p:nvPr/>
            </p:nvSpPr>
            <p:spPr bwMode="auto">
              <a:xfrm flipH="1">
                <a:off x="4907" y="3740"/>
                <a:ext cx="3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8" name="Line 213"/>
              <p:cNvSpPr>
                <a:spLocks noChangeShapeType="1"/>
              </p:cNvSpPr>
              <p:nvPr/>
            </p:nvSpPr>
            <p:spPr bwMode="auto">
              <a:xfrm flipH="1">
                <a:off x="4740" y="3740"/>
                <a:ext cx="3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 name="Line 214"/>
              <p:cNvSpPr>
                <a:spLocks noChangeShapeType="1"/>
              </p:cNvSpPr>
              <p:nvPr/>
            </p:nvSpPr>
            <p:spPr bwMode="auto">
              <a:xfrm flipH="1">
                <a:off x="4574" y="3740"/>
                <a:ext cx="3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 name="Line 215"/>
              <p:cNvSpPr>
                <a:spLocks noChangeShapeType="1"/>
              </p:cNvSpPr>
              <p:nvPr/>
            </p:nvSpPr>
            <p:spPr bwMode="auto">
              <a:xfrm flipH="1">
                <a:off x="3243" y="3740"/>
                <a:ext cx="31"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1" name="Line 216"/>
              <p:cNvSpPr>
                <a:spLocks noChangeShapeType="1"/>
              </p:cNvSpPr>
              <p:nvPr/>
            </p:nvSpPr>
            <p:spPr bwMode="auto">
              <a:xfrm flipH="1">
                <a:off x="3076" y="3740"/>
                <a:ext cx="3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2" name="Line 217"/>
              <p:cNvSpPr>
                <a:spLocks noChangeShapeType="1"/>
              </p:cNvSpPr>
              <p:nvPr/>
            </p:nvSpPr>
            <p:spPr bwMode="auto">
              <a:xfrm flipH="1">
                <a:off x="2910" y="3740"/>
                <a:ext cx="31"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3" name="Line 218"/>
              <p:cNvSpPr>
                <a:spLocks noChangeShapeType="1"/>
              </p:cNvSpPr>
              <p:nvPr/>
            </p:nvSpPr>
            <p:spPr bwMode="auto">
              <a:xfrm>
                <a:off x="4957" y="3820"/>
                <a:ext cx="13"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4" name="Line 219"/>
              <p:cNvSpPr>
                <a:spLocks noChangeShapeType="1"/>
              </p:cNvSpPr>
              <p:nvPr/>
            </p:nvSpPr>
            <p:spPr bwMode="auto">
              <a:xfrm>
                <a:off x="4790" y="3820"/>
                <a:ext cx="14"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5" name="Line 220"/>
              <p:cNvSpPr>
                <a:spLocks noChangeShapeType="1"/>
              </p:cNvSpPr>
              <p:nvPr/>
            </p:nvSpPr>
            <p:spPr bwMode="auto">
              <a:xfrm>
                <a:off x="4624" y="3820"/>
                <a:ext cx="13"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6" name="Line 221"/>
              <p:cNvSpPr>
                <a:spLocks noChangeShapeType="1"/>
              </p:cNvSpPr>
              <p:nvPr/>
            </p:nvSpPr>
            <p:spPr bwMode="auto">
              <a:xfrm>
                <a:off x="4458" y="3820"/>
                <a:ext cx="13"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7" name="Line 222"/>
              <p:cNvSpPr>
                <a:spLocks noChangeShapeType="1"/>
              </p:cNvSpPr>
              <p:nvPr/>
            </p:nvSpPr>
            <p:spPr bwMode="auto">
              <a:xfrm>
                <a:off x="3292" y="3820"/>
                <a:ext cx="14"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8" name="Line 223"/>
              <p:cNvSpPr>
                <a:spLocks noChangeShapeType="1"/>
              </p:cNvSpPr>
              <p:nvPr/>
            </p:nvSpPr>
            <p:spPr bwMode="auto">
              <a:xfrm>
                <a:off x="3126" y="3820"/>
                <a:ext cx="13"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9" name="Line 224"/>
              <p:cNvSpPr>
                <a:spLocks noChangeShapeType="1"/>
              </p:cNvSpPr>
              <p:nvPr/>
            </p:nvSpPr>
            <p:spPr bwMode="auto">
              <a:xfrm>
                <a:off x="2960" y="3820"/>
                <a:ext cx="13"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0" name="Line 225"/>
              <p:cNvSpPr>
                <a:spLocks noChangeShapeType="1"/>
              </p:cNvSpPr>
              <p:nvPr/>
            </p:nvSpPr>
            <p:spPr bwMode="auto">
              <a:xfrm>
                <a:off x="4970" y="3840"/>
                <a:ext cx="7" cy="1"/>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1" name="Line 226"/>
              <p:cNvSpPr>
                <a:spLocks noChangeShapeType="1"/>
              </p:cNvSpPr>
              <p:nvPr/>
            </p:nvSpPr>
            <p:spPr bwMode="auto">
              <a:xfrm>
                <a:off x="4804" y="3840"/>
                <a:ext cx="41"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2" name="Line 227"/>
              <p:cNvSpPr>
                <a:spLocks noChangeShapeType="1"/>
              </p:cNvSpPr>
              <p:nvPr/>
            </p:nvSpPr>
            <p:spPr bwMode="auto">
              <a:xfrm>
                <a:off x="4637" y="3840"/>
                <a:ext cx="4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3" name="Line 228"/>
              <p:cNvSpPr>
                <a:spLocks noChangeShapeType="1"/>
              </p:cNvSpPr>
              <p:nvPr/>
            </p:nvSpPr>
            <p:spPr bwMode="auto">
              <a:xfrm>
                <a:off x="4471" y="3840"/>
                <a:ext cx="41"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4" name="Line 229"/>
              <p:cNvSpPr>
                <a:spLocks noChangeShapeType="1"/>
              </p:cNvSpPr>
              <p:nvPr/>
            </p:nvSpPr>
            <p:spPr bwMode="auto">
              <a:xfrm>
                <a:off x="3306" y="3840"/>
                <a:ext cx="33"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5" name="Line 230"/>
              <p:cNvSpPr>
                <a:spLocks noChangeShapeType="1"/>
              </p:cNvSpPr>
              <p:nvPr/>
            </p:nvSpPr>
            <p:spPr bwMode="auto">
              <a:xfrm>
                <a:off x="3139" y="3840"/>
                <a:ext cx="4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6" name="Line 231"/>
              <p:cNvSpPr>
                <a:spLocks noChangeShapeType="1"/>
              </p:cNvSpPr>
              <p:nvPr/>
            </p:nvSpPr>
            <p:spPr bwMode="auto">
              <a:xfrm>
                <a:off x="2973" y="3840"/>
                <a:ext cx="42"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7" name="Line 232"/>
              <p:cNvSpPr>
                <a:spLocks noChangeShapeType="1"/>
              </p:cNvSpPr>
              <p:nvPr/>
            </p:nvSpPr>
            <p:spPr bwMode="auto">
              <a:xfrm>
                <a:off x="2811" y="3841"/>
                <a:ext cx="37"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8" name="Line 233"/>
              <p:cNvSpPr>
                <a:spLocks noChangeShapeType="1"/>
              </p:cNvSpPr>
              <p:nvPr/>
            </p:nvSpPr>
            <p:spPr bwMode="auto">
              <a:xfrm flipV="1">
                <a:off x="2848" y="3830"/>
                <a:ext cx="9"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9" name="Line 234"/>
              <p:cNvSpPr>
                <a:spLocks noChangeShapeType="1"/>
              </p:cNvSpPr>
              <p:nvPr/>
            </p:nvSpPr>
            <p:spPr bwMode="auto">
              <a:xfrm flipV="1">
                <a:off x="3015" y="3830"/>
                <a:ext cx="8"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0" name="Line 235"/>
              <p:cNvSpPr>
                <a:spLocks noChangeShapeType="1"/>
              </p:cNvSpPr>
              <p:nvPr/>
            </p:nvSpPr>
            <p:spPr bwMode="auto">
              <a:xfrm flipV="1">
                <a:off x="3181" y="3830"/>
                <a:ext cx="8"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1" name="Line 236"/>
              <p:cNvSpPr>
                <a:spLocks noChangeShapeType="1"/>
              </p:cNvSpPr>
              <p:nvPr/>
            </p:nvSpPr>
            <p:spPr bwMode="auto">
              <a:xfrm flipV="1">
                <a:off x="4512" y="3830"/>
                <a:ext cx="9"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2" name="Line 237"/>
              <p:cNvSpPr>
                <a:spLocks noChangeShapeType="1"/>
              </p:cNvSpPr>
              <p:nvPr/>
            </p:nvSpPr>
            <p:spPr bwMode="auto">
              <a:xfrm flipV="1">
                <a:off x="4679" y="3830"/>
                <a:ext cx="8"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3" name="Line 238"/>
              <p:cNvSpPr>
                <a:spLocks noChangeShapeType="1"/>
              </p:cNvSpPr>
              <p:nvPr/>
            </p:nvSpPr>
            <p:spPr bwMode="auto">
              <a:xfrm flipV="1">
                <a:off x="4845" y="3830"/>
                <a:ext cx="9"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4" name="Line 239"/>
              <p:cNvSpPr>
                <a:spLocks noChangeShapeType="1"/>
              </p:cNvSpPr>
              <p:nvPr/>
            </p:nvSpPr>
            <p:spPr bwMode="auto">
              <a:xfrm flipV="1">
                <a:off x="2857" y="3820"/>
                <a:ext cx="0"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5" name="Line 240"/>
              <p:cNvSpPr>
                <a:spLocks noChangeShapeType="1"/>
              </p:cNvSpPr>
              <p:nvPr/>
            </p:nvSpPr>
            <p:spPr bwMode="auto">
              <a:xfrm flipV="1">
                <a:off x="3023" y="3820"/>
                <a:ext cx="0"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6" name="Line 241"/>
              <p:cNvSpPr>
                <a:spLocks noChangeShapeType="1"/>
              </p:cNvSpPr>
              <p:nvPr/>
            </p:nvSpPr>
            <p:spPr bwMode="auto">
              <a:xfrm flipV="1">
                <a:off x="3189" y="3820"/>
                <a:ext cx="0"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7" name="Line 242"/>
              <p:cNvSpPr>
                <a:spLocks noChangeShapeType="1"/>
              </p:cNvSpPr>
              <p:nvPr/>
            </p:nvSpPr>
            <p:spPr bwMode="auto">
              <a:xfrm flipV="1">
                <a:off x="4521" y="3820"/>
                <a:ext cx="0"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8" name="Line 243"/>
              <p:cNvSpPr>
                <a:spLocks noChangeShapeType="1"/>
              </p:cNvSpPr>
              <p:nvPr/>
            </p:nvSpPr>
            <p:spPr bwMode="auto">
              <a:xfrm flipV="1">
                <a:off x="4687" y="3820"/>
                <a:ext cx="0"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9" name="Line 244"/>
              <p:cNvSpPr>
                <a:spLocks noChangeShapeType="1"/>
              </p:cNvSpPr>
              <p:nvPr/>
            </p:nvSpPr>
            <p:spPr bwMode="auto">
              <a:xfrm flipV="1">
                <a:off x="4854" y="3820"/>
                <a:ext cx="0" cy="1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0" name="Line 245"/>
              <p:cNvSpPr>
                <a:spLocks noChangeShapeType="1"/>
              </p:cNvSpPr>
              <p:nvPr/>
            </p:nvSpPr>
            <p:spPr bwMode="auto">
              <a:xfrm flipH="1" flipV="1">
                <a:off x="2926" y="3715"/>
                <a:ext cx="12"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1" name="Line 246"/>
              <p:cNvSpPr>
                <a:spLocks noChangeShapeType="1"/>
              </p:cNvSpPr>
              <p:nvPr/>
            </p:nvSpPr>
            <p:spPr bwMode="auto">
              <a:xfrm flipH="1" flipV="1">
                <a:off x="3093" y="3715"/>
                <a:ext cx="11"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2" name="Line 247"/>
              <p:cNvSpPr>
                <a:spLocks noChangeShapeType="1"/>
              </p:cNvSpPr>
              <p:nvPr/>
            </p:nvSpPr>
            <p:spPr bwMode="auto">
              <a:xfrm flipH="1" flipV="1">
                <a:off x="3259" y="3715"/>
                <a:ext cx="12"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3" name="Line 248"/>
              <p:cNvSpPr>
                <a:spLocks noChangeShapeType="1"/>
              </p:cNvSpPr>
              <p:nvPr/>
            </p:nvSpPr>
            <p:spPr bwMode="auto">
              <a:xfrm flipH="1" flipV="1">
                <a:off x="4591" y="3715"/>
                <a:ext cx="11"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4" name="Line 249"/>
              <p:cNvSpPr>
                <a:spLocks noChangeShapeType="1"/>
              </p:cNvSpPr>
              <p:nvPr/>
            </p:nvSpPr>
            <p:spPr bwMode="auto">
              <a:xfrm flipH="1" flipV="1">
                <a:off x="4757" y="3715"/>
                <a:ext cx="12"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5" name="Line 250"/>
              <p:cNvSpPr>
                <a:spLocks noChangeShapeType="1"/>
              </p:cNvSpPr>
              <p:nvPr/>
            </p:nvSpPr>
            <p:spPr bwMode="auto">
              <a:xfrm flipH="1" flipV="1">
                <a:off x="4923" y="3715"/>
                <a:ext cx="12"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6" name="Line 251"/>
              <p:cNvSpPr>
                <a:spLocks noChangeShapeType="1"/>
              </p:cNvSpPr>
              <p:nvPr/>
            </p:nvSpPr>
            <p:spPr bwMode="auto">
              <a:xfrm flipV="1">
                <a:off x="2926" y="3700"/>
                <a:ext cx="14"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7" name="Line 252"/>
              <p:cNvSpPr>
                <a:spLocks noChangeShapeType="1"/>
              </p:cNvSpPr>
              <p:nvPr/>
            </p:nvSpPr>
            <p:spPr bwMode="auto">
              <a:xfrm flipV="1">
                <a:off x="2942" y="3849"/>
                <a:ext cx="14"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8" name="Line 253"/>
              <p:cNvSpPr>
                <a:spLocks noChangeShapeType="1"/>
              </p:cNvSpPr>
              <p:nvPr/>
            </p:nvSpPr>
            <p:spPr bwMode="auto">
              <a:xfrm flipV="1">
                <a:off x="3093" y="3700"/>
                <a:ext cx="13"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9" name="Line 254"/>
              <p:cNvSpPr>
                <a:spLocks noChangeShapeType="1"/>
              </p:cNvSpPr>
              <p:nvPr/>
            </p:nvSpPr>
            <p:spPr bwMode="auto">
              <a:xfrm flipV="1">
                <a:off x="3108" y="3849"/>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0" name="Line 255"/>
              <p:cNvSpPr>
                <a:spLocks noChangeShapeType="1"/>
              </p:cNvSpPr>
              <p:nvPr/>
            </p:nvSpPr>
            <p:spPr bwMode="auto">
              <a:xfrm flipV="1">
                <a:off x="3259" y="3700"/>
                <a:ext cx="13"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1" name="Line 256"/>
              <p:cNvSpPr>
                <a:spLocks noChangeShapeType="1"/>
              </p:cNvSpPr>
              <p:nvPr/>
            </p:nvSpPr>
            <p:spPr bwMode="auto">
              <a:xfrm flipV="1">
                <a:off x="3275" y="3849"/>
                <a:ext cx="14"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2" name="Line 257"/>
              <p:cNvSpPr>
                <a:spLocks noChangeShapeType="1"/>
              </p:cNvSpPr>
              <p:nvPr/>
            </p:nvSpPr>
            <p:spPr bwMode="auto">
              <a:xfrm flipV="1">
                <a:off x="4449" y="3849"/>
                <a:ext cx="5" cy="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3" name="Line 258"/>
              <p:cNvSpPr>
                <a:spLocks noChangeShapeType="1"/>
              </p:cNvSpPr>
              <p:nvPr/>
            </p:nvSpPr>
            <p:spPr bwMode="auto">
              <a:xfrm flipV="1">
                <a:off x="4591" y="3700"/>
                <a:ext cx="13"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4" name="Line 259"/>
              <p:cNvSpPr>
                <a:spLocks noChangeShapeType="1"/>
              </p:cNvSpPr>
              <p:nvPr/>
            </p:nvSpPr>
            <p:spPr bwMode="auto">
              <a:xfrm flipV="1">
                <a:off x="4606" y="3849"/>
                <a:ext cx="15"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5" name="Line 260"/>
              <p:cNvSpPr>
                <a:spLocks noChangeShapeType="1"/>
              </p:cNvSpPr>
              <p:nvPr/>
            </p:nvSpPr>
            <p:spPr bwMode="auto">
              <a:xfrm flipV="1">
                <a:off x="4757" y="3700"/>
                <a:ext cx="13"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6" name="Line 261"/>
              <p:cNvSpPr>
                <a:spLocks noChangeShapeType="1"/>
              </p:cNvSpPr>
              <p:nvPr/>
            </p:nvSpPr>
            <p:spPr bwMode="auto">
              <a:xfrm flipV="1">
                <a:off x="4773" y="3849"/>
                <a:ext cx="14"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7" name="Line 262"/>
              <p:cNvSpPr>
                <a:spLocks noChangeShapeType="1"/>
              </p:cNvSpPr>
              <p:nvPr/>
            </p:nvSpPr>
            <p:spPr bwMode="auto">
              <a:xfrm flipV="1">
                <a:off x="4923" y="3700"/>
                <a:ext cx="14" cy="1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8" name="Line 263"/>
              <p:cNvSpPr>
                <a:spLocks noChangeShapeType="1"/>
              </p:cNvSpPr>
              <p:nvPr/>
            </p:nvSpPr>
            <p:spPr bwMode="auto">
              <a:xfrm flipV="1">
                <a:off x="4939" y="3849"/>
                <a:ext cx="14" cy="16"/>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9" name="Line 264"/>
              <p:cNvSpPr>
                <a:spLocks noChangeShapeType="1"/>
              </p:cNvSpPr>
              <p:nvPr/>
            </p:nvSpPr>
            <p:spPr bwMode="auto">
              <a:xfrm>
                <a:off x="2811" y="3849"/>
                <a:ext cx="22"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0" name="Line 265"/>
              <p:cNvSpPr>
                <a:spLocks noChangeShapeType="1"/>
              </p:cNvSpPr>
              <p:nvPr/>
            </p:nvSpPr>
            <p:spPr bwMode="auto">
              <a:xfrm>
                <a:off x="2956" y="3849"/>
                <a:ext cx="44"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1" name="Line 266"/>
              <p:cNvSpPr>
                <a:spLocks noChangeShapeType="1"/>
              </p:cNvSpPr>
              <p:nvPr/>
            </p:nvSpPr>
            <p:spPr bwMode="auto">
              <a:xfrm>
                <a:off x="3123" y="3849"/>
                <a:ext cx="43"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2" name="Line 267"/>
              <p:cNvSpPr>
                <a:spLocks noChangeShapeType="1"/>
              </p:cNvSpPr>
              <p:nvPr/>
            </p:nvSpPr>
            <p:spPr bwMode="auto">
              <a:xfrm>
                <a:off x="3289" y="3849"/>
                <a:ext cx="44"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3" name="Line 268"/>
              <p:cNvSpPr>
                <a:spLocks noChangeShapeType="1"/>
              </p:cNvSpPr>
              <p:nvPr/>
            </p:nvSpPr>
            <p:spPr bwMode="auto">
              <a:xfrm>
                <a:off x="4454" y="3849"/>
                <a:ext cx="44"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4" name="Line 269"/>
              <p:cNvSpPr>
                <a:spLocks noChangeShapeType="1"/>
              </p:cNvSpPr>
              <p:nvPr/>
            </p:nvSpPr>
            <p:spPr bwMode="auto">
              <a:xfrm>
                <a:off x="4621" y="3849"/>
                <a:ext cx="43"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5" name="Line 270"/>
              <p:cNvSpPr>
                <a:spLocks noChangeShapeType="1"/>
              </p:cNvSpPr>
              <p:nvPr/>
            </p:nvSpPr>
            <p:spPr bwMode="auto">
              <a:xfrm>
                <a:off x="4787" y="3849"/>
                <a:ext cx="43"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6" name="Line 271"/>
              <p:cNvSpPr>
                <a:spLocks noChangeShapeType="1"/>
              </p:cNvSpPr>
              <p:nvPr/>
            </p:nvSpPr>
            <p:spPr bwMode="auto">
              <a:xfrm>
                <a:off x="4953" y="3849"/>
                <a:ext cx="24"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7" name="Line 272"/>
              <p:cNvSpPr>
                <a:spLocks noChangeShapeType="1"/>
              </p:cNvSpPr>
              <p:nvPr/>
            </p:nvSpPr>
            <p:spPr bwMode="auto">
              <a:xfrm>
                <a:off x="4830" y="3849"/>
                <a:ext cx="22"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8" name="Line 273"/>
              <p:cNvSpPr>
                <a:spLocks noChangeShapeType="1"/>
              </p:cNvSpPr>
              <p:nvPr/>
            </p:nvSpPr>
            <p:spPr bwMode="auto">
              <a:xfrm>
                <a:off x="4664" y="3849"/>
                <a:ext cx="21"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9" name="Line 274"/>
              <p:cNvSpPr>
                <a:spLocks noChangeShapeType="1"/>
              </p:cNvSpPr>
              <p:nvPr/>
            </p:nvSpPr>
            <p:spPr bwMode="auto">
              <a:xfrm>
                <a:off x="4498" y="3849"/>
                <a:ext cx="21"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0" name="Line 275"/>
              <p:cNvSpPr>
                <a:spLocks noChangeShapeType="1"/>
              </p:cNvSpPr>
              <p:nvPr/>
            </p:nvSpPr>
            <p:spPr bwMode="auto">
              <a:xfrm>
                <a:off x="3333" y="3849"/>
                <a:ext cx="6" cy="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1" name="Line 276"/>
              <p:cNvSpPr>
                <a:spLocks noChangeShapeType="1"/>
              </p:cNvSpPr>
              <p:nvPr/>
            </p:nvSpPr>
            <p:spPr bwMode="auto">
              <a:xfrm>
                <a:off x="3166" y="3849"/>
                <a:ext cx="22"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2" name="Line 277"/>
              <p:cNvSpPr>
                <a:spLocks noChangeShapeType="1"/>
              </p:cNvSpPr>
              <p:nvPr/>
            </p:nvSpPr>
            <p:spPr bwMode="auto">
              <a:xfrm>
                <a:off x="3000" y="3849"/>
                <a:ext cx="21"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3" name="Line 278"/>
              <p:cNvSpPr>
                <a:spLocks noChangeShapeType="1"/>
              </p:cNvSpPr>
              <p:nvPr/>
            </p:nvSpPr>
            <p:spPr bwMode="auto">
              <a:xfrm>
                <a:off x="2833" y="3849"/>
                <a:ext cx="22"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4" name="Line 279"/>
              <p:cNvSpPr>
                <a:spLocks noChangeShapeType="1"/>
              </p:cNvSpPr>
              <p:nvPr/>
            </p:nvSpPr>
            <p:spPr bwMode="auto">
              <a:xfrm>
                <a:off x="4852" y="3863"/>
                <a:ext cx="0"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5" name="Line 280"/>
              <p:cNvSpPr>
                <a:spLocks noChangeShapeType="1"/>
              </p:cNvSpPr>
              <p:nvPr/>
            </p:nvSpPr>
            <p:spPr bwMode="auto">
              <a:xfrm flipH="1">
                <a:off x="4845" y="3700"/>
                <a:ext cx="6"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6" name="Line 281"/>
              <p:cNvSpPr>
                <a:spLocks noChangeShapeType="1"/>
              </p:cNvSpPr>
              <p:nvPr/>
            </p:nvSpPr>
            <p:spPr bwMode="auto">
              <a:xfrm>
                <a:off x="4685" y="3863"/>
                <a:ext cx="0"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7" name="Line 282"/>
              <p:cNvSpPr>
                <a:spLocks noChangeShapeType="1"/>
              </p:cNvSpPr>
              <p:nvPr/>
            </p:nvSpPr>
            <p:spPr bwMode="auto">
              <a:xfrm flipH="1">
                <a:off x="4679" y="3700"/>
                <a:ext cx="6"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8" name="Line 283"/>
              <p:cNvSpPr>
                <a:spLocks noChangeShapeType="1"/>
              </p:cNvSpPr>
              <p:nvPr/>
            </p:nvSpPr>
            <p:spPr bwMode="auto">
              <a:xfrm>
                <a:off x="4519" y="3863"/>
                <a:ext cx="0"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9" name="Line 284"/>
              <p:cNvSpPr>
                <a:spLocks noChangeShapeType="1"/>
              </p:cNvSpPr>
              <p:nvPr/>
            </p:nvSpPr>
            <p:spPr bwMode="auto">
              <a:xfrm flipH="1">
                <a:off x="4512" y="3700"/>
                <a:ext cx="6"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0" name="Line 285"/>
              <p:cNvSpPr>
                <a:spLocks noChangeShapeType="1"/>
              </p:cNvSpPr>
              <p:nvPr/>
            </p:nvSpPr>
            <p:spPr bwMode="auto">
              <a:xfrm flipH="1">
                <a:off x="3187" y="3863"/>
                <a:ext cx="1"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1" name="Line 286"/>
              <p:cNvSpPr>
                <a:spLocks noChangeShapeType="1"/>
              </p:cNvSpPr>
              <p:nvPr/>
            </p:nvSpPr>
            <p:spPr bwMode="auto">
              <a:xfrm flipH="1">
                <a:off x="3181" y="3700"/>
                <a:ext cx="6"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2" name="Line 287"/>
              <p:cNvSpPr>
                <a:spLocks noChangeShapeType="1"/>
              </p:cNvSpPr>
              <p:nvPr/>
            </p:nvSpPr>
            <p:spPr bwMode="auto">
              <a:xfrm>
                <a:off x="3021" y="3863"/>
                <a:ext cx="0"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3" name="Line 288"/>
              <p:cNvSpPr>
                <a:spLocks noChangeShapeType="1"/>
              </p:cNvSpPr>
              <p:nvPr/>
            </p:nvSpPr>
            <p:spPr bwMode="auto">
              <a:xfrm flipH="1">
                <a:off x="3015" y="3700"/>
                <a:ext cx="5"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4" name="Line 289"/>
              <p:cNvSpPr>
                <a:spLocks noChangeShapeType="1"/>
              </p:cNvSpPr>
              <p:nvPr/>
            </p:nvSpPr>
            <p:spPr bwMode="auto">
              <a:xfrm flipH="1">
                <a:off x="2854" y="3863"/>
                <a:ext cx="1"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5" name="Line 290"/>
              <p:cNvSpPr>
                <a:spLocks noChangeShapeType="1"/>
              </p:cNvSpPr>
              <p:nvPr/>
            </p:nvSpPr>
            <p:spPr bwMode="auto">
              <a:xfrm flipH="1">
                <a:off x="2848" y="3700"/>
                <a:ext cx="6" cy="2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6" name="Line 291"/>
              <p:cNvSpPr>
                <a:spLocks noChangeShapeType="1"/>
              </p:cNvSpPr>
              <p:nvPr/>
            </p:nvSpPr>
            <p:spPr bwMode="auto">
              <a:xfrm>
                <a:off x="4977" y="3738"/>
                <a:ext cx="0"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7" name="Line 292"/>
              <p:cNvSpPr>
                <a:spLocks noChangeShapeType="1"/>
              </p:cNvSpPr>
              <p:nvPr/>
            </p:nvSpPr>
            <p:spPr bwMode="auto">
              <a:xfrm flipH="1">
                <a:off x="4810" y="3720"/>
                <a:ext cx="35"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8" name="Line 293"/>
              <p:cNvSpPr>
                <a:spLocks noChangeShapeType="1"/>
              </p:cNvSpPr>
              <p:nvPr/>
            </p:nvSpPr>
            <p:spPr bwMode="auto">
              <a:xfrm flipH="1">
                <a:off x="4644" y="3720"/>
                <a:ext cx="35"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9" name="Line 294"/>
              <p:cNvSpPr>
                <a:spLocks noChangeShapeType="1"/>
              </p:cNvSpPr>
              <p:nvPr/>
            </p:nvSpPr>
            <p:spPr bwMode="auto">
              <a:xfrm flipH="1">
                <a:off x="4477" y="3720"/>
                <a:ext cx="35"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0" name="Line 295"/>
              <p:cNvSpPr>
                <a:spLocks noChangeShapeType="1"/>
              </p:cNvSpPr>
              <p:nvPr/>
            </p:nvSpPr>
            <p:spPr bwMode="auto">
              <a:xfrm flipH="1">
                <a:off x="3313" y="3724"/>
                <a:ext cx="26" cy="14"/>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1" name="Line 296"/>
              <p:cNvSpPr>
                <a:spLocks noChangeShapeType="1"/>
              </p:cNvSpPr>
              <p:nvPr/>
            </p:nvSpPr>
            <p:spPr bwMode="auto">
              <a:xfrm flipH="1">
                <a:off x="3146" y="3720"/>
                <a:ext cx="35"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2" name="Line 297"/>
              <p:cNvSpPr>
                <a:spLocks noChangeShapeType="1"/>
              </p:cNvSpPr>
              <p:nvPr/>
            </p:nvSpPr>
            <p:spPr bwMode="auto">
              <a:xfrm flipH="1">
                <a:off x="2980" y="3720"/>
                <a:ext cx="35"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3" name="Line 298"/>
              <p:cNvSpPr>
                <a:spLocks noChangeShapeType="1"/>
              </p:cNvSpPr>
              <p:nvPr/>
            </p:nvSpPr>
            <p:spPr bwMode="auto">
              <a:xfrm flipH="1">
                <a:off x="2813" y="3720"/>
                <a:ext cx="35" cy="18"/>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4" name="Line 299"/>
              <p:cNvSpPr>
                <a:spLocks noChangeShapeType="1"/>
              </p:cNvSpPr>
              <p:nvPr/>
            </p:nvSpPr>
            <p:spPr bwMode="auto">
              <a:xfrm flipH="1">
                <a:off x="2811" y="3738"/>
                <a:ext cx="2"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5" name="Line 300"/>
              <p:cNvSpPr>
                <a:spLocks noChangeShapeType="1"/>
              </p:cNvSpPr>
              <p:nvPr/>
            </p:nvSpPr>
            <p:spPr bwMode="auto">
              <a:xfrm flipH="1" flipV="1">
                <a:off x="2938" y="3735"/>
                <a:ext cx="4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6" name="Line 301"/>
              <p:cNvSpPr>
                <a:spLocks noChangeShapeType="1"/>
              </p:cNvSpPr>
              <p:nvPr/>
            </p:nvSpPr>
            <p:spPr bwMode="auto">
              <a:xfrm flipH="1" flipV="1">
                <a:off x="3104" y="3735"/>
                <a:ext cx="4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7" name="Line 302"/>
              <p:cNvSpPr>
                <a:spLocks noChangeShapeType="1"/>
              </p:cNvSpPr>
              <p:nvPr/>
            </p:nvSpPr>
            <p:spPr bwMode="auto">
              <a:xfrm flipH="1" flipV="1">
                <a:off x="3271" y="3735"/>
                <a:ext cx="4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8" name="Line 303"/>
              <p:cNvSpPr>
                <a:spLocks noChangeShapeType="1"/>
              </p:cNvSpPr>
              <p:nvPr/>
            </p:nvSpPr>
            <p:spPr bwMode="auto">
              <a:xfrm flipH="1" flipV="1">
                <a:off x="4449" y="3736"/>
                <a:ext cx="28" cy="2"/>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9" name="Line 304"/>
              <p:cNvSpPr>
                <a:spLocks noChangeShapeType="1"/>
              </p:cNvSpPr>
              <p:nvPr/>
            </p:nvSpPr>
            <p:spPr bwMode="auto">
              <a:xfrm flipH="1" flipV="1">
                <a:off x="4602" y="3735"/>
                <a:ext cx="4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0" name="Line 305"/>
              <p:cNvSpPr>
                <a:spLocks noChangeShapeType="1"/>
              </p:cNvSpPr>
              <p:nvPr/>
            </p:nvSpPr>
            <p:spPr bwMode="auto">
              <a:xfrm flipH="1" flipV="1">
                <a:off x="4769" y="3735"/>
                <a:ext cx="41"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1" name="Line 306"/>
              <p:cNvSpPr>
                <a:spLocks noChangeShapeType="1"/>
              </p:cNvSpPr>
              <p:nvPr/>
            </p:nvSpPr>
            <p:spPr bwMode="auto">
              <a:xfrm flipH="1" flipV="1">
                <a:off x="4935" y="3735"/>
                <a:ext cx="42" cy="3"/>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2" name="Line 307"/>
              <p:cNvSpPr>
                <a:spLocks noChangeShapeType="1"/>
              </p:cNvSpPr>
              <p:nvPr/>
            </p:nvSpPr>
            <p:spPr bwMode="auto">
              <a:xfrm>
                <a:off x="4713" y="2386"/>
                <a:ext cx="0" cy="1314"/>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3" name="Line 308"/>
              <p:cNvSpPr>
                <a:spLocks noChangeShapeType="1"/>
              </p:cNvSpPr>
              <p:nvPr/>
            </p:nvSpPr>
            <p:spPr bwMode="auto">
              <a:xfrm>
                <a:off x="4713" y="2386"/>
                <a:ext cx="389" cy="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4" name="Rectangle 309"/>
              <p:cNvSpPr>
                <a:spLocks noChangeArrowheads="1"/>
              </p:cNvSpPr>
              <p:nvPr/>
            </p:nvSpPr>
            <p:spPr bwMode="auto">
              <a:xfrm>
                <a:off x="3167" y="1919"/>
                <a:ext cx="2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rgbClr val="212830"/>
                    </a:solidFill>
                    <a:effectLst/>
                    <a:latin typeface="Arial" panose="020B0604020202020204" pitchFamily="34" charset="0"/>
                  </a:rPr>
                  <a:t>6949</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5" name="Freeform 310"/>
              <p:cNvSpPr>
                <a:spLocks/>
              </p:cNvSpPr>
              <p:nvPr/>
            </p:nvSpPr>
            <p:spPr bwMode="auto">
              <a:xfrm>
                <a:off x="3075" y="1996"/>
                <a:ext cx="1638" cy="538"/>
              </a:xfrm>
              <a:custGeom>
                <a:avLst/>
                <a:gdLst>
                  <a:gd name="T0" fmla="*/ 8 w 1638"/>
                  <a:gd name="T1" fmla="*/ 18 h 538"/>
                  <a:gd name="T2" fmla="*/ 26 w 1638"/>
                  <a:gd name="T3" fmla="*/ 55 h 538"/>
                  <a:gd name="T4" fmla="*/ 46 w 1638"/>
                  <a:gd name="T5" fmla="*/ 91 h 538"/>
                  <a:gd name="T6" fmla="*/ 67 w 1638"/>
                  <a:gd name="T7" fmla="*/ 125 h 538"/>
                  <a:gd name="T8" fmla="*/ 89 w 1638"/>
                  <a:gd name="T9" fmla="*/ 159 h 538"/>
                  <a:gd name="T10" fmla="*/ 114 w 1638"/>
                  <a:gd name="T11" fmla="*/ 192 h 538"/>
                  <a:gd name="T12" fmla="*/ 139 w 1638"/>
                  <a:gd name="T13" fmla="*/ 223 h 538"/>
                  <a:gd name="T14" fmla="*/ 166 w 1638"/>
                  <a:gd name="T15" fmla="*/ 254 h 538"/>
                  <a:gd name="T16" fmla="*/ 195 w 1638"/>
                  <a:gd name="T17" fmla="*/ 283 h 538"/>
                  <a:gd name="T18" fmla="*/ 224 w 1638"/>
                  <a:gd name="T19" fmla="*/ 311 h 538"/>
                  <a:gd name="T20" fmla="*/ 255 w 1638"/>
                  <a:gd name="T21" fmla="*/ 337 h 538"/>
                  <a:gd name="T22" fmla="*/ 287 w 1638"/>
                  <a:gd name="T23" fmla="*/ 362 h 538"/>
                  <a:gd name="T24" fmla="*/ 321 w 1638"/>
                  <a:gd name="T25" fmla="*/ 386 h 538"/>
                  <a:gd name="T26" fmla="*/ 355 w 1638"/>
                  <a:gd name="T27" fmla="*/ 408 h 538"/>
                  <a:gd name="T28" fmla="*/ 390 w 1638"/>
                  <a:gd name="T29" fmla="*/ 428 h 538"/>
                  <a:gd name="T30" fmla="*/ 426 w 1638"/>
                  <a:gd name="T31" fmla="*/ 447 h 538"/>
                  <a:gd name="T32" fmla="*/ 463 w 1638"/>
                  <a:gd name="T33" fmla="*/ 464 h 538"/>
                  <a:gd name="T34" fmla="*/ 501 w 1638"/>
                  <a:gd name="T35" fmla="*/ 479 h 538"/>
                  <a:gd name="T36" fmla="*/ 539 w 1638"/>
                  <a:gd name="T37" fmla="*/ 493 h 538"/>
                  <a:gd name="T38" fmla="*/ 578 w 1638"/>
                  <a:gd name="T39" fmla="*/ 505 h 538"/>
                  <a:gd name="T40" fmla="*/ 617 w 1638"/>
                  <a:gd name="T41" fmla="*/ 515 h 538"/>
                  <a:gd name="T42" fmla="*/ 657 w 1638"/>
                  <a:gd name="T43" fmla="*/ 523 h 538"/>
                  <a:gd name="T44" fmla="*/ 697 w 1638"/>
                  <a:gd name="T45" fmla="*/ 530 h 538"/>
                  <a:gd name="T46" fmla="*/ 738 w 1638"/>
                  <a:gd name="T47" fmla="*/ 534 h 538"/>
                  <a:gd name="T48" fmla="*/ 778 w 1638"/>
                  <a:gd name="T49" fmla="*/ 537 h 538"/>
                  <a:gd name="T50" fmla="*/ 819 w 1638"/>
                  <a:gd name="T51" fmla="*/ 538 h 538"/>
                  <a:gd name="T52" fmla="*/ 859 w 1638"/>
                  <a:gd name="T53" fmla="*/ 537 h 538"/>
                  <a:gd name="T54" fmla="*/ 900 w 1638"/>
                  <a:gd name="T55" fmla="*/ 534 h 538"/>
                  <a:gd name="T56" fmla="*/ 940 w 1638"/>
                  <a:gd name="T57" fmla="*/ 530 h 538"/>
                  <a:gd name="T58" fmla="*/ 980 w 1638"/>
                  <a:gd name="T59" fmla="*/ 523 h 538"/>
                  <a:gd name="T60" fmla="*/ 1020 w 1638"/>
                  <a:gd name="T61" fmla="*/ 515 h 538"/>
                  <a:gd name="T62" fmla="*/ 1060 w 1638"/>
                  <a:gd name="T63" fmla="*/ 505 h 538"/>
                  <a:gd name="T64" fmla="*/ 1099 w 1638"/>
                  <a:gd name="T65" fmla="*/ 493 h 538"/>
                  <a:gd name="T66" fmla="*/ 1137 w 1638"/>
                  <a:gd name="T67" fmla="*/ 479 h 538"/>
                  <a:gd name="T68" fmla="*/ 1175 w 1638"/>
                  <a:gd name="T69" fmla="*/ 464 h 538"/>
                  <a:gd name="T70" fmla="*/ 1211 w 1638"/>
                  <a:gd name="T71" fmla="*/ 447 h 538"/>
                  <a:gd name="T72" fmla="*/ 1248 w 1638"/>
                  <a:gd name="T73" fmla="*/ 428 h 538"/>
                  <a:gd name="T74" fmla="*/ 1283 w 1638"/>
                  <a:gd name="T75" fmla="*/ 408 h 538"/>
                  <a:gd name="T76" fmla="*/ 1317 w 1638"/>
                  <a:gd name="T77" fmla="*/ 386 h 538"/>
                  <a:gd name="T78" fmla="*/ 1350 w 1638"/>
                  <a:gd name="T79" fmla="*/ 362 h 538"/>
                  <a:gd name="T80" fmla="*/ 1382 w 1638"/>
                  <a:gd name="T81" fmla="*/ 337 h 538"/>
                  <a:gd name="T82" fmla="*/ 1413 w 1638"/>
                  <a:gd name="T83" fmla="*/ 311 h 538"/>
                  <a:gd name="T84" fmla="*/ 1443 w 1638"/>
                  <a:gd name="T85" fmla="*/ 283 h 538"/>
                  <a:gd name="T86" fmla="*/ 1471 w 1638"/>
                  <a:gd name="T87" fmla="*/ 254 h 538"/>
                  <a:gd name="T88" fmla="*/ 1498 w 1638"/>
                  <a:gd name="T89" fmla="*/ 223 h 538"/>
                  <a:gd name="T90" fmla="*/ 1524 w 1638"/>
                  <a:gd name="T91" fmla="*/ 192 h 538"/>
                  <a:gd name="T92" fmla="*/ 1548 w 1638"/>
                  <a:gd name="T93" fmla="*/ 159 h 538"/>
                  <a:gd name="T94" fmla="*/ 1571 w 1638"/>
                  <a:gd name="T95" fmla="*/ 125 h 538"/>
                  <a:gd name="T96" fmla="*/ 1592 w 1638"/>
                  <a:gd name="T97" fmla="*/ 91 h 538"/>
                  <a:gd name="T98" fmla="*/ 1612 w 1638"/>
                  <a:gd name="T99" fmla="*/ 55 h 538"/>
                  <a:gd name="T100" fmla="*/ 1629 w 1638"/>
                  <a:gd name="T101" fmla="*/ 1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8" h="538">
                    <a:moveTo>
                      <a:pt x="0" y="0"/>
                    </a:moveTo>
                    <a:lnTo>
                      <a:pt x="8" y="18"/>
                    </a:lnTo>
                    <a:lnTo>
                      <a:pt x="17" y="37"/>
                    </a:lnTo>
                    <a:lnTo>
                      <a:pt x="26" y="55"/>
                    </a:lnTo>
                    <a:lnTo>
                      <a:pt x="36" y="73"/>
                    </a:lnTo>
                    <a:lnTo>
                      <a:pt x="46" y="91"/>
                    </a:lnTo>
                    <a:lnTo>
                      <a:pt x="56" y="108"/>
                    </a:lnTo>
                    <a:lnTo>
                      <a:pt x="67" y="125"/>
                    </a:lnTo>
                    <a:lnTo>
                      <a:pt x="78" y="143"/>
                    </a:lnTo>
                    <a:lnTo>
                      <a:pt x="89" y="159"/>
                    </a:lnTo>
                    <a:lnTo>
                      <a:pt x="101" y="176"/>
                    </a:lnTo>
                    <a:lnTo>
                      <a:pt x="114" y="192"/>
                    </a:lnTo>
                    <a:lnTo>
                      <a:pt x="126" y="208"/>
                    </a:lnTo>
                    <a:lnTo>
                      <a:pt x="139" y="223"/>
                    </a:lnTo>
                    <a:lnTo>
                      <a:pt x="153" y="239"/>
                    </a:lnTo>
                    <a:lnTo>
                      <a:pt x="166" y="254"/>
                    </a:lnTo>
                    <a:lnTo>
                      <a:pt x="180" y="269"/>
                    </a:lnTo>
                    <a:lnTo>
                      <a:pt x="195" y="283"/>
                    </a:lnTo>
                    <a:lnTo>
                      <a:pt x="209" y="297"/>
                    </a:lnTo>
                    <a:lnTo>
                      <a:pt x="224" y="311"/>
                    </a:lnTo>
                    <a:lnTo>
                      <a:pt x="240" y="324"/>
                    </a:lnTo>
                    <a:lnTo>
                      <a:pt x="255" y="337"/>
                    </a:lnTo>
                    <a:lnTo>
                      <a:pt x="271" y="350"/>
                    </a:lnTo>
                    <a:lnTo>
                      <a:pt x="287" y="362"/>
                    </a:lnTo>
                    <a:lnTo>
                      <a:pt x="304" y="374"/>
                    </a:lnTo>
                    <a:lnTo>
                      <a:pt x="321" y="386"/>
                    </a:lnTo>
                    <a:lnTo>
                      <a:pt x="338" y="397"/>
                    </a:lnTo>
                    <a:lnTo>
                      <a:pt x="355" y="408"/>
                    </a:lnTo>
                    <a:lnTo>
                      <a:pt x="372" y="418"/>
                    </a:lnTo>
                    <a:lnTo>
                      <a:pt x="390" y="428"/>
                    </a:lnTo>
                    <a:lnTo>
                      <a:pt x="408" y="438"/>
                    </a:lnTo>
                    <a:lnTo>
                      <a:pt x="426" y="447"/>
                    </a:lnTo>
                    <a:lnTo>
                      <a:pt x="445" y="456"/>
                    </a:lnTo>
                    <a:lnTo>
                      <a:pt x="463" y="464"/>
                    </a:lnTo>
                    <a:lnTo>
                      <a:pt x="482" y="472"/>
                    </a:lnTo>
                    <a:lnTo>
                      <a:pt x="501" y="479"/>
                    </a:lnTo>
                    <a:lnTo>
                      <a:pt x="520" y="486"/>
                    </a:lnTo>
                    <a:lnTo>
                      <a:pt x="539" y="493"/>
                    </a:lnTo>
                    <a:lnTo>
                      <a:pt x="558" y="499"/>
                    </a:lnTo>
                    <a:lnTo>
                      <a:pt x="578" y="505"/>
                    </a:lnTo>
                    <a:lnTo>
                      <a:pt x="598" y="510"/>
                    </a:lnTo>
                    <a:lnTo>
                      <a:pt x="617" y="515"/>
                    </a:lnTo>
                    <a:lnTo>
                      <a:pt x="637" y="519"/>
                    </a:lnTo>
                    <a:lnTo>
                      <a:pt x="657" y="523"/>
                    </a:lnTo>
                    <a:lnTo>
                      <a:pt x="677" y="527"/>
                    </a:lnTo>
                    <a:lnTo>
                      <a:pt x="697" y="530"/>
                    </a:lnTo>
                    <a:lnTo>
                      <a:pt x="717" y="532"/>
                    </a:lnTo>
                    <a:lnTo>
                      <a:pt x="738" y="534"/>
                    </a:lnTo>
                    <a:lnTo>
                      <a:pt x="758" y="536"/>
                    </a:lnTo>
                    <a:lnTo>
                      <a:pt x="778" y="537"/>
                    </a:lnTo>
                    <a:lnTo>
                      <a:pt x="799" y="538"/>
                    </a:lnTo>
                    <a:lnTo>
                      <a:pt x="819" y="538"/>
                    </a:lnTo>
                    <a:lnTo>
                      <a:pt x="839" y="538"/>
                    </a:lnTo>
                    <a:lnTo>
                      <a:pt x="859" y="537"/>
                    </a:lnTo>
                    <a:lnTo>
                      <a:pt x="880" y="536"/>
                    </a:lnTo>
                    <a:lnTo>
                      <a:pt x="900" y="534"/>
                    </a:lnTo>
                    <a:lnTo>
                      <a:pt x="920" y="532"/>
                    </a:lnTo>
                    <a:lnTo>
                      <a:pt x="940" y="530"/>
                    </a:lnTo>
                    <a:lnTo>
                      <a:pt x="961" y="527"/>
                    </a:lnTo>
                    <a:lnTo>
                      <a:pt x="980" y="523"/>
                    </a:lnTo>
                    <a:lnTo>
                      <a:pt x="1000" y="519"/>
                    </a:lnTo>
                    <a:lnTo>
                      <a:pt x="1020" y="515"/>
                    </a:lnTo>
                    <a:lnTo>
                      <a:pt x="1040" y="510"/>
                    </a:lnTo>
                    <a:lnTo>
                      <a:pt x="1060" y="505"/>
                    </a:lnTo>
                    <a:lnTo>
                      <a:pt x="1079" y="499"/>
                    </a:lnTo>
                    <a:lnTo>
                      <a:pt x="1099" y="493"/>
                    </a:lnTo>
                    <a:lnTo>
                      <a:pt x="1118" y="486"/>
                    </a:lnTo>
                    <a:lnTo>
                      <a:pt x="1137" y="479"/>
                    </a:lnTo>
                    <a:lnTo>
                      <a:pt x="1156" y="472"/>
                    </a:lnTo>
                    <a:lnTo>
                      <a:pt x="1175" y="464"/>
                    </a:lnTo>
                    <a:lnTo>
                      <a:pt x="1193" y="456"/>
                    </a:lnTo>
                    <a:lnTo>
                      <a:pt x="1211" y="447"/>
                    </a:lnTo>
                    <a:lnTo>
                      <a:pt x="1229" y="438"/>
                    </a:lnTo>
                    <a:lnTo>
                      <a:pt x="1248" y="428"/>
                    </a:lnTo>
                    <a:lnTo>
                      <a:pt x="1265" y="418"/>
                    </a:lnTo>
                    <a:lnTo>
                      <a:pt x="1283" y="408"/>
                    </a:lnTo>
                    <a:lnTo>
                      <a:pt x="1300" y="397"/>
                    </a:lnTo>
                    <a:lnTo>
                      <a:pt x="1317" y="386"/>
                    </a:lnTo>
                    <a:lnTo>
                      <a:pt x="1334" y="374"/>
                    </a:lnTo>
                    <a:lnTo>
                      <a:pt x="1350" y="362"/>
                    </a:lnTo>
                    <a:lnTo>
                      <a:pt x="1366" y="350"/>
                    </a:lnTo>
                    <a:lnTo>
                      <a:pt x="1382" y="337"/>
                    </a:lnTo>
                    <a:lnTo>
                      <a:pt x="1398" y="324"/>
                    </a:lnTo>
                    <a:lnTo>
                      <a:pt x="1413" y="311"/>
                    </a:lnTo>
                    <a:lnTo>
                      <a:pt x="1428" y="297"/>
                    </a:lnTo>
                    <a:lnTo>
                      <a:pt x="1443" y="283"/>
                    </a:lnTo>
                    <a:lnTo>
                      <a:pt x="1457" y="269"/>
                    </a:lnTo>
                    <a:lnTo>
                      <a:pt x="1471" y="254"/>
                    </a:lnTo>
                    <a:lnTo>
                      <a:pt x="1485" y="239"/>
                    </a:lnTo>
                    <a:lnTo>
                      <a:pt x="1498" y="223"/>
                    </a:lnTo>
                    <a:lnTo>
                      <a:pt x="1511" y="208"/>
                    </a:lnTo>
                    <a:lnTo>
                      <a:pt x="1524" y="192"/>
                    </a:lnTo>
                    <a:lnTo>
                      <a:pt x="1536" y="176"/>
                    </a:lnTo>
                    <a:lnTo>
                      <a:pt x="1548" y="159"/>
                    </a:lnTo>
                    <a:lnTo>
                      <a:pt x="1560" y="143"/>
                    </a:lnTo>
                    <a:lnTo>
                      <a:pt x="1571" y="125"/>
                    </a:lnTo>
                    <a:lnTo>
                      <a:pt x="1582" y="108"/>
                    </a:lnTo>
                    <a:lnTo>
                      <a:pt x="1592" y="91"/>
                    </a:lnTo>
                    <a:lnTo>
                      <a:pt x="1602" y="73"/>
                    </a:lnTo>
                    <a:lnTo>
                      <a:pt x="1612" y="55"/>
                    </a:lnTo>
                    <a:lnTo>
                      <a:pt x="1621" y="37"/>
                    </a:lnTo>
                    <a:lnTo>
                      <a:pt x="1629" y="18"/>
                    </a:lnTo>
                    <a:lnTo>
                      <a:pt x="1638" y="0"/>
                    </a:lnTo>
                  </a:path>
                </a:pathLst>
              </a:custGeom>
              <a:noFill/>
              <a:ln w="0">
                <a:solidFill>
                  <a:srgbClr val="2776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6" name="Line 311"/>
              <p:cNvSpPr>
                <a:spLocks noChangeShapeType="1"/>
              </p:cNvSpPr>
              <p:nvPr/>
            </p:nvSpPr>
            <p:spPr bwMode="auto">
              <a:xfrm>
                <a:off x="2811" y="3700"/>
                <a:ext cx="0" cy="16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7" name="Line 312"/>
              <p:cNvSpPr>
                <a:spLocks noChangeShapeType="1"/>
              </p:cNvSpPr>
              <p:nvPr/>
            </p:nvSpPr>
            <p:spPr bwMode="auto">
              <a:xfrm>
                <a:off x="4449" y="3865"/>
                <a:ext cx="528"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8" name="Line 313"/>
              <p:cNvSpPr>
                <a:spLocks noChangeShapeType="1"/>
              </p:cNvSpPr>
              <p:nvPr/>
            </p:nvSpPr>
            <p:spPr bwMode="auto">
              <a:xfrm>
                <a:off x="3075" y="2386"/>
                <a:ext cx="0" cy="1314"/>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9" name="Line 314"/>
              <p:cNvSpPr>
                <a:spLocks noChangeShapeType="1"/>
              </p:cNvSpPr>
              <p:nvPr/>
            </p:nvSpPr>
            <p:spPr bwMode="auto">
              <a:xfrm flipH="1">
                <a:off x="2685" y="2386"/>
                <a:ext cx="390" cy="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0" name="Rectangle 315"/>
              <p:cNvSpPr>
                <a:spLocks noChangeArrowheads="1"/>
              </p:cNvSpPr>
              <p:nvPr/>
            </p:nvSpPr>
            <p:spPr bwMode="auto">
              <a:xfrm>
                <a:off x="4749" y="3588"/>
                <a:ext cx="2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rgbClr val="212830"/>
                    </a:solidFill>
                    <a:effectLst/>
                    <a:latin typeface="Arial" panose="020B0604020202020204" pitchFamily="34" charset="0"/>
                  </a:rPr>
                  <a:t>3474</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41" name="Rectangle 316"/>
              <p:cNvSpPr>
                <a:spLocks noChangeArrowheads="1"/>
              </p:cNvSpPr>
              <p:nvPr/>
            </p:nvSpPr>
            <p:spPr bwMode="auto">
              <a:xfrm>
                <a:off x="5105" y="2284"/>
                <a:ext cx="28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rgbClr val="212830"/>
                    </a:solidFill>
                    <a:effectLst/>
                    <a:latin typeface="Arial" panose="020B0604020202020204" pitchFamily="34" charset="0"/>
                  </a:rPr>
                  <a:t>-6949</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42" name="Rectangle 317"/>
              <p:cNvSpPr>
                <a:spLocks noChangeArrowheads="1"/>
              </p:cNvSpPr>
              <p:nvPr/>
            </p:nvSpPr>
            <p:spPr bwMode="auto">
              <a:xfrm>
                <a:off x="3256" y="3587"/>
                <a:ext cx="2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rgbClr val="212830"/>
                    </a:solidFill>
                    <a:effectLst/>
                    <a:latin typeface="Arial" panose="020B0604020202020204" pitchFamily="34" charset="0"/>
                  </a:rPr>
                  <a:t>3474</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43" name="Line 318"/>
              <p:cNvSpPr>
                <a:spLocks noChangeShapeType="1"/>
              </p:cNvSpPr>
              <p:nvPr/>
            </p:nvSpPr>
            <p:spPr bwMode="auto">
              <a:xfrm flipH="1">
                <a:off x="4579" y="2386"/>
                <a:ext cx="523" cy="1314"/>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4" name="Line 319"/>
              <p:cNvSpPr>
                <a:spLocks noChangeShapeType="1"/>
              </p:cNvSpPr>
              <p:nvPr/>
            </p:nvSpPr>
            <p:spPr bwMode="auto">
              <a:xfrm>
                <a:off x="2811" y="3865"/>
                <a:ext cx="528"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5" name="Line 320"/>
              <p:cNvSpPr>
                <a:spLocks noChangeShapeType="1"/>
              </p:cNvSpPr>
              <p:nvPr/>
            </p:nvSpPr>
            <p:spPr bwMode="auto">
              <a:xfrm flipV="1">
                <a:off x="4977" y="3700"/>
                <a:ext cx="0" cy="16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6" name="Line 321"/>
              <p:cNvSpPr>
                <a:spLocks noChangeShapeType="1"/>
              </p:cNvSpPr>
              <p:nvPr/>
            </p:nvSpPr>
            <p:spPr bwMode="auto">
              <a:xfrm>
                <a:off x="2685" y="2386"/>
                <a:ext cx="523" cy="1314"/>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7" name="Rectangle 322"/>
              <p:cNvSpPr>
                <a:spLocks noChangeArrowheads="1"/>
              </p:cNvSpPr>
              <p:nvPr/>
            </p:nvSpPr>
            <p:spPr bwMode="auto">
              <a:xfrm>
                <a:off x="4669" y="1889"/>
                <a:ext cx="2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rgbClr val="212830"/>
                    </a:solidFill>
                    <a:effectLst/>
                    <a:latin typeface="Arial" panose="020B0604020202020204" pitchFamily="34" charset="0"/>
                  </a:rPr>
                  <a:t>6948</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48" name="Line 323"/>
              <p:cNvSpPr>
                <a:spLocks noChangeShapeType="1"/>
              </p:cNvSpPr>
              <p:nvPr/>
            </p:nvSpPr>
            <p:spPr bwMode="auto">
              <a:xfrm flipV="1">
                <a:off x="4713" y="1996"/>
                <a:ext cx="0" cy="39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9" name="Line 324"/>
              <p:cNvSpPr>
                <a:spLocks noChangeShapeType="1"/>
              </p:cNvSpPr>
              <p:nvPr/>
            </p:nvSpPr>
            <p:spPr bwMode="auto">
              <a:xfrm flipV="1">
                <a:off x="3339" y="3700"/>
                <a:ext cx="0" cy="165"/>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0" name="Line 325"/>
              <p:cNvSpPr>
                <a:spLocks noChangeShapeType="1"/>
              </p:cNvSpPr>
              <p:nvPr/>
            </p:nvSpPr>
            <p:spPr bwMode="auto">
              <a:xfrm>
                <a:off x="3075" y="2386"/>
                <a:ext cx="1638"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1" name="Line 326"/>
              <p:cNvSpPr>
                <a:spLocks noChangeShapeType="1"/>
              </p:cNvSpPr>
              <p:nvPr/>
            </p:nvSpPr>
            <p:spPr bwMode="auto">
              <a:xfrm>
                <a:off x="2811" y="3700"/>
                <a:ext cx="528"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2" name="Line 327"/>
              <p:cNvSpPr>
                <a:spLocks noChangeShapeType="1"/>
              </p:cNvSpPr>
              <p:nvPr/>
            </p:nvSpPr>
            <p:spPr bwMode="auto">
              <a:xfrm flipH="1">
                <a:off x="4449" y="3700"/>
                <a:ext cx="528" cy="0"/>
              </a:xfrm>
              <a:prstGeom prst="line">
                <a:avLst/>
              </a:prstGeom>
              <a:noFill/>
              <a:ln w="0">
                <a:solidFill>
                  <a:srgbClr val="7F3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3" name="Line 328"/>
              <p:cNvSpPr>
                <a:spLocks noChangeShapeType="1"/>
              </p:cNvSpPr>
              <p:nvPr/>
            </p:nvSpPr>
            <p:spPr bwMode="auto">
              <a:xfrm flipV="1">
                <a:off x="3075" y="1996"/>
                <a:ext cx="0" cy="39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4" name="Line 329"/>
              <p:cNvSpPr>
                <a:spLocks noChangeShapeType="1"/>
              </p:cNvSpPr>
              <p:nvPr/>
            </p:nvSpPr>
            <p:spPr bwMode="auto">
              <a:xfrm flipV="1">
                <a:off x="2701" y="2386"/>
                <a:ext cx="40" cy="4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5" name="Line 330"/>
              <p:cNvSpPr>
                <a:spLocks noChangeShapeType="1"/>
              </p:cNvSpPr>
              <p:nvPr/>
            </p:nvSpPr>
            <p:spPr bwMode="auto">
              <a:xfrm flipV="1">
                <a:off x="3075" y="2034"/>
                <a:ext cx="17" cy="1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6" name="Line 331"/>
              <p:cNvSpPr>
                <a:spLocks noChangeShapeType="1"/>
              </p:cNvSpPr>
              <p:nvPr/>
            </p:nvSpPr>
            <p:spPr bwMode="auto">
              <a:xfrm flipV="1">
                <a:off x="2718" y="2386"/>
                <a:ext cx="82" cy="8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7" name="Line 332"/>
              <p:cNvSpPr>
                <a:spLocks noChangeShapeType="1"/>
              </p:cNvSpPr>
              <p:nvPr/>
            </p:nvSpPr>
            <p:spPr bwMode="auto">
              <a:xfrm flipV="1">
                <a:off x="3075" y="2073"/>
                <a:ext cx="38" cy="3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8" name="Line 333"/>
              <p:cNvSpPr>
                <a:spLocks noChangeShapeType="1"/>
              </p:cNvSpPr>
              <p:nvPr/>
            </p:nvSpPr>
            <p:spPr bwMode="auto">
              <a:xfrm flipV="1">
                <a:off x="2735" y="2386"/>
                <a:ext cx="124" cy="125"/>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9" name="Line 334"/>
              <p:cNvSpPr>
                <a:spLocks noChangeShapeType="1"/>
              </p:cNvSpPr>
              <p:nvPr/>
            </p:nvSpPr>
            <p:spPr bwMode="auto">
              <a:xfrm flipV="1">
                <a:off x="3075" y="2110"/>
                <a:ext cx="60" cy="6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0" name="Line 335"/>
              <p:cNvSpPr>
                <a:spLocks noChangeShapeType="1"/>
              </p:cNvSpPr>
              <p:nvPr/>
            </p:nvSpPr>
            <p:spPr bwMode="auto">
              <a:xfrm flipV="1">
                <a:off x="2751" y="2386"/>
                <a:ext cx="167" cy="167"/>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1" name="Line 336"/>
              <p:cNvSpPr>
                <a:spLocks noChangeShapeType="1"/>
              </p:cNvSpPr>
              <p:nvPr/>
            </p:nvSpPr>
            <p:spPr bwMode="auto">
              <a:xfrm flipV="1">
                <a:off x="3075" y="2146"/>
                <a:ext cx="83" cy="8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2" name="Line 337"/>
              <p:cNvSpPr>
                <a:spLocks noChangeShapeType="1"/>
              </p:cNvSpPr>
              <p:nvPr/>
            </p:nvSpPr>
            <p:spPr bwMode="auto">
              <a:xfrm flipV="1">
                <a:off x="2768" y="2386"/>
                <a:ext cx="209" cy="20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3" name="Line 338"/>
              <p:cNvSpPr>
                <a:spLocks noChangeShapeType="1"/>
              </p:cNvSpPr>
              <p:nvPr/>
            </p:nvSpPr>
            <p:spPr bwMode="auto">
              <a:xfrm flipV="1">
                <a:off x="3075" y="2180"/>
                <a:ext cx="107" cy="10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4" name="Line 339"/>
              <p:cNvSpPr>
                <a:spLocks noChangeShapeType="1"/>
              </p:cNvSpPr>
              <p:nvPr/>
            </p:nvSpPr>
            <p:spPr bwMode="auto">
              <a:xfrm flipV="1">
                <a:off x="2785" y="2386"/>
                <a:ext cx="250" cy="251"/>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5" name="Line 340"/>
              <p:cNvSpPr>
                <a:spLocks noChangeShapeType="1"/>
              </p:cNvSpPr>
              <p:nvPr/>
            </p:nvSpPr>
            <p:spPr bwMode="auto">
              <a:xfrm flipV="1">
                <a:off x="3075" y="2213"/>
                <a:ext cx="133" cy="134"/>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6" name="Line 341"/>
              <p:cNvSpPr>
                <a:spLocks noChangeShapeType="1"/>
              </p:cNvSpPr>
              <p:nvPr/>
            </p:nvSpPr>
            <p:spPr bwMode="auto">
              <a:xfrm flipV="1">
                <a:off x="2802" y="2406"/>
                <a:ext cx="273" cy="27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7" name="Line 342"/>
              <p:cNvSpPr>
                <a:spLocks noChangeShapeType="1"/>
              </p:cNvSpPr>
              <p:nvPr/>
            </p:nvSpPr>
            <p:spPr bwMode="auto">
              <a:xfrm flipV="1">
                <a:off x="3094" y="2244"/>
                <a:ext cx="142" cy="142"/>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8" name="Line 343"/>
              <p:cNvSpPr>
                <a:spLocks noChangeShapeType="1"/>
              </p:cNvSpPr>
              <p:nvPr/>
            </p:nvSpPr>
            <p:spPr bwMode="auto">
              <a:xfrm flipV="1">
                <a:off x="2819" y="2465"/>
                <a:ext cx="256" cy="257"/>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9" name="Line 344"/>
              <p:cNvSpPr>
                <a:spLocks noChangeShapeType="1"/>
              </p:cNvSpPr>
              <p:nvPr/>
            </p:nvSpPr>
            <p:spPr bwMode="auto">
              <a:xfrm flipV="1">
                <a:off x="3153" y="2274"/>
                <a:ext cx="112" cy="112"/>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0" name="Line 345"/>
              <p:cNvSpPr>
                <a:spLocks noChangeShapeType="1"/>
              </p:cNvSpPr>
              <p:nvPr/>
            </p:nvSpPr>
            <p:spPr bwMode="auto">
              <a:xfrm flipV="1">
                <a:off x="2835" y="2524"/>
                <a:ext cx="240" cy="24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1" name="Line 346"/>
              <p:cNvSpPr>
                <a:spLocks noChangeShapeType="1"/>
              </p:cNvSpPr>
              <p:nvPr/>
            </p:nvSpPr>
            <p:spPr bwMode="auto">
              <a:xfrm flipV="1">
                <a:off x="3212" y="2303"/>
                <a:ext cx="83" cy="8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2" name="Line 347"/>
              <p:cNvSpPr>
                <a:spLocks noChangeShapeType="1"/>
              </p:cNvSpPr>
              <p:nvPr/>
            </p:nvSpPr>
            <p:spPr bwMode="auto">
              <a:xfrm flipV="1">
                <a:off x="2852" y="2583"/>
                <a:ext cx="223" cy="22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3" name="Line 348"/>
              <p:cNvSpPr>
                <a:spLocks noChangeShapeType="1"/>
              </p:cNvSpPr>
              <p:nvPr/>
            </p:nvSpPr>
            <p:spPr bwMode="auto">
              <a:xfrm flipV="1">
                <a:off x="3271" y="2330"/>
                <a:ext cx="56" cy="5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4" name="Line 349"/>
              <p:cNvSpPr>
                <a:spLocks noChangeShapeType="1"/>
              </p:cNvSpPr>
              <p:nvPr/>
            </p:nvSpPr>
            <p:spPr bwMode="auto">
              <a:xfrm flipV="1">
                <a:off x="2869" y="2642"/>
                <a:ext cx="206" cy="20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5" name="Line 350"/>
              <p:cNvSpPr>
                <a:spLocks noChangeShapeType="1"/>
              </p:cNvSpPr>
              <p:nvPr/>
            </p:nvSpPr>
            <p:spPr bwMode="auto">
              <a:xfrm flipV="1">
                <a:off x="3330" y="2356"/>
                <a:ext cx="30" cy="3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6" name="Line 351"/>
              <p:cNvSpPr>
                <a:spLocks noChangeShapeType="1"/>
              </p:cNvSpPr>
              <p:nvPr/>
            </p:nvSpPr>
            <p:spPr bwMode="auto">
              <a:xfrm flipV="1">
                <a:off x="2886" y="2701"/>
                <a:ext cx="189" cy="18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7" name="Line 352"/>
              <p:cNvSpPr>
                <a:spLocks noChangeShapeType="1"/>
              </p:cNvSpPr>
              <p:nvPr/>
            </p:nvSpPr>
            <p:spPr bwMode="auto">
              <a:xfrm flipV="1">
                <a:off x="3388" y="2381"/>
                <a:ext cx="6" cy="5"/>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8" name="Line 353"/>
              <p:cNvSpPr>
                <a:spLocks noChangeShapeType="1"/>
              </p:cNvSpPr>
              <p:nvPr/>
            </p:nvSpPr>
            <p:spPr bwMode="auto">
              <a:xfrm flipV="1">
                <a:off x="2903" y="2760"/>
                <a:ext cx="172" cy="172"/>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9" name="Line 354"/>
              <p:cNvSpPr>
                <a:spLocks noChangeShapeType="1"/>
              </p:cNvSpPr>
              <p:nvPr/>
            </p:nvSpPr>
            <p:spPr bwMode="auto">
              <a:xfrm flipV="1">
                <a:off x="3430" y="2386"/>
                <a:ext cx="17" cy="1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0" name="Line 355"/>
              <p:cNvSpPr>
                <a:spLocks noChangeShapeType="1"/>
              </p:cNvSpPr>
              <p:nvPr/>
            </p:nvSpPr>
            <p:spPr bwMode="auto">
              <a:xfrm flipV="1">
                <a:off x="2919" y="2819"/>
                <a:ext cx="156" cy="15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1" name="Line 356"/>
              <p:cNvSpPr>
                <a:spLocks noChangeShapeType="1"/>
              </p:cNvSpPr>
              <p:nvPr/>
            </p:nvSpPr>
            <p:spPr bwMode="auto">
              <a:xfrm flipV="1">
                <a:off x="3467" y="2386"/>
                <a:ext cx="39" cy="3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2" name="Line 357"/>
              <p:cNvSpPr>
                <a:spLocks noChangeShapeType="1"/>
              </p:cNvSpPr>
              <p:nvPr/>
            </p:nvSpPr>
            <p:spPr bwMode="auto">
              <a:xfrm flipV="1">
                <a:off x="2936" y="2878"/>
                <a:ext cx="139" cy="13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3" name="Line 358"/>
              <p:cNvSpPr>
                <a:spLocks noChangeShapeType="1"/>
              </p:cNvSpPr>
              <p:nvPr/>
            </p:nvSpPr>
            <p:spPr bwMode="auto">
              <a:xfrm flipV="1">
                <a:off x="3506" y="2386"/>
                <a:ext cx="59" cy="5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4" name="Line 359"/>
              <p:cNvSpPr>
                <a:spLocks noChangeShapeType="1"/>
              </p:cNvSpPr>
              <p:nvPr/>
            </p:nvSpPr>
            <p:spPr bwMode="auto">
              <a:xfrm flipV="1">
                <a:off x="2953" y="2937"/>
                <a:ext cx="122" cy="122"/>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5" name="Line 360"/>
              <p:cNvSpPr>
                <a:spLocks noChangeShapeType="1"/>
              </p:cNvSpPr>
              <p:nvPr/>
            </p:nvSpPr>
            <p:spPr bwMode="auto">
              <a:xfrm flipV="1">
                <a:off x="3547" y="2386"/>
                <a:ext cx="77" cy="7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6" name="Line 361"/>
              <p:cNvSpPr>
                <a:spLocks noChangeShapeType="1"/>
              </p:cNvSpPr>
              <p:nvPr/>
            </p:nvSpPr>
            <p:spPr bwMode="auto">
              <a:xfrm flipV="1">
                <a:off x="2970" y="2996"/>
                <a:ext cx="105" cy="105"/>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7" name="Line 362"/>
              <p:cNvSpPr>
                <a:spLocks noChangeShapeType="1"/>
              </p:cNvSpPr>
              <p:nvPr/>
            </p:nvSpPr>
            <p:spPr bwMode="auto">
              <a:xfrm flipV="1">
                <a:off x="3589" y="2386"/>
                <a:ext cx="94" cy="94"/>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8" name="Line 363"/>
              <p:cNvSpPr>
                <a:spLocks noChangeShapeType="1"/>
              </p:cNvSpPr>
              <p:nvPr/>
            </p:nvSpPr>
            <p:spPr bwMode="auto">
              <a:xfrm flipV="1">
                <a:off x="2987" y="3055"/>
                <a:ext cx="88" cy="8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9" name="Line 364"/>
              <p:cNvSpPr>
                <a:spLocks noChangeShapeType="1"/>
              </p:cNvSpPr>
              <p:nvPr/>
            </p:nvSpPr>
            <p:spPr bwMode="auto">
              <a:xfrm flipV="1">
                <a:off x="3633" y="2386"/>
                <a:ext cx="108" cy="10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0" name="Line 365"/>
              <p:cNvSpPr>
                <a:spLocks noChangeShapeType="1"/>
              </p:cNvSpPr>
              <p:nvPr/>
            </p:nvSpPr>
            <p:spPr bwMode="auto">
              <a:xfrm flipV="1">
                <a:off x="3003" y="3114"/>
                <a:ext cx="72" cy="72"/>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1" name="Line 366"/>
              <p:cNvSpPr>
                <a:spLocks noChangeShapeType="1"/>
              </p:cNvSpPr>
              <p:nvPr/>
            </p:nvSpPr>
            <p:spPr bwMode="auto">
              <a:xfrm flipV="1">
                <a:off x="3679" y="2386"/>
                <a:ext cx="121" cy="122"/>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2" name="Line 367"/>
              <p:cNvSpPr>
                <a:spLocks noChangeShapeType="1"/>
              </p:cNvSpPr>
              <p:nvPr/>
            </p:nvSpPr>
            <p:spPr bwMode="auto">
              <a:xfrm flipV="1">
                <a:off x="3020" y="3173"/>
                <a:ext cx="55" cy="55"/>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3" name="Line 368"/>
              <p:cNvSpPr>
                <a:spLocks noChangeShapeType="1"/>
              </p:cNvSpPr>
              <p:nvPr/>
            </p:nvSpPr>
            <p:spPr bwMode="auto">
              <a:xfrm flipV="1">
                <a:off x="3728" y="2386"/>
                <a:ext cx="131" cy="132"/>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4" name="Line 369"/>
              <p:cNvSpPr>
                <a:spLocks noChangeShapeType="1"/>
              </p:cNvSpPr>
              <p:nvPr/>
            </p:nvSpPr>
            <p:spPr bwMode="auto">
              <a:xfrm flipV="1">
                <a:off x="3037" y="3232"/>
                <a:ext cx="38" cy="3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5" name="Line 370"/>
              <p:cNvSpPr>
                <a:spLocks noChangeShapeType="1"/>
              </p:cNvSpPr>
              <p:nvPr/>
            </p:nvSpPr>
            <p:spPr bwMode="auto">
              <a:xfrm flipV="1">
                <a:off x="3778" y="2386"/>
                <a:ext cx="140" cy="141"/>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6" name="Line 371"/>
              <p:cNvSpPr>
                <a:spLocks noChangeShapeType="1"/>
              </p:cNvSpPr>
              <p:nvPr/>
            </p:nvSpPr>
            <p:spPr bwMode="auto">
              <a:xfrm flipV="1">
                <a:off x="3054" y="3291"/>
                <a:ext cx="21" cy="21"/>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7" name="Line 372"/>
              <p:cNvSpPr>
                <a:spLocks noChangeShapeType="1"/>
              </p:cNvSpPr>
              <p:nvPr/>
            </p:nvSpPr>
            <p:spPr bwMode="auto">
              <a:xfrm flipV="1">
                <a:off x="3832" y="2386"/>
                <a:ext cx="145" cy="14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8" name="Line 373"/>
              <p:cNvSpPr>
                <a:spLocks noChangeShapeType="1"/>
              </p:cNvSpPr>
              <p:nvPr/>
            </p:nvSpPr>
            <p:spPr bwMode="auto">
              <a:xfrm flipV="1">
                <a:off x="3070" y="3350"/>
                <a:ext cx="5" cy="4"/>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9" name="Line 374"/>
              <p:cNvSpPr>
                <a:spLocks noChangeShapeType="1"/>
              </p:cNvSpPr>
              <p:nvPr/>
            </p:nvSpPr>
            <p:spPr bwMode="auto">
              <a:xfrm flipV="1">
                <a:off x="3888" y="2386"/>
                <a:ext cx="148" cy="14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0" name="Line 375"/>
              <p:cNvSpPr>
                <a:spLocks noChangeShapeType="1"/>
              </p:cNvSpPr>
              <p:nvPr/>
            </p:nvSpPr>
            <p:spPr bwMode="auto">
              <a:xfrm flipV="1">
                <a:off x="3075" y="3396"/>
                <a:ext cx="12" cy="1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1" name="Line 376"/>
              <p:cNvSpPr>
                <a:spLocks noChangeShapeType="1"/>
              </p:cNvSpPr>
              <p:nvPr/>
            </p:nvSpPr>
            <p:spPr bwMode="auto">
              <a:xfrm flipV="1">
                <a:off x="3949" y="2386"/>
                <a:ext cx="146" cy="14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2" name="Line 377"/>
              <p:cNvSpPr>
                <a:spLocks noChangeShapeType="1"/>
              </p:cNvSpPr>
              <p:nvPr/>
            </p:nvSpPr>
            <p:spPr bwMode="auto">
              <a:xfrm flipV="1">
                <a:off x="3075" y="3439"/>
                <a:ext cx="29" cy="2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3" name="Line 378"/>
              <p:cNvSpPr>
                <a:spLocks noChangeShapeType="1"/>
              </p:cNvSpPr>
              <p:nvPr/>
            </p:nvSpPr>
            <p:spPr bwMode="auto">
              <a:xfrm flipV="1">
                <a:off x="4014" y="2386"/>
                <a:ext cx="139" cy="14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4" name="Line 379"/>
              <p:cNvSpPr>
                <a:spLocks noChangeShapeType="1"/>
              </p:cNvSpPr>
              <p:nvPr/>
            </p:nvSpPr>
            <p:spPr bwMode="auto">
              <a:xfrm flipV="1">
                <a:off x="3075" y="3481"/>
                <a:ext cx="46" cy="4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5" name="Line 380"/>
              <p:cNvSpPr>
                <a:spLocks noChangeShapeType="1"/>
              </p:cNvSpPr>
              <p:nvPr/>
            </p:nvSpPr>
            <p:spPr bwMode="auto">
              <a:xfrm flipV="1">
                <a:off x="4086" y="2386"/>
                <a:ext cx="126" cy="127"/>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6" name="Line 381"/>
              <p:cNvSpPr>
                <a:spLocks noChangeShapeType="1"/>
              </p:cNvSpPr>
              <p:nvPr/>
            </p:nvSpPr>
            <p:spPr bwMode="auto">
              <a:xfrm flipV="1">
                <a:off x="3075" y="3523"/>
                <a:ext cx="63" cy="6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7" name="Line 382"/>
              <p:cNvSpPr>
                <a:spLocks noChangeShapeType="1"/>
              </p:cNvSpPr>
              <p:nvPr/>
            </p:nvSpPr>
            <p:spPr bwMode="auto">
              <a:xfrm flipV="1">
                <a:off x="4166" y="2386"/>
                <a:ext cx="105" cy="10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8" name="Line 383"/>
              <p:cNvSpPr>
                <a:spLocks noChangeShapeType="1"/>
              </p:cNvSpPr>
              <p:nvPr/>
            </p:nvSpPr>
            <p:spPr bwMode="auto">
              <a:xfrm flipV="1">
                <a:off x="3075" y="3565"/>
                <a:ext cx="79" cy="8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9" name="Line 384"/>
              <p:cNvSpPr>
                <a:spLocks noChangeShapeType="1"/>
              </p:cNvSpPr>
              <p:nvPr/>
            </p:nvSpPr>
            <p:spPr bwMode="auto">
              <a:xfrm flipV="1">
                <a:off x="4708" y="2002"/>
                <a:ext cx="5" cy="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0" name="Line 385"/>
              <p:cNvSpPr>
                <a:spLocks noChangeShapeType="1"/>
              </p:cNvSpPr>
              <p:nvPr/>
            </p:nvSpPr>
            <p:spPr bwMode="auto">
              <a:xfrm flipV="1">
                <a:off x="4262" y="2386"/>
                <a:ext cx="68" cy="6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1" name="Line 386"/>
              <p:cNvSpPr>
                <a:spLocks noChangeShapeType="1"/>
              </p:cNvSpPr>
              <p:nvPr/>
            </p:nvSpPr>
            <p:spPr bwMode="auto">
              <a:xfrm flipV="1">
                <a:off x="3078" y="3607"/>
                <a:ext cx="93" cy="9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2" name="Line 387"/>
              <p:cNvSpPr>
                <a:spLocks noChangeShapeType="1"/>
              </p:cNvSpPr>
              <p:nvPr/>
            </p:nvSpPr>
            <p:spPr bwMode="auto">
              <a:xfrm flipV="1">
                <a:off x="4633" y="2061"/>
                <a:ext cx="80" cy="81"/>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3" name="Line 388"/>
              <p:cNvSpPr>
                <a:spLocks noChangeShapeType="1"/>
              </p:cNvSpPr>
              <p:nvPr/>
            </p:nvSpPr>
            <p:spPr bwMode="auto">
              <a:xfrm flipV="1">
                <a:off x="4389" y="2379"/>
                <a:ext cx="7" cy="7"/>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4" name="Line 389"/>
              <p:cNvSpPr>
                <a:spLocks noChangeShapeType="1"/>
              </p:cNvSpPr>
              <p:nvPr/>
            </p:nvSpPr>
            <p:spPr bwMode="auto">
              <a:xfrm flipV="1">
                <a:off x="3137" y="3649"/>
                <a:ext cx="51" cy="51"/>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5" name="Line 390"/>
              <p:cNvSpPr>
                <a:spLocks noChangeShapeType="1"/>
              </p:cNvSpPr>
              <p:nvPr/>
            </p:nvSpPr>
            <p:spPr bwMode="auto">
              <a:xfrm flipV="1">
                <a:off x="4448" y="2120"/>
                <a:ext cx="265" cy="26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6" name="Line 391"/>
              <p:cNvSpPr>
                <a:spLocks noChangeShapeType="1"/>
              </p:cNvSpPr>
              <p:nvPr/>
            </p:nvSpPr>
            <p:spPr bwMode="auto">
              <a:xfrm flipV="1">
                <a:off x="3196" y="3692"/>
                <a:ext cx="9" cy="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7" name="Line 392"/>
              <p:cNvSpPr>
                <a:spLocks noChangeShapeType="1"/>
              </p:cNvSpPr>
              <p:nvPr/>
            </p:nvSpPr>
            <p:spPr bwMode="auto">
              <a:xfrm flipV="1">
                <a:off x="4506" y="2179"/>
                <a:ext cx="207" cy="207"/>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8" name="Line 393"/>
              <p:cNvSpPr>
                <a:spLocks noChangeShapeType="1"/>
              </p:cNvSpPr>
              <p:nvPr/>
            </p:nvSpPr>
            <p:spPr bwMode="auto">
              <a:xfrm flipV="1">
                <a:off x="4565" y="2238"/>
                <a:ext cx="148" cy="14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9" name="Line 394"/>
              <p:cNvSpPr>
                <a:spLocks noChangeShapeType="1"/>
              </p:cNvSpPr>
              <p:nvPr/>
            </p:nvSpPr>
            <p:spPr bwMode="auto">
              <a:xfrm flipV="1">
                <a:off x="4624" y="2297"/>
                <a:ext cx="89" cy="8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0" name="Line 395"/>
              <p:cNvSpPr>
                <a:spLocks noChangeShapeType="1"/>
              </p:cNvSpPr>
              <p:nvPr/>
            </p:nvSpPr>
            <p:spPr bwMode="auto">
              <a:xfrm flipV="1">
                <a:off x="4683" y="2356"/>
                <a:ext cx="30" cy="3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1" name="Line 396"/>
              <p:cNvSpPr>
                <a:spLocks noChangeShapeType="1"/>
              </p:cNvSpPr>
              <p:nvPr/>
            </p:nvSpPr>
            <p:spPr bwMode="auto">
              <a:xfrm flipV="1">
                <a:off x="4713" y="2386"/>
                <a:ext cx="29" cy="2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2" name="Line 397"/>
              <p:cNvSpPr>
                <a:spLocks noChangeShapeType="1"/>
              </p:cNvSpPr>
              <p:nvPr/>
            </p:nvSpPr>
            <p:spPr bwMode="auto">
              <a:xfrm flipV="1">
                <a:off x="4713" y="2386"/>
                <a:ext cx="88" cy="8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3" name="Line 398"/>
              <p:cNvSpPr>
                <a:spLocks noChangeShapeType="1"/>
              </p:cNvSpPr>
              <p:nvPr/>
            </p:nvSpPr>
            <p:spPr bwMode="auto">
              <a:xfrm flipV="1">
                <a:off x="4713" y="2386"/>
                <a:ext cx="146" cy="147"/>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4" name="Line 399"/>
              <p:cNvSpPr>
                <a:spLocks noChangeShapeType="1"/>
              </p:cNvSpPr>
              <p:nvPr/>
            </p:nvSpPr>
            <p:spPr bwMode="auto">
              <a:xfrm flipV="1">
                <a:off x="4713" y="2386"/>
                <a:ext cx="205" cy="20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5" name="Line 400"/>
              <p:cNvSpPr>
                <a:spLocks noChangeShapeType="1"/>
              </p:cNvSpPr>
              <p:nvPr/>
            </p:nvSpPr>
            <p:spPr bwMode="auto">
              <a:xfrm flipV="1">
                <a:off x="4713" y="2386"/>
                <a:ext cx="264" cy="265"/>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6" name="Line 401"/>
              <p:cNvSpPr>
                <a:spLocks noChangeShapeType="1"/>
              </p:cNvSpPr>
              <p:nvPr/>
            </p:nvSpPr>
            <p:spPr bwMode="auto">
              <a:xfrm flipV="1">
                <a:off x="4713" y="2386"/>
                <a:ext cx="323" cy="324"/>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7" name="Line 402"/>
              <p:cNvSpPr>
                <a:spLocks noChangeShapeType="1"/>
              </p:cNvSpPr>
              <p:nvPr/>
            </p:nvSpPr>
            <p:spPr bwMode="auto">
              <a:xfrm flipV="1">
                <a:off x="4713" y="2386"/>
                <a:ext cx="382" cy="38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8" name="Line 403"/>
              <p:cNvSpPr>
                <a:spLocks noChangeShapeType="1"/>
              </p:cNvSpPr>
              <p:nvPr/>
            </p:nvSpPr>
            <p:spPr bwMode="auto">
              <a:xfrm flipV="1">
                <a:off x="4713" y="2472"/>
                <a:ext cx="356" cy="35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9" name="Line 404"/>
              <p:cNvSpPr>
                <a:spLocks noChangeShapeType="1"/>
              </p:cNvSpPr>
              <p:nvPr/>
            </p:nvSpPr>
            <p:spPr bwMode="auto">
              <a:xfrm flipV="1">
                <a:off x="4713" y="2570"/>
                <a:ext cx="316" cy="317"/>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0" name="Line 405"/>
              <p:cNvSpPr>
                <a:spLocks noChangeShapeType="1"/>
              </p:cNvSpPr>
              <p:nvPr/>
            </p:nvSpPr>
            <p:spPr bwMode="auto">
              <a:xfrm flipV="1">
                <a:off x="4713" y="2668"/>
                <a:ext cx="277" cy="278"/>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grpSp>
        <p:sp>
          <p:nvSpPr>
            <p:cNvPr id="8" name="Line 407"/>
            <p:cNvSpPr>
              <a:spLocks noChangeShapeType="1"/>
            </p:cNvSpPr>
            <p:nvPr/>
          </p:nvSpPr>
          <p:spPr bwMode="auto">
            <a:xfrm flipV="1">
              <a:off x="4713" y="2766"/>
              <a:ext cx="238" cy="239"/>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Line 408"/>
            <p:cNvSpPr>
              <a:spLocks noChangeShapeType="1"/>
            </p:cNvSpPr>
            <p:nvPr/>
          </p:nvSpPr>
          <p:spPr bwMode="auto">
            <a:xfrm flipV="1">
              <a:off x="4713" y="2864"/>
              <a:ext cx="199" cy="20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Line 409"/>
            <p:cNvSpPr>
              <a:spLocks noChangeShapeType="1"/>
            </p:cNvSpPr>
            <p:nvPr/>
          </p:nvSpPr>
          <p:spPr bwMode="auto">
            <a:xfrm flipV="1">
              <a:off x="4713" y="2963"/>
              <a:ext cx="160" cy="160"/>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 name="Line 410"/>
            <p:cNvSpPr>
              <a:spLocks noChangeShapeType="1"/>
            </p:cNvSpPr>
            <p:nvPr/>
          </p:nvSpPr>
          <p:spPr bwMode="auto">
            <a:xfrm flipV="1">
              <a:off x="4713" y="3061"/>
              <a:ext cx="121" cy="121"/>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 name="Line 411"/>
            <p:cNvSpPr>
              <a:spLocks noChangeShapeType="1"/>
            </p:cNvSpPr>
            <p:nvPr/>
          </p:nvSpPr>
          <p:spPr bwMode="auto">
            <a:xfrm flipV="1">
              <a:off x="4713" y="3159"/>
              <a:ext cx="82" cy="82"/>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 name="Line 412"/>
            <p:cNvSpPr>
              <a:spLocks noChangeShapeType="1"/>
            </p:cNvSpPr>
            <p:nvPr/>
          </p:nvSpPr>
          <p:spPr bwMode="auto">
            <a:xfrm flipV="1">
              <a:off x="4713" y="3257"/>
              <a:ext cx="43" cy="4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 name="Line 413"/>
            <p:cNvSpPr>
              <a:spLocks noChangeShapeType="1"/>
            </p:cNvSpPr>
            <p:nvPr/>
          </p:nvSpPr>
          <p:spPr bwMode="auto">
            <a:xfrm flipV="1">
              <a:off x="4713" y="3356"/>
              <a:ext cx="4" cy="3"/>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 name="Line 414"/>
            <p:cNvSpPr>
              <a:spLocks noChangeShapeType="1"/>
            </p:cNvSpPr>
            <p:nvPr/>
          </p:nvSpPr>
          <p:spPr bwMode="auto">
            <a:xfrm flipV="1">
              <a:off x="4678" y="3418"/>
              <a:ext cx="35" cy="3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 name="Line 415"/>
            <p:cNvSpPr>
              <a:spLocks noChangeShapeType="1"/>
            </p:cNvSpPr>
            <p:nvPr/>
          </p:nvSpPr>
          <p:spPr bwMode="auto">
            <a:xfrm flipV="1">
              <a:off x="4639" y="3477"/>
              <a:ext cx="74" cy="75"/>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Line 416"/>
            <p:cNvSpPr>
              <a:spLocks noChangeShapeType="1"/>
            </p:cNvSpPr>
            <p:nvPr/>
          </p:nvSpPr>
          <p:spPr bwMode="auto">
            <a:xfrm flipV="1">
              <a:off x="4600" y="3536"/>
              <a:ext cx="113" cy="114"/>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 name="Line 417"/>
            <p:cNvSpPr>
              <a:spLocks noChangeShapeType="1"/>
            </p:cNvSpPr>
            <p:nvPr/>
          </p:nvSpPr>
          <p:spPr bwMode="auto">
            <a:xfrm flipV="1">
              <a:off x="4608" y="3595"/>
              <a:ext cx="105" cy="105"/>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 name="Line 418"/>
            <p:cNvSpPr>
              <a:spLocks noChangeShapeType="1"/>
            </p:cNvSpPr>
            <p:nvPr/>
          </p:nvSpPr>
          <p:spPr bwMode="auto">
            <a:xfrm flipV="1">
              <a:off x="4667" y="3654"/>
              <a:ext cx="46" cy="46"/>
            </a:xfrm>
            <a:prstGeom prst="line">
              <a:avLst/>
            </a:prstGeom>
            <a:noFill/>
            <a:ln w="0">
              <a:solidFill>
                <a:srgbClr val="2776B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grpSp>
      <p:sp>
        <p:nvSpPr>
          <p:cNvPr id="431" name="Rectangle 5"/>
          <p:cNvSpPr>
            <a:spLocks noChangeArrowheads="1"/>
          </p:cNvSpPr>
          <p:nvPr/>
        </p:nvSpPr>
        <p:spPr bwMode="auto">
          <a:xfrm>
            <a:off x="4279041" y="3597276"/>
            <a:ext cx="654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a:solidFill>
                  <a:srgbClr val="212830"/>
                </a:solidFill>
              </a:rPr>
              <a:t>Kg*m</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32" name="Rectangle 5"/>
          <p:cNvSpPr>
            <a:spLocks noChangeArrowheads="1"/>
          </p:cNvSpPr>
          <p:nvPr/>
        </p:nvSpPr>
        <p:spPr bwMode="auto">
          <a:xfrm>
            <a:off x="5395914" y="3043803"/>
            <a:ext cx="654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a:solidFill>
                  <a:srgbClr val="212830"/>
                </a:solidFill>
              </a:rPr>
              <a:t>Kg*m</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33" name="Rectangle 5"/>
          <p:cNvSpPr>
            <a:spLocks noChangeArrowheads="1"/>
          </p:cNvSpPr>
          <p:nvPr/>
        </p:nvSpPr>
        <p:spPr bwMode="auto">
          <a:xfrm>
            <a:off x="7781926" y="2999374"/>
            <a:ext cx="654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a:solidFill>
                  <a:srgbClr val="212830"/>
                </a:solidFill>
              </a:rPr>
              <a:t>Kg*m</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34" name="Rectangle 5"/>
          <p:cNvSpPr>
            <a:spLocks noChangeArrowheads="1"/>
          </p:cNvSpPr>
          <p:nvPr/>
        </p:nvSpPr>
        <p:spPr bwMode="auto">
          <a:xfrm>
            <a:off x="8535989" y="3634894"/>
            <a:ext cx="654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a:solidFill>
                  <a:srgbClr val="212830"/>
                </a:solidFill>
              </a:rPr>
              <a:t>Kg*m</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35" name="Rectangle 5"/>
          <p:cNvSpPr>
            <a:spLocks noChangeArrowheads="1"/>
          </p:cNvSpPr>
          <p:nvPr/>
        </p:nvSpPr>
        <p:spPr bwMode="auto">
          <a:xfrm>
            <a:off x="7892146" y="5695743"/>
            <a:ext cx="654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a:solidFill>
                  <a:srgbClr val="212830"/>
                </a:solidFill>
              </a:rPr>
              <a:t>Kg*m</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36" name="Rectangle 5"/>
          <p:cNvSpPr>
            <a:spLocks noChangeArrowheads="1"/>
          </p:cNvSpPr>
          <p:nvPr/>
        </p:nvSpPr>
        <p:spPr bwMode="auto">
          <a:xfrm>
            <a:off x="5534820" y="5691774"/>
            <a:ext cx="654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1100" dirty="0">
                <a:solidFill>
                  <a:srgbClr val="212830"/>
                </a:solidFill>
              </a:rPr>
              <a:t>Kg*m</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02330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11</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044996" y="548680"/>
            <a:ext cx="633670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Marco doblemente empotrado con corrimientos </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sp>
        <p:nvSpPr>
          <p:cNvPr id="18" name="Rectángulo 17"/>
          <p:cNvSpPr/>
          <p:nvPr/>
        </p:nvSpPr>
        <p:spPr>
          <a:xfrm>
            <a:off x="711200" y="1636710"/>
            <a:ext cx="104047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Determine las reacciones en los soportes fijos A y D del siguiente pórtico por el método de distribución de momentos.</a:t>
            </a:r>
          </a:p>
        </p:txBody>
      </p:sp>
      <p:grpSp>
        <p:nvGrpSpPr>
          <p:cNvPr id="3" name="Grupo 2"/>
          <p:cNvGrpSpPr/>
          <p:nvPr/>
        </p:nvGrpSpPr>
        <p:grpSpPr>
          <a:xfrm>
            <a:off x="3564775" y="2276872"/>
            <a:ext cx="4644668" cy="3992354"/>
            <a:chOff x="3564775" y="2276872"/>
            <a:chExt cx="4644668" cy="3992354"/>
          </a:xfrm>
        </p:grpSpPr>
        <p:pic>
          <p:nvPicPr>
            <p:cNvPr id="4" name="Imagen 3"/>
            <p:cNvPicPr>
              <a:picLocks noChangeAspect="1"/>
            </p:cNvPicPr>
            <p:nvPr/>
          </p:nvPicPr>
          <p:blipFill rotWithShape="1">
            <a:blip r:embed="rId8"/>
            <a:srcRect l="31203" t="7669" r="35161" b="11403"/>
            <a:stretch/>
          </p:blipFill>
          <p:spPr>
            <a:xfrm>
              <a:off x="4032827" y="2276872"/>
              <a:ext cx="4176616" cy="3992354"/>
            </a:xfrm>
            <a:prstGeom prst="rect">
              <a:avLst/>
            </a:prstGeom>
          </p:spPr>
        </p:pic>
        <p:pic>
          <p:nvPicPr>
            <p:cNvPr id="19" name="Imagen 18"/>
            <p:cNvPicPr>
              <a:picLocks noChangeAspect="1"/>
            </p:cNvPicPr>
            <p:nvPr/>
          </p:nvPicPr>
          <p:blipFill rotWithShape="1">
            <a:blip r:embed="rId9"/>
            <a:srcRect l="36976" t="39262" r="55095" b="54597"/>
            <a:stretch/>
          </p:blipFill>
          <p:spPr>
            <a:xfrm>
              <a:off x="3564775" y="4160862"/>
              <a:ext cx="936104" cy="288032"/>
            </a:xfrm>
            <a:prstGeom prst="rect">
              <a:avLst/>
            </a:prstGeom>
          </p:spPr>
        </p:pic>
      </p:grpSp>
    </p:spTree>
    <p:extLst>
      <p:ext uri="{BB962C8B-B14F-4D97-AF65-F5344CB8AC3E}">
        <p14:creationId xmlns:p14="http://schemas.microsoft.com/office/powerpoint/2010/main" val="3859192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12</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 de Cross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grpSp>
        <p:nvGrpSpPr>
          <p:cNvPr id="3" name="Grupo 2"/>
          <p:cNvGrpSpPr/>
          <p:nvPr/>
        </p:nvGrpSpPr>
        <p:grpSpPr>
          <a:xfrm>
            <a:off x="6312752" y="2365651"/>
            <a:ext cx="4405523" cy="2727954"/>
            <a:chOff x="7607369" y="1577950"/>
            <a:chExt cx="4405523" cy="2727954"/>
          </a:xfrm>
        </p:grpSpPr>
        <mc:AlternateContent xmlns:mc="http://schemas.openxmlformats.org/markup-compatibility/2006" xmlns:a14="http://schemas.microsoft.com/office/drawing/2010/main">
          <mc:Choice Requires="a14">
            <p:sp>
              <p:nvSpPr>
                <p:cNvPr id="12" name="Rectángulo 11"/>
                <p:cNvSpPr/>
                <p:nvPr/>
              </p:nvSpPr>
              <p:spPr>
                <a:xfrm>
                  <a:off x="7607369" y="1577950"/>
                  <a:ext cx="4405523" cy="616900"/>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1400" dirty="0">
                      <a:solidFill>
                        <a:schemeClr val="tx1"/>
                      </a:solidFill>
                    </a:rPr>
                    <a:t>Cálculo de rigideces de cada elemento. Al tener apoyos empotrados se utiliza    </a:t>
                  </a:r>
                  <a14:m>
                    <m:oMath xmlns:m="http://schemas.openxmlformats.org/officeDocument/2006/math">
                      <m:r>
                        <m:rPr>
                          <m:sty m:val="p"/>
                        </m:rPr>
                        <a:rPr lang="es-MX" sz="1400" b="0" i="0" smtClean="0">
                          <a:solidFill>
                            <a:schemeClr val="tx1"/>
                          </a:solidFill>
                          <a:latin typeface="Cambria Math" panose="02040503050406030204" pitchFamily="18" charset="0"/>
                        </a:rPr>
                        <m:t>R</m:t>
                      </m:r>
                      <m:r>
                        <a:rPr lang="es-MX" sz="1400" b="0" i="0" smtClean="0">
                          <a:solidFill>
                            <a:schemeClr val="tx1"/>
                          </a:solidFill>
                          <a:latin typeface="Cambria Math" panose="02040503050406030204" pitchFamily="18" charset="0"/>
                        </a:rPr>
                        <m:t>=</m:t>
                      </m:r>
                      <m:f>
                        <m:fPr>
                          <m:ctrlPr>
                            <a:rPr lang="es-MX" sz="1400" b="1" i="1">
                              <a:solidFill>
                                <a:schemeClr val="tx1"/>
                              </a:solidFill>
                              <a:latin typeface="Cambria Math" panose="02040503050406030204" pitchFamily="18" charset="0"/>
                            </a:rPr>
                          </m:ctrlPr>
                        </m:fPr>
                        <m:num>
                          <m:r>
                            <a:rPr lang="es-MX" sz="1400" b="1" i="1">
                              <a:solidFill>
                                <a:schemeClr val="tx1"/>
                              </a:solidFill>
                              <a:latin typeface="Cambria Math" panose="02040503050406030204" pitchFamily="18" charset="0"/>
                            </a:rPr>
                            <m:t>𝑰</m:t>
                          </m:r>
                        </m:num>
                        <m:den>
                          <m:r>
                            <a:rPr lang="es-MX" sz="1400" b="1" i="1">
                              <a:solidFill>
                                <a:schemeClr val="tx1"/>
                              </a:solidFill>
                              <a:latin typeface="Cambria Math" panose="02040503050406030204" pitchFamily="18" charset="0"/>
                            </a:rPr>
                            <m:t>𝑳</m:t>
                          </m:r>
                        </m:den>
                      </m:f>
                    </m:oMath>
                  </a14:m>
                  <a:endParaRPr lang="es-MX" sz="1400" dirty="0">
                    <a:solidFill>
                      <a:schemeClr val="tx1"/>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7607369" y="1577950"/>
                  <a:ext cx="4405523" cy="616900"/>
                </a:xfrm>
                <a:prstGeom prst="rect">
                  <a:avLst/>
                </a:prstGeom>
                <a:blipFill rotWithShape="0">
                  <a:blip r:embed="rId8"/>
                  <a:stretch>
                    <a:fillRect l="-276" r="-138" b="-192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8884104" y="2302143"/>
                  <a:ext cx="1852051" cy="523220"/>
                </a:xfrm>
                <a:prstGeom prst="rect">
                  <a:avLst/>
                </a:prstGeom>
              </p:spPr>
              <p:txBody>
                <a:bodyPr wrap="square">
                  <a:spAutoFit/>
                </a:bodyPr>
                <a:lstStyle/>
                <a:p>
                  <a:pPr algn="ctr">
                    <a:spcBef>
                      <a:spcPct val="0"/>
                    </a:spcBef>
                  </a:pPr>
                  <a14:m>
                    <m:oMathPara xmlns:m="http://schemas.openxmlformats.org/officeDocument/2006/math">
                      <m:oMathParaPr>
                        <m:jc m:val="centerGroup"/>
                      </m:oMathParaPr>
                      <m:oMath xmlns:m="http://schemas.openxmlformats.org/officeDocument/2006/math">
                        <m:r>
                          <a:rPr lang="es-MX" sz="1400" b="1" i="1" smtClean="0">
                            <a:effectLst>
                              <a:outerShdw blurRad="38100" dist="38100" dir="2700000" algn="tl">
                                <a:srgbClr val="000000">
                                  <a:alpha val="43137"/>
                                </a:srgbClr>
                              </a:outerShdw>
                            </a:effectLst>
                            <a:latin typeface="Cambria Math" panose="02040503050406030204" pitchFamily="18" charset="0"/>
                          </a:rPr>
                          <m:t>𝑨𝑩</m:t>
                        </m:r>
                        <m:r>
                          <a:rPr lang="es-MX" sz="1400" b="1" i="1" smtClean="0">
                            <a:effectLst>
                              <a:outerShdw blurRad="38100" dist="38100" dir="2700000" algn="tl">
                                <a:srgbClr val="000000">
                                  <a:alpha val="43137"/>
                                </a:srgbClr>
                              </a:outerShdw>
                            </a:effectLst>
                            <a:latin typeface="Cambria Math" panose="02040503050406030204" pitchFamily="18" charset="0"/>
                          </a:rPr>
                          <m:t>=</m:t>
                        </m:r>
                        <m:r>
                          <a:rPr lang="es-MX" sz="1400" b="1" i="1" smtClean="0">
                            <a:effectLst>
                              <a:outerShdw blurRad="38100" dist="38100" dir="2700000" algn="tl">
                                <a:srgbClr val="000000">
                                  <a:alpha val="43137"/>
                                </a:srgbClr>
                              </a:outerShdw>
                            </a:effectLst>
                            <a:latin typeface="Cambria Math" panose="02040503050406030204" pitchFamily="18" charset="0"/>
                          </a:rPr>
                          <m:t>𝟎</m:t>
                        </m:r>
                        <m:r>
                          <a:rPr lang="es-MX" sz="1400" b="1" i="1" smtClean="0">
                            <a:effectLst>
                              <a:outerShdw blurRad="38100" dist="38100" dir="2700000" algn="tl">
                                <a:srgbClr val="000000">
                                  <a:alpha val="43137"/>
                                </a:srgbClr>
                              </a:outerShdw>
                            </a:effectLst>
                            <a:latin typeface="Cambria Math" panose="02040503050406030204" pitchFamily="18" charset="0"/>
                          </a:rPr>
                          <m:t>.</m:t>
                        </m:r>
                        <m:r>
                          <a:rPr lang="es-MX" sz="1400" b="1" i="1" smtClean="0">
                            <a:effectLst>
                              <a:outerShdw blurRad="38100" dist="38100" dir="2700000" algn="tl">
                                <a:srgbClr val="000000">
                                  <a:alpha val="43137"/>
                                </a:srgbClr>
                              </a:outerShdw>
                            </a:effectLst>
                            <a:latin typeface="Cambria Math" panose="02040503050406030204" pitchFamily="18" charset="0"/>
                          </a:rPr>
                          <m:t>𝟐𝟓</m:t>
                        </m:r>
                        <m:r>
                          <a:rPr lang="es-MX" sz="1400" b="1" i="1" smtClean="0">
                            <a:effectLst>
                              <a:outerShdw blurRad="38100" dist="38100" dir="2700000" algn="tl">
                                <a:srgbClr val="000000">
                                  <a:alpha val="43137"/>
                                </a:srgbClr>
                              </a:outerShdw>
                            </a:effectLst>
                            <a:latin typeface="Cambria Math" panose="02040503050406030204" pitchFamily="18" charset="0"/>
                          </a:rPr>
                          <m:t>=</m:t>
                        </m:r>
                        <m:r>
                          <a:rPr lang="es-MX" sz="1400" b="1" i="1" smtClean="0">
                            <a:effectLst>
                              <a:outerShdw blurRad="38100" dist="38100" dir="2700000" algn="tl">
                                <a:srgbClr val="000000">
                                  <a:alpha val="43137"/>
                                </a:srgbClr>
                              </a:outerShdw>
                            </a:effectLst>
                            <a:latin typeface="Cambria Math" panose="02040503050406030204" pitchFamily="18" charset="0"/>
                          </a:rPr>
                          <m:t>𝑪𝑫</m:t>
                        </m:r>
                      </m:oMath>
                    </m:oMathPara>
                  </a14:m>
                  <a:endParaRPr lang="es-MX" sz="1400" b="1" dirty="0">
                    <a:effectLst>
                      <a:outerShdw blurRad="38100" dist="38100" dir="2700000" algn="tl">
                        <a:srgbClr val="000000">
                          <a:alpha val="43137"/>
                        </a:srgbClr>
                      </a:outerShdw>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outerShdw blurRad="38100" dist="38100" dir="2700000" algn="tl">
                                <a:srgbClr val="000000">
                                  <a:alpha val="43137"/>
                                </a:srgbClr>
                              </a:outerShdw>
                            </a:effectLst>
                            <a:latin typeface="Cambria Math" panose="02040503050406030204" pitchFamily="18" charset="0"/>
                          </a:rPr>
                          <m:t>𝑩𝑪</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𝟎</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smtClean="0">
                            <a:effectLst>
                              <a:outerShdw blurRad="38100" dist="38100" dir="2700000" algn="tl">
                                <a:srgbClr val="000000">
                                  <a:alpha val="43137"/>
                                </a:srgbClr>
                              </a:outerShdw>
                            </a:effectLst>
                            <a:latin typeface="Cambria Math" panose="02040503050406030204" pitchFamily="18" charset="0"/>
                          </a:rPr>
                          <m:t>𝟐𝟓</m:t>
                        </m:r>
                      </m:oMath>
                    </m:oMathPara>
                  </a14:m>
                  <a:endParaRPr lang="es-MX" sz="1400" b="1" dirty="0">
                    <a:effectLst>
                      <a:outerShdw blurRad="38100" dist="38100" dir="2700000" algn="tl">
                        <a:srgbClr val="000000">
                          <a:alpha val="43137"/>
                        </a:srgbClr>
                      </a:outerShdw>
                    </a:effectLst>
                    <a:latin typeface="Century Gothic" pitchFamily="34" charset="0"/>
                  </a:endParaRPr>
                </a:p>
              </p:txBody>
            </p:sp>
          </mc:Choice>
          <mc:Fallback xmlns="">
            <p:sp>
              <p:nvSpPr>
                <p:cNvPr id="18" name="Rectángulo 17"/>
                <p:cNvSpPr>
                  <a:spLocks noRot="1" noChangeAspect="1" noMove="1" noResize="1" noEditPoints="1" noAdjustHandles="1" noChangeArrowheads="1" noChangeShapeType="1" noTextEdit="1"/>
                </p:cNvSpPr>
                <p:nvPr/>
              </p:nvSpPr>
              <p:spPr>
                <a:xfrm>
                  <a:off x="8884104" y="2302143"/>
                  <a:ext cx="1852051" cy="523220"/>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8697787" y="3782684"/>
                  <a:ext cx="2224686" cy="523220"/>
                </a:xfrm>
                <a:prstGeom prst="rect">
                  <a:avLst/>
                </a:prstGeom>
              </p:spPr>
              <p:txBody>
                <a:bodyPr wrap="square">
                  <a:sp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MX" sz="1400" b="1" i="1" smtClean="0">
                                <a:effectLst>
                                  <a:outerShdw blurRad="38100" dist="38100" dir="2700000" algn="tl">
                                    <a:srgbClr val="000000">
                                      <a:alpha val="43137"/>
                                    </a:srgbClr>
                                  </a:outerShdw>
                                </a:effectLst>
                                <a:latin typeface="Cambria Math" panose="02040503050406030204" pitchFamily="18" charset="0"/>
                              </a:rPr>
                            </m:ctrlPr>
                          </m:sSubPr>
                          <m:e>
                            <m:r>
                              <a:rPr lang="es-MX" sz="1400" b="1" i="1">
                                <a:effectLst>
                                  <a:outerShdw blurRad="38100" dist="38100" dir="2700000" algn="tl">
                                    <a:srgbClr val="000000">
                                      <a:alpha val="43137"/>
                                    </a:srgbClr>
                                  </a:outerShdw>
                                </a:effectLst>
                                <a:latin typeface="Cambria Math" panose="02040503050406030204" pitchFamily="18" charset="0"/>
                              </a:rPr>
                              <m:t>𝑪</m:t>
                            </m:r>
                          </m:e>
                          <m:sub>
                            <m:r>
                              <a:rPr lang="es-MX" sz="1400" b="1" i="1">
                                <a:effectLst>
                                  <a:outerShdw blurRad="38100" dist="38100" dir="2700000" algn="tl">
                                    <a:srgbClr val="000000">
                                      <a:alpha val="43137"/>
                                    </a:srgbClr>
                                  </a:outerShdw>
                                </a:effectLst>
                                <a:latin typeface="Cambria Math" panose="02040503050406030204" pitchFamily="18" charset="0"/>
                              </a:rPr>
                              <m:t>𝑩𝑨</m:t>
                            </m:r>
                          </m:sub>
                        </m:sSub>
                        <m:r>
                          <a:rPr lang="es-MX" sz="1400" b="1" i="1">
                            <a:effectLst>
                              <a:outerShdw blurRad="38100" dist="38100" dir="2700000" algn="tl">
                                <a:srgbClr val="000000">
                                  <a:alpha val="43137"/>
                                </a:srgbClr>
                              </a:outerShdw>
                            </a:effectLst>
                            <a:latin typeface="Cambria Math" panose="02040503050406030204" pitchFamily="18" charset="0"/>
                          </a:rPr>
                          <m:t>=</m:t>
                        </m:r>
                        <m:sSub>
                          <m:sSubPr>
                            <m:ctrlPr>
                              <a:rPr lang="es-MX" sz="1400" b="1" i="1">
                                <a:effectLst>
                                  <a:outerShdw blurRad="38100" dist="38100" dir="2700000" algn="tl">
                                    <a:srgbClr val="000000">
                                      <a:alpha val="43137"/>
                                    </a:srgbClr>
                                  </a:outerShdw>
                                </a:effectLst>
                                <a:latin typeface="Cambria Math" panose="02040503050406030204" pitchFamily="18" charset="0"/>
                              </a:rPr>
                            </m:ctrlPr>
                          </m:sSubPr>
                          <m:e>
                            <m:r>
                              <a:rPr lang="es-MX" sz="1400" b="1" i="1">
                                <a:effectLst>
                                  <a:outerShdw blurRad="38100" dist="38100" dir="2700000" algn="tl">
                                    <a:srgbClr val="000000">
                                      <a:alpha val="43137"/>
                                    </a:srgbClr>
                                  </a:outerShdw>
                                </a:effectLst>
                                <a:latin typeface="Cambria Math" panose="02040503050406030204" pitchFamily="18" charset="0"/>
                              </a:rPr>
                              <m:t>𝑪</m:t>
                            </m:r>
                          </m:e>
                          <m:sub>
                            <m:r>
                              <a:rPr lang="es-MX" sz="1400" b="1" i="1">
                                <a:effectLst>
                                  <a:outerShdw blurRad="38100" dist="38100" dir="2700000" algn="tl">
                                    <a:srgbClr val="000000">
                                      <a:alpha val="43137"/>
                                    </a:srgbClr>
                                  </a:outerShdw>
                                </a:effectLst>
                                <a:latin typeface="Cambria Math" panose="02040503050406030204" pitchFamily="18" charset="0"/>
                              </a:rPr>
                              <m:t>𝑪𝑫</m:t>
                            </m:r>
                          </m:sub>
                        </m:sSub>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𝟎</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smtClean="0">
                            <a:effectLst>
                              <a:outerShdw blurRad="38100" dist="38100" dir="2700000" algn="tl">
                                <a:srgbClr val="000000">
                                  <a:alpha val="43137"/>
                                </a:srgbClr>
                              </a:outerShdw>
                            </a:effectLst>
                            <a:latin typeface="Cambria Math" panose="02040503050406030204" pitchFamily="18" charset="0"/>
                          </a:rPr>
                          <m:t>𝟓</m:t>
                        </m:r>
                      </m:oMath>
                    </m:oMathPara>
                  </a14:m>
                  <a:endParaRPr lang="es-MX" sz="1400" b="1" dirty="0">
                    <a:effectLst>
                      <a:outerShdw blurRad="38100" dist="38100" dir="2700000" algn="tl">
                        <a:srgbClr val="000000">
                          <a:alpha val="43137"/>
                        </a:srgbClr>
                      </a:outerShdw>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400" b="1" i="1">
                                <a:effectLst>
                                  <a:outerShdw blurRad="38100" dist="38100" dir="2700000" algn="tl">
                                    <a:srgbClr val="000000">
                                      <a:alpha val="43137"/>
                                    </a:srgbClr>
                                  </a:outerShdw>
                                </a:effectLst>
                                <a:latin typeface="Cambria Math" panose="02040503050406030204" pitchFamily="18" charset="0"/>
                              </a:rPr>
                            </m:ctrlPr>
                          </m:sSubPr>
                          <m:e>
                            <m:r>
                              <a:rPr lang="es-MX" sz="1400" b="1" i="1">
                                <a:effectLst>
                                  <a:outerShdw blurRad="38100" dist="38100" dir="2700000" algn="tl">
                                    <a:srgbClr val="000000">
                                      <a:alpha val="43137"/>
                                    </a:srgbClr>
                                  </a:outerShdw>
                                </a:effectLst>
                                <a:latin typeface="Cambria Math" panose="02040503050406030204" pitchFamily="18" charset="0"/>
                              </a:rPr>
                              <m:t>𝑪</m:t>
                            </m:r>
                          </m:e>
                          <m:sub>
                            <m:r>
                              <a:rPr lang="es-MX" sz="1400" b="1" i="1">
                                <a:effectLst>
                                  <a:outerShdw blurRad="38100" dist="38100" dir="2700000" algn="tl">
                                    <a:srgbClr val="000000">
                                      <a:alpha val="43137"/>
                                    </a:srgbClr>
                                  </a:outerShdw>
                                </a:effectLst>
                                <a:latin typeface="Cambria Math" panose="02040503050406030204" pitchFamily="18" charset="0"/>
                              </a:rPr>
                              <m:t>𝑩𝑪</m:t>
                            </m:r>
                          </m:sub>
                        </m:sSub>
                        <m:r>
                          <a:rPr lang="es-MX" sz="1400" b="1" i="1">
                            <a:effectLst>
                              <a:outerShdw blurRad="38100" dist="38100" dir="2700000" algn="tl">
                                <a:srgbClr val="000000">
                                  <a:alpha val="43137"/>
                                </a:srgbClr>
                              </a:outerShdw>
                            </a:effectLst>
                            <a:latin typeface="Cambria Math" panose="02040503050406030204" pitchFamily="18" charset="0"/>
                          </a:rPr>
                          <m:t>=</m:t>
                        </m:r>
                        <m:sSub>
                          <m:sSubPr>
                            <m:ctrlPr>
                              <a:rPr lang="es-MX" sz="1400" b="1" i="1">
                                <a:effectLst>
                                  <a:outerShdw blurRad="38100" dist="38100" dir="2700000" algn="tl">
                                    <a:srgbClr val="000000">
                                      <a:alpha val="43137"/>
                                    </a:srgbClr>
                                  </a:outerShdw>
                                </a:effectLst>
                                <a:latin typeface="Cambria Math" panose="02040503050406030204" pitchFamily="18" charset="0"/>
                              </a:rPr>
                            </m:ctrlPr>
                          </m:sSubPr>
                          <m:e>
                            <m:r>
                              <a:rPr lang="es-MX" sz="1400" b="1" i="1">
                                <a:effectLst>
                                  <a:outerShdw blurRad="38100" dist="38100" dir="2700000" algn="tl">
                                    <a:srgbClr val="000000">
                                      <a:alpha val="43137"/>
                                    </a:srgbClr>
                                  </a:outerShdw>
                                </a:effectLst>
                                <a:latin typeface="Cambria Math" panose="02040503050406030204" pitchFamily="18" charset="0"/>
                              </a:rPr>
                              <m:t>𝑪</m:t>
                            </m:r>
                          </m:e>
                          <m:sub>
                            <m:r>
                              <a:rPr lang="es-MX" sz="1400" b="1" i="1">
                                <a:effectLst>
                                  <a:outerShdw blurRad="38100" dist="38100" dir="2700000" algn="tl">
                                    <a:srgbClr val="000000">
                                      <a:alpha val="43137"/>
                                    </a:srgbClr>
                                  </a:outerShdw>
                                </a:effectLst>
                                <a:latin typeface="Cambria Math" panose="02040503050406030204" pitchFamily="18" charset="0"/>
                              </a:rPr>
                              <m:t>𝑪𝑩</m:t>
                            </m:r>
                          </m:sub>
                        </m:sSub>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𝟎</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smtClean="0">
                            <a:effectLst>
                              <a:outerShdw blurRad="38100" dist="38100" dir="2700000" algn="tl">
                                <a:srgbClr val="000000">
                                  <a:alpha val="43137"/>
                                </a:srgbClr>
                              </a:outerShdw>
                            </a:effectLst>
                            <a:latin typeface="Cambria Math" panose="02040503050406030204" pitchFamily="18" charset="0"/>
                          </a:rPr>
                          <m:t>𝟓</m:t>
                        </m:r>
                      </m:oMath>
                    </m:oMathPara>
                  </a14:m>
                  <a:endParaRPr lang="es-MX" sz="1400" b="1" dirty="0">
                    <a:effectLst>
                      <a:outerShdw blurRad="38100" dist="38100" dir="2700000" algn="tl">
                        <a:srgbClr val="000000">
                          <a:alpha val="43137"/>
                        </a:srgbClr>
                      </a:outerShdw>
                    </a:effectLst>
                    <a:latin typeface="Century Gothic" pitchFamily="34"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8697787" y="3782684"/>
                  <a:ext cx="2224686" cy="523220"/>
                </a:xfrm>
                <a:prstGeom prst="rect">
                  <a:avLst/>
                </a:prstGeom>
                <a:blipFill rotWithShape="0">
                  <a:blip r:embed="rId10"/>
                  <a:stretch>
                    <a:fillRect b="-348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7607369" y="3222713"/>
                  <a:ext cx="4405523" cy="428194"/>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s-MX" sz="1400" b="0" dirty="0">
                      <a:solidFill>
                        <a:schemeClr val="tx1"/>
                      </a:solidFill>
                    </a:rPr>
                    <a:t>Coeficiente de repartición.   </a:t>
                  </a:r>
                  <a14:m>
                    <m:oMath xmlns:m="http://schemas.openxmlformats.org/officeDocument/2006/math">
                      <m:f>
                        <m:fPr>
                          <m:ctrlPr>
                            <a:rPr lang="es-MX" sz="1400" b="1" i="1" smtClean="0">
                              <a:solidFill>
                                <a:schemeClr val="tx1"/>
                              </a:solidFill>
                              <a:effectLst/>
                              <a:latin typeface="Cambria Math" panose="02040503050406030204" pitchFamily="18" charset="0"/>
                            </a:rPr>
                          </m:ctrlPr>
                        </m:fPr>
                        <m:num>
                          <m:r>
                            <a:rPr lang="es-MX" sz="1400" b="1" i="1">
                              <a:solidFill>
                                <a:schemeClr val="tx1"/>
                              </a:solidFill>
                              <a:effectLst/>
                              <a:latin typeface="Cambria Math" panose="02040503050406030204" pitchFamily="18" charset="0"/>
                            </a:rPr>
                            <m:t>𝑹</m:t>
                          </m:r>
                        </m:num>
                        <m:den>
                          <m:nary>
                            <m:naryPr>
                              <m:chr m:val="∑"/>
                              <m:subHide m:val="on"/>
                              <m:supHide m:val="on"/>
                              <m:ctrlPr>
                                <a:rPr lang="es-MX" sz="1400" b="1" i="1">
                                  <a:solidFill>
                                    <a:schemeClr val="tx1"/>
                                  </a:solidFill>
                                  <a:effectLst/>
                                  <a:latin typeface="Cambria Math" panose="02040503050406030204" pitchFamily="18" charset="0"/>
                                </a:rPr>
                              </m:ctrlPr>
                            </m:naryPr>
                            <m:sub/>
                            <m:sup/>
                            <m:e>
                              <m:r>
                                <a:rPr lang="es-MX" sz="1400" b="1" i="1">
                                  <a:solidFill>
                                    <a:schemeClr val="tx1"/>
                                  </a:solidFill>
                                  <a:effectLst/>
                                  <a:latin typeface="Cambria Math" panose="02040503050406030204" pitchFamily="18" charset="0"/>
                                </a:rPr>
                                <m:t>𝑹</m:t>
                              </m:r>
                            </m:e>
                          </m:nary>
                        </m:den>
                      </m:f>
                    </m:oMath>
                  </a14:m>
                  <a:endParaRPr lang="es-MX" sz="1400" dirty="0">
                    <a:solidFill>
                      <a:schemeClr val="tx1"/>
                    </a:solidFill>
                  </a:endParaRPr>
                </a:p>
              </p:txBody>
            </p:sp>
          </mc:Choice>
          <mc:Fallback xmlns="">
            <p:sp>
              <p:nvSpPr>
                <p:cNvPr id="21" name="Rectángulo 20"/>
                <p:cNvSpPr>
                  <a:spLocks noRot="1" noChangeAspect="1" noMove="1" noResize="1" noEditPoints="1" noAdjustHandles="1" noChangeArrowheads="1" noChangeShapeType="1" noTextEdit="1"/>
                </p:cNvSpPr>
                <p:nvPr/>
              </p:nvSpPr>
              <p:spPr>
                <a:xfrm>
                  <a:off x="7607369" y="3222713"/>
                  <a:ext cx="4405523" cy="428194"/>
                </a:xfrm>
                <a:prstGeom prst="rect">
                  <a:avLst/>
                </a:prstGeom>
                <a:blipFill rotWithShape="0">
                  <a:blip r:embed="rId11"/>
                  <a:stretch>
                    <a:fillRect t="-4110" b="-79452"/>
                  </a:stretch>
                </a:blipFill>
              </p:spPr>
              <p:txBody>
                <a:bodyPr/>
                <a:lstStyle/>
                <a:p>
                  <a:r>
                    <a:rPr lang="es-MX">
                      <a:noFill/>
                    </a:rPr>
                    <a:t> </a:t>
                  </a:r>
                </a:p>
              </p:txBody>
            </p:sp>
          </mc:Fallback>
        </mc:AlternateContent>
      </p:grpSp>
      <p:grpSp>
        <p:nvGrpSpPr>
          <p:cNvPr id="4" name="Grupo 3"/>
          <p:cNvGrpSpPr/>
          <p:nvPr/>
        </p:nvGrpSpPr>
        <p:grpSpPr>
          <a:xfrm>
            <a:off x="479376" y="1563959"/>
            <a:ext cx="4354681" cy="3992354"/>
            <a:chOff x="479376" y="1563959"/>
            <a:chExt cx="4354681" cy="3992354"/>
          </a:xfrm>
        </p:grpSpPr>
        <p:pic>
          <p:nvPicPr>
            <p:cNvPr id="22" name="Imagen 21"/>
            <p:cNvPicPr>
              <a:picLocks noChangeAspect="1"/>
            </p:cNvPicPr>
            <p:nvPr/>
          </p:nvPicPr>
          <p:blipFill rotWithShape="1">
            <a:blip r:embed="rId12"/>
            <a:srcRect l="31203" t="7669" r="35161" b="11403"/>
            <a:stretch/>
          </p:blipFill>
          <p:spPr>
            <a:xfrm>
              <a:off x="657441" y="1563959"/>
              <a:ext cx="4176616" cy="3992354"/>
            </a:xfrm>
            <a:prstGeom prst="rect">
              <a:avLst/>
            </a:prstGeom>
          </p:spPr>
        </p:pic>
        <p:pic>
          <p:nvPicPr>
            <p:cNvPr id="23" name="Imagen 22"/>
            <p:cNvPicPr>
              <a:picLocks noChangeAspect="1"/>
            </p:cNvPicPr>
            <p:nvPr/>
          </p:nvPicPr>
          <p:blipFill rotWithShape="1">
            <a:blip r:embed="rId13"/>
            <a:srcRect l="36976" t="39262" r="55095" b="54597"/>
            <a:stretch/>
          </p:blipFill>
          <p:spPr>
            <a:xfrm>
              <a:off x="479376" y="3685750"/>
              <a:ext cx="699876" cy="215346"/>
            </a:xfrm>
            <a:prstGeom prst="rect">
              <a:avLst/>
            </a:prstGeom>
          </p:spPr>
        </p:pic>
      </p:grpSp>
    </p:spTree>
    <p:extLst>
      <p:ext uri="{BB962C8B-B14F-4D97-AF65-F5344CB8AC3E}">
        <p14:creationId xmlns:p14="http://schemas.microsoft.com/office/powerpoint/2010/main" val="3828473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13</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 de Cross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pic>
        <p:nvPicPr>
          <p:cNvPr id="4" name="Imagen 3"/>
          <p:cNvPicPr>
            <a:picLocks noChangeAspect="1"/>
          </p:cNvPicPr>
          <p:nvPr/>
        </p:nvPicPr>
        <p:blipFill rotWithShape="1">
          <a:blip r:embed="rId8"/>
          <a:srcRect l="28689" t="11605" r="15416" b="29878"/>
          <a:stretch/>
        </p:blipFill>
        <p:spPr>
          <a:xfrm>
            <a:off x="7135254" y="2192797"/>
            <a:ext cx="4149129" cy="1725744"/>
          </a:xfrm>
          <a:prstGeom prst="rect">
            <a:avLst/>
          </a:prstGeom>
        </p:spPr>
      </p:pic>
      <p:pic>
        <p:nvPicPr>
          <p:cNvPr id="6" name="Imagen 5"/>
          <p:cNvPicPr>
            <a:picLocks noChangeAspect="1"/>
          </p:cNvPicPr>
          <p:nvPr/>
        </p:nvPicPr>
        <p:blipFill rotWithShape="1">
          <a:blip r:embed="rId9"/>
          <a:srcRect l="36976" t="2490" r="46822" b="18468"/>
          <a:stretch/>
        </p:blipFill>
        <p:spPr>
          <a:xfrm>
            <a:off x="551384" y="2352358"/>
            <a:ext cx="1912792" cy="3707358"/>
          </a:xfrm>
          <a:prstGeom prst="rect">
            <a:avLst/>
          </a:prstGeom>
        </p:spPr>
      </p:pic>
      <p:sp>
        <p:nvSpPr>
          <p:cNvPr id="18" name="Rectángulo 17"/>
          <p:cNvSpPr/>
          <p:nvPr/>
        </p:nvSpPr>
        <p:spPr>
          <a:xfrm>
            <a:off x="839416" y="1756861"/>
            <a:ext cx="4405523" cy="523220"/>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1400" dirty="0">
                <a:solidFill>
                  <a:schemeClr val="tx1"/>
                </a:solidFill>
              </a:rPr>
              <a:t>En los tramos donde existan cargas intermedias, se calcularán momentos de empotramiento </a:t>
            </a:r>
          </a:p>
        </p:txBody>
      </p:sp>
      <mc:AlternateContent xmlns:mc="http://schemas.openxmlformats.org/markup-compatibility/2006" xmlns:a14="http://schemas.microsoft.com/office/drawing/2010/main">
        <mc:Choice Requires="a14">
          <p:sp>
            <p:nvSpPr>
              <p:cNvPr id="19" name="Rectángulo 18"/>
              <p:cNvSpPr/>
              <p:nvPr/>
            </p:nvSpPr>
            <p:spPr>
              <a:xfrm>
                <a:off x="2104365" y="3747540"/>
                <a:ext cx="4108983" cy="121943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cs typeface="Times New Roman" panose="02020603050405020304" pitchFamily="18" charset="0"/>
                            </a:rPr>
                          </m:ctrlPr>
                        </m:sSubPr>
                        <m:e>
                          <m:r>
                            <a:rPr lang="es-MX" sz="1400" i="1">
                              <a:latin typeface="Cambria Math" panose="02040503050406030204" pitchFamily="18" charset="0"/>
                              <a:cs typeface="Times New Roman" panose="02020603050405020304" pitchFamily="18" charset="0"/>
                            </a:rPr>
                            <m:t>𝑀</m:t>
                          </m:r>
                        </m:e>
                        <m:sub>
                          <m:r>
                            <a:rPr lang="es-MX" sz="1400" i="1">
                              <a:latin typeface="Cambria Math" panose="02040503050406030204" pitchFamily="18" charset="0"/>
                              <a:cs typeface="Times New Roman" panose="02020603050405020304" pitchFamily="18" charset="0"/>
                            </a:rPr>
                            <m:t>𝐴𝐵</m:t>
                          </m:r>
                        </m:sub>
                      </m:sSub>
                      <m:r>
                        <a:rPr lang="es-MX" sz="1400" i="1">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MX" sz="1400" i="1">
                                  <a:latin typeface="Cambria Math" panose="02040503050406030204" pitchFamily="18" charset="0"/>
                                  <a:ea typeface="Calibri" panose="020F0502020204030204" pitchFamily="34" charset="0"/>
                                  <a:cs typeface="Times New Roman" panose="02020603050405020304" pitchFamily="18" charset="0"/>
                                </a:rPr>
                              </m:ctrlPr>
                            </m:sSupPr>
                            <m:e>
                              <m:r>
                                <a:rPr lang="es-MX" sz="1400" i="1">
                                  <a:latin typeface="Cambria Math" panose="02040503050406030204" pitchFamily="18" charset="0"/>
                                  <a:ea typeface="Calibri" panose="020F0502020204030204" pitchFamily="34" charset="0"/>
                                  <a:cs typeface="Times New Roman" panose="02020603050405020304" pitchFamily="18" charset="0"/>
                                </a:rPr>
                                <m:t>𝑊</m:t>
                              </m:r>
                              <m:d>
                                <m:dPr>
                                  <m:ctrlPr>
                                    <a:rPr lang="es-MX" sz="1400" i="1">
                                      <a:latin typeface="Cambria Math" panose="02040503050406030204" pitchFamily="18" charset="0"/>
                                      <a:ea typeface="Calibri" panose="020F0502020204030204" pitchFamily="34" charset="0"/>
                                      <a:cs typeface="Times New Roman" panose="02020603050405020304" pitchFamily="18" charset="0"/>
                                    </a:rPr>
                                  </m:ctrlPr>
                                </m:dPr>
                                <m:e>
                                  <m:r>
                                    <a:rPr lang="es-MX" sz="1400" i="1">
                                      <a:latin typeface="Cambria Math" panose="02040503050406030204" pitchFamily="18" charset="0"/>
                                      <a:ea typeface="Calibri" panose="020F0502020204030204" pitchFamily="34" charset="0"/>
                                      <a:cs typeface="Times New Roman" panose="02020603050405020304" pitchFamily="18" charset="0"/>
                                    </a:rPr>
                                    <m:t>𝐿</m:t>
                                  </m:r>
                                </m:e>
                              </m:d>
                            </m:e>
                            <m:sup>
                              <m:r>
                                <a:rPr lang="es-MX" sz="1400" i="1">
                                  <a:latin typeface="Cambria Math" panose="02040503050406030204" pitchFamily="18" charset="0"/>
                                  <a:ea typeface="Calibri" panose="020F0502020204030204" pitchFamily="34" charset="0"/>
                                  <a:cs typeface="Times New Roman" panose="02020603050405020304" pitchFamily="18" charset="0"/>
                                </a:rPr>
                                <m:t>2</m:t>
                              </m:r>
                            </m:sup>
                          </m:sSup>
                        </m:num>
                        <m:den>
                          <m:r>
                            <a:rPr lang="es-MX" sz="1400" i="1">
                              <a:latin typeface="Cambria Math" panose="02040503050406030204" pitchFamily="18" charset="0"/>
                              <a:ea typeface="Calibri" panose="020F0502020204030204" pitchFamily="34" charset="0"/>
                              <a:cs typeface="Times New Roman" panose="02020603050405020304" pitchFamily="18" charset="0"/>
                            </a:rPr>
                            <m:t>12</m:t>
                          </m:r>
                        </m:den>
                      </m:f>
                      <m:r>
                        <a:rPr lang="es-MX" sz="1400" i="1">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r>
                            <a:rPr lang="es-MX" sz="1400" i="1">
                              <a:latin typeface="Cambria Math" panose="02040503050406030204" pitchFamily="18" charset="0"/>
                              <a:ea typeface="Calibri" panose="020F0502020204030204" pitchFamily="34" charset="0"/>
                              <a:cs typeface="Times New Roman" panose="02020603050405020304" pitchFamily="18" charset="0"/>
                            </a:rPr>
                            <m:t>1.5</m:t>
                          </m:r>
                          <m:d>
                            <m:dPr>
                              <m:ctrlPr>
                                <a:rPr lang="es-MX" sz="14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MX" sz="1400" i="1">
                                      <a:latin typeface="Cambria Math" panose="02040503050406030204" pitchFamily="18" charset="0"/>
                                      <a:ea typeface="Calibri" panose="020F0502020204030204" pitchFamily="34" charset="0"/>
                                      <a:cs typeface="Times New Roman" panose="02020603050405020304" pitchFamily="18" charset="0"/>
                                    </a:rPr>
                                  </m:ctrlPr>
                                </m:sSupPr>
                                <m:e>
                                  <m:r>
                                    <a:rPr lang="es-MX" sz="1400" i="1">
                                      <a:latin typeface="Cambria Math" panose="02040503050406030204" pitchFamily="18" charset="0"/>
                                      <a:ea typeface="Calibri" panose="020F0502020204030204" pitchFamily="34" charset="0"/>
                                      <a:cs typeface="Times New Roman" panose="02020603050405020304" pitchFamily="18" charset="0"/>
                                    </a:rPr>
                                    <m:t>4</m:t>
                                  </m:r>
                                </m:e>
                                <m:sup>
                                  <m:r>
                                    <a:rPr lang="es-MX" sz="1400" i="1">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es-MX" sz="1400" i="1">
                              <a:latin typeface="Cambria Math" panose="02040503050406030204" pitchFamily="18" charset="0"/>
                              <a:ea typeface="Calibri" panose="020F0502020204030204" pitchFamily="34" charset="0"/>
                              <a:cs typeface="Times New Roman" panose="02020603050405020304" pitchFamily="18" charset="0"/>
                            </a:rPr>
                            <m:t>12</m:t>
                          </m:r>
                        </m:den>
                      </m:f>
                      <m:r>
                        <a:rPr lang="es-MX" sz="1400" i="1">
                          <a:latin typeface="Cambria Math" panose="02040503050406030204" pitchFamily="18" charset="0"/>
                          <a:ea typeface="Calibri" panose="020F0502020204030204" pitchFamily="34" charset="0"/>
                          <a:cs typeface="Times New Roman" panose="02020603050405020304" pitchFamily="18" charset="0"/>
                        </a:rPr>
                        <m:t>=2</m:t>
                      </m:r>
                      <m:r>
                        <a:rPr lang="es-MX" sz="1400" b="0" i="1" smtClean="0">
                          <a:latin typeface="Cambria Math" panose="02040503050406030204" pitchFamily="18" charset="0"/>
                          <a:ea typeface="Calibri" panose="020F0502020204030204" pitchFamily="34" charset="0"/>
                          <a:cs typeface="Times New Roman" panose="02020603050405020304" pitchFamily="18" charset="0"/>
                        </a:rPr>
                        <m:t> </m:t>
                      </m:r>
                      <m:r>
                        <a:rPr lang="es-MX" sz="1400" b="0" i="1" smtClean="0">
                          <a:latin typeface="Cambria Math" panose="02040503050406030204" pitchFamily="18" charset="0"/>
                          <a:ea typeface="Calibri" panose="020F0502020204030204" pitchFamily="34" charset="0"/>
                          <a:cs typeface="Times New Roman" panose="02020603050405020304" pitchFamily="18" charset="0"/>
                        </a:rPr>
                        <m:t>𝑇𝑜𝑛</m:t>
                      </m:r>
                      <m:r>
                        <a:rPr lang="es-MX" sz="1400" b="0" i="1" smtClean="0">
                          <a:latin typeface="Cambria Math" panose="02040503050406030204" pitchFamily="18" charset="0"/>
                          <a:ea typeface="Calibri" panose="020F0502020204030204" pitchFamily="34" charset="0"/>
                          <a:cs typeface="Times New Roman" panose="02020603050405020304" pitchFamily="18" charset="0"/>
                        </a:rPr>
                        <m:t>−</m:t>
                      </m:r>
                      <m:r>
                        <a:rPr lang="es-MX" sz="1400" b="0" i="1" smtClean="0">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a:latin typeface="Cambria Math" panose="02040503050406030204" pitchFamily="18" charset="0"/>
                              <a:cs typeface="Times New Roman" panose="02020603050405020304" pitchFamily="18" charset="0"/>
                            </a:rPr>
                          </m:ctrlPr>
                        </m:sSubPr>
                        <m:e>
                          <m:r>
                            <a:rPr lang="es-MX" sz="1400" i="1">
                              <a:latin typeface="Cambria Math" panose="02040503050406030204" pitchFamily="18" charset="0"/>
                              <a:cs typeface="Times New Roman" panose="02020603050405020304" pitchFamily="18" charset="0"/>
                            </a:rPr>
                            <m:t>𝑀</m:t>
                          </m:r>
                        </m:e>
                        <m:sub>
                          <m:r>
                            <a:rPr lang="es-MX" sz="1400" i="1">
                              <a:latin typeface="Cambria Math" panose="02040503050406030204" pitchFamily="18" charset="0"/>
                              <a:cs typeface="Times New Roman" panose="02020603050405020304" pitchFamily="18" charset="0"/>
                            </a:rPr>
                            <m:t>𝐵</m:t>
                          </m:r>
                          <m:r>
                            <a:rPr lang="es-MX" sz="1400" b="0" i="1" smtClean="0">
                              <a:latin typeface="Cambria Math" panose="02040503050406030204" pitchFamily="18" charset="0"/>
                              <a:cs typeface="Times New Roman" panose="02020603050405020304" pitchFamily="18" charset="0"/>
                            </a:rPr>
                            <m:t>𝐴</m:t>
                          </m:r>
                        </m:sub>
                      </m:sSub>
                      <m:r>
                        <a:rPr lang="es-MX" sz="1400" i="1">
                          <a:latin typeface="Cambria Math" panose="02040503050406030204" pitchFamily="18" charset="0"/>
                          <a:ea typeface="Calibri" panose="020F0502020204030204" pitchFamily="34" charset="0"/>
                          <a:cs typeface="Times New Roman" panose="02020603050405020304" pitchFamily="18" charset="0"/>
                        </a:rPr>
                        <m:t>=</m:t>
                      </m:r>
                      <m:r>
                        <a:rPr lang="es-MX" sz="14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MX" sz="1400" i="1">
                                  <a:latin typeface="Cambria Math" panose="02040503050406030204" pitchFamily="18" charset="0"/>
                                  <a:ea typeface="Calibri" panose="020F0502020204030204" pitchFamily="34" charset="0"/>
                                  <a:cs typeface="Times New Roman" panose="02020603050405020304" pitchFamily="18" charset="0"/>
                                </a:rPr>
                              </m:ctrlPr>
                            </m:sSupPr>
                            <m:e>
                              <m:r>
                                <a:rPr lang="es-MX" sz="1400" i="1">
                                  <a:latin typeface="Cambria Math" panose="02040503050406030204" pitchFamily="18" charset="0"/>
                                  <a:ea typeface="Calibri" panose="020F0502020204030204" pitchFamily="34" charset="0"/>
                                  <a:cs typeface="Times New Roman" panose="02020603050405020304" pitchFamily="18" charset="0"/>
                                </a:rPr>
                                <m:t>𝑊</m:t>
                              </m:r>
                              <m:d>
                                <m:dPr>
                                  <m:ctrlPr>
                                    <a:rPr lang="es-MX" sz="1400" i="1">
                                      <a:latin typeface="Cambria Math" panose="02040503050406030204" pitchFamily="18" charset="0"/>
                                      <a:ea typeface="Calibri" panose="020F0502020204030204" pitchFamily="34" charset="0"/>
                                      <a:cs typeface="Times New Roman" panose="02020603050405020304" pitchFamily="18" charset="0"/>
                                    </a:rPr>
                                  </m:ctrlPr>
                                </m:dPr>
                                <m:e>
                                  <m:r>
                                    <a:rPr lang="es-MX" sz="1400" i="1">
                                      <a:latin typeface="Cambria Math" panose="02040503050406030204" pitchFamily="18" charset="0"/>
                                      <a:ea typeface="Calibri" panose="020F0502020204030204" pitchFamily="34" charset="0"/>
                                      <a:cs typeface="Times New Roman" panose="02020603050405020304" pitchFamily="18" charset="0"/>
                                    </a:rPr>
                                    <m:t>𝐿</m:t>
                                  </m:r>
                                </m:e>
                              </m:d>
                            </m:e>
                            <m:sup>
                              <m:r>
                                <a:rPr lang="es-MX" sz="1400" i="1">
                                  <a:latin typeface="Cambria Math" panose="02040503050406030204" pitchFamily="18" charset="0"/>
                                  <a:ea typeface="Calibri" panose="020F0502020204030204" pitchFamily="34" charset="0"/>
                                  <a:cs typeface="Times New Roman" panose="02020603050405020304" pitchFamily="18" charset="0"/>
                                </a:rPr>
                                <m:t>2</m:t>
                              </m:r>
                            </m:sup>
                          </m:sSup>
                        </m:num>
                        <m:den>
                          <m:r>
                            <a:rPr lang="es-MX" sz="1400" i="1">
                              <a:latin typeface="Cambria Math" panose="02040503050406030204" pitchFamily="18" charset="0"/>
                              <a:ea typeface="Calibri" panose="020F0502020204030204" pitchFamily="34" charset="0"/>
                              <a:cs typeface="Times New Roman" panose="02020603050405020304" pitchFamily="18" charset="0"/>
                            </a:rPr>
                            <m:t>12</m:t>
                          </m:r>
                        </m:den>
                      </m:f>
                      <m:r>
                        <a:rPr lang="es-MX" sz="1400" i="1">
                          <a:latin typeface="Cambria Math" panose="02040503050406030204" pitchFamily="18" charset="0"/>
                          <a:ea typeface="Calibri" panose="020F0502020204030204" pitchFamily="34" charset="0"/>
                          <a:cs typeface="Times New Roman" panose="02020603050405020304" pitchFamily="18" charset="0"/>
                        </a:rPr>
                        <m:t>=</m:t>
                      </m:r>
                      <m:r>
                        <a:rPr lang="es-MX" sz="14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r>
                            <a:rPr lang="es-MX" sz="1400" i="1">
                              <a:latin typeface="Cambria Math" panose="02040503050406030204" pitchFamily="18" charset="0"/>
                              <a:ea typeface="Calibri" panose="020F0502020204030204" pitchFamily="34" charset="0"/>
                              <a:cs typeface="Times New Roman" panose="02020603050405020304" pitchFamily="18" charset="0"/>
                            </a:rPr>
                            <m:t>1.5</m:t>
                          </m:r>
                          <m:d>
                            <m:dPr>
                              <m:ctrlPr>
                                <a:rPr lang="es-MX" sz="14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MX" sz="1400" i="1">
                                      <a:latin typeface="Cambria Math" panose="02040503050406030204" pitchFamily="18" charset="0"/>
                                      <a:ea typeface="Calibri" panose="020F0502020204030204" pitchFamily="34" charset="0"/>
                                      <a:cs typeface="Times New Roman" panose="02020603050405020304" pitchFamily="18" charset="0"/>
                                    </a:rPr>
                                  </m:ctrlPr>
                                </m:sSupPr>
                                <m:e>
                                  <m:r>
                                    <a:rPr lang="es-MX" sz="1400" i="1">
                                      <a:latin typeface="Cambria Math" panose="02040503050406030204" pitchFamily="18" charset="0"/>
                                      <a:ea typeface="Calibri" panose="020F0502020204030204" pitchFamily="34" charset="0"/>
                                      <a:cs typeface="Times New Roman" panose="02020603050405020304" pitchFamily="18" charset="0"/>
                                    </a:rPr>
                                    <m:t>4</m:t>
                                  </m:r>
                                </m:e>
                                <m:sup>
                                  <m:r>
                                    <a:rPr lang="es-MX" sz="1400" i="1">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es-MX" sz="1400" i="1">
                              <a:latin typeface="Cambria Math" panose="02040503050406030204" pitchFamily="18" charset="0"/>
                              <a:ea typeface="Calibri" panose="020F0502020204030204" pitchFamily="34" charset="0"/>
                              <a:cs typeface="Times New Roman" panose="02020603050405020304" pitchFamily="18" charset="0"/>
                            </a:rPr>
                            <m:t>12</m:t>
                          </m:r>
                        </m:den>
                      </m:f>
                      <m:r>
                        <a:rPr lang="es-MX" sz="1400" i="1">
                          <a:latin typeface="Cambria Math" panose="02040503050406030204" pitchFamily="18" charset="0"/>
                          <a:ea typeface="Calibri" panose="020F0502020204030204" pitchFamily="34" charset="0"/>
                          <a:cs typeface="Times New Roman" panose="02020603050405020304" pitchFamily="18" charset="0"/>
                        </a:rPr>
                        <m:t>=</m:t>
                      </m:r>
                      <m:r>
                        <a:rPr lang="es-MX" sz="1400" b="0" i="1" smtClean="0">
                          <a:latin typeface="Cambria Math" panose="02040503050406030204" pitchFamily="18" charset="0"/>
                          <a:ea typeface="Calibri" panose="020F0502020204030204" pitchFamily="34" charset="0"/>
                          <a:cs typeface="Times New Roman" panose="02020603050405020304" pitchFamily="18" charset="0"/>
                        </a:rPr>
                        <m:t>−</m:t>
                      </m:r>
                      <m:r>
                        <a:rPr lang="es-MX" sz="1400" i="1">
                          <a:latin typeface="Cambria Math" panose="02040503050406030204" pitchFamily="18" charset="0"/>
                          <a:ea typeface="Calibri" panose="020F0502020204030204" pitchFamily="34" charset="0"/>
                          <a:cs typeface="Times New Roman" panose="02020603050405020304" pitchFamily="18" charset="0"/>
                        </a:rPr>
                        <m:t>2</m:t>
                      </m:r>
                      <m:r>
                        <a:rPr lang="es-MX" sz="1400" b="0" i="1" smtClean="0">
                          <a:latin typeface="Cambria Math" panose="02040503050406030204" pitchFamily="18" charset="0"/>
                          <a:ea typeface="Calibri" panose="020F0502020204030204" pitchFamily="34" charset="0"/>
                          <a:cs typeface="Times New Roman" panose="02020603050405020304" pitchFamily="18" charset="0"/>
                        </a:rPr>
                        <m:t> </m:t>
                      </m:r>
                      <m:r>
                        <a:rPr lang="es-MX" sz="1400" b="0" i="1" smtClean="0">
                          <a:latin typeface="Cambria Math" panose="02040503050406030204" pitchFamily="18" charset="0"/>
                          <a:ea typeface="Calibri" panose="020F0502020204030204" pitchFamily="34" charset="0"/>
                          <a:cs typeface="Times New Roman" panose="02020603050405020304" pitchFamily="18" charset="0"/>
                        </a:rPr>
                        <m:t>𝑇𝑜𝑛</m:t>
                      </m:r>
                      <m:r>
                        <a:rPr lang="es-MX" sz="1400" b="0" i="1" smtClean="0">
                          <a:latin typeface="Cambria Math" panose="02040503050406030204" pitchFamily="18" charset="0"/>
                          <a:ea typeface="Calibri" panose="020F0502020204030204" pitchFamily="34" charset="0"/>
                          <a:cs typeface="Times New Roman" panose="02020603050405020304" pitchFamily="18" charset="0"/>
                        </a:rPr>
                        <m:t>−</m:t>
                      </m:r>
                      <m:r>
                        <a:rPr lang="es-MX" sz="1400" b="0" i="1" smtClean="0">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2104365" y="3747540"/>
                <a:ext cx="4108983" cy="1219436"/>
              </a:xfrm>
              <a:prstGeom prst="rect">
                <a:avLst/>
              </a:prstGeom>
              <a:blipFill rotWithShape="0">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054056" y="4164573"/>
                <a:ext cx="4311527" cy="119224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cs typeface="Times New Roman" panose="02020603050405020304" pitchFamily="18" charset="0"/>
                            </a:rPr>
                          </m:ctrlPr>
                        </m:sSubPr>
                        <m:e>
                          <m:r>
                            <a:rPr lang="es-MX" sz="1400" b="0" i="1" smtClean="0">
                              <a:latin typeface="Cambria Math" panose="02040503050406030204" pitchFamily="18" charset="0"/>
                              <a:cs typeface="Times New Roman" panose="02020603050405020304" pitchFamily="18" charset="0"/>
                            </a:rPr>
                            <m:t>𝑀</m:t>
                          </m:r>
                        </m:e>
                        <m:sub>
                          <m:r>
                            <a:rPr lang="es-MX" sz="1400" b="0" i="1" smtClean="0">
                              <a:latin typeface="Cambria Math" panose="02040503050406030204" pitchFamily="18" charset="0"/>
                              <a:cs typeface="Times New Roman" panose="02020603050405020304" pitchFamily="18" charset="0"/>
                            </a:rPr>
                            <m:t>𝐵𝐶</m:t>
                          </m:r>
                        </m:sub>
                      </m:sSub>
                      <m:r>
                        <a:rPr lang="es-MX" sz="1400" i="1">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r>
                            <a:rPr lang="es-MX" sz="1400" i="1">
                              <a:latin typeface="Cambria Math" panose="02040503050406030204" pitchFamily="18" charset="0"/>
                              <a:ea typeface="Calibri" panose="020F0502020204030204" pitchFamily="34" charset="0"/>
                              <a:cs typeface="Times New Roman" panose="02020603050405020304" pitchFamily="18" charset="0"/>
                            </a:rPr>
                            <m:t>𝑃</m:t>
                          </m:r>
                          <m:d>
                            <m:dPr>
                              <m:ctrlPr>
                                <a:rPr lang="es-MX" sz="1400" i="1">
                                  <a:latin typeface="Cambria Math" panose="02040503050406030204" pitchFamily="18" charset="0"/>
                                  <a:ea typeface="Calibri" panose="020F0502020204030204" pitchFamily="34" charset="0"/>
                                  <a:cs typeface="Times New Roman" panose="02020603050405020304" pitchFamily="18" charset="0"/>
                                </a:rPr>
                              </m:ctrlPr>
                            </m:dPr>
                            <m:e>
                              <m:r>
                                <a:rPr lang="es-MX" sz="1400" i="1">
                                  <a:latin typeface="Cambria Math" panose="02040503050406030204" pitchFamily="18" charset="0"/>
                                  <a:ea typeface="Calibri" panose="020F0502020204030204" pitchFamily="34" charset="0"/>
                                  <a:cs typeface="Times New Roman" panose="02020603050405020304" pitchFamily="18" charset="0"/>
                                </a:rPr>
                                <m:t>𝑙</m:t>
                              </m:r>
                            </m:e>
                          </m:d>
                        </m:num>
                        <m:den>
                          <m:r>
                            <a:rPr lang="es-MX" sz="1400" i="1">
                              <a:latin typeface="Cambria Math" panose="02040503050406030204" pitchFamily="18" charset="0"/>
                              <a:ea typeface="Calibri" panose="020F0502020204030204" pitchFamily="34" charset="0"/>
                              <a:cs typeface="Times New Roman" panose="02020603050405020304" pitchFamily="18" charset="0"/>
                            </a:rPr>
                            <m:t>8</m:t>
                          </m:r>
                        </m:den>
                      </m:f>
                      <m:r>
                        <a:rPr lang="es-MX" sz="1400" i="1">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r>
                            <a:rPr lang="es-MX" sz="1400" i="1">
                              <a:latin typeface="Cambria Math" panose="02040503050406030204" pitchFamily="18" charset="0"/>
                              <a:ea typeface="Calibri" panose="020F0502020204030204" pitchFamily="34" charset="0"/>
                              <a:cs typeface="Times New Roman" panose="02020603050405020304" pitchFamily="18" charset="0"/>
                            </a:rPr>
                            <m:t>8</m:t>
                          </m:r>
                          <m:d>
                            <m:dPr>
                              <m:ctrlPr>
                                <a:rPr lang="es-MX" sz="1400" i="1">
                                  <a:latin typeface="Cambria Math" panose="02040503050406030204" pitchFamily="18" charset="0"/>
                                  <a:ea typeface="Calibri" panose="020F0502020204030204" pitchFamily="34" charset="0"/>
                                  <a:cs typeface="Times New Roman" panose="02020603050405020304" pitchFamily="18" charset="0"/>
                                </a:rPr>
                              </m:ctrlPr>
                            </m:dPr>
                            <m:e>
                              <m:r>
                                <a:rPr lang="es-MX" sz="1400" i="1">
                                  <a:latin typeface="Cambria Math" panose="02040503050406030204" pitchFamily="18" charset="0"/>
                                  <a:ea typeface="Calibri" panose="020F0502020204030204" pitchFamily="34" charset="0"/>
                                  <a:cs typeface="Times New Roman" panose="02020603050405020304" pitchFamily="18" charset="0"/>
                                </a:rPr>
                                <m:t>4</m:t>
                              </m:r>
                            </m:e>
                          </m:d>
                        </m:num>
                        <m:den>
                          <m:r>
                            <a:rPr lang="es-MX" sz="1400" i="1">
                              <a:latin typeface="Cambria Math" panose="02040503050406030204" pitchFamily="18" charset="0"/>
                              <a:ea typeface="Calibri" panose="020F0502020204030204" pitchFamily="34" charset="0"/>
                              <a:cs typeface="Times New Roman" panose="02020603050405020304" pitchFamily="18" charset="0"/>
                            </a:rPr>
                            <m:t>8</m:t>
                          </m:r>
                        </m:den>
                      </m:f>
                      <m:r>
                        <a:rPr lang="es-MX" sz="1400" i="1">
                          <a:latin typeface="Cambria Math" panose="02040503050406030204" pitchFamily="18" charset="0"/>
                          <a:ea typeface="Calibri" panose="020F0502020204030204" pitchFamily="34" charset="0"/>
                          <a:cs typeface="Times New Roman" panose="02020603050405020304" pitchFamily="18" charset="0"/>
                        </a:rPr>
                        <m:t>=4</m:t>
                      </m:r>
                      <m:r>
                        <a:rPr lang="es-MX" sz="1400" b="0" i="1" smtClean="0">
                          <a:latin typeface="Cambria Math" panose="02040503050406030204" pitchFamily="18" charset="0"/>
                          <a:ea typeface="Calibri" panose="020F0502020204030204" pitchFamily="34" charset="0"/>
                          <a:cs typeface="Times New Roman" panose="02020603050405020304" pitchFamily="18" charset="0"/>
                        </a:rPr>
                        <m:t> </m:t>
                      </m:r>
                      <m:r>
                        <a:rPr lang="es-MX" sz="1400" b="0" i="1" smtClean="0">
                          <a:latin typeface="Cambria Math" panose="02040503050406030204" pitchFamily="18" charset="0"/>
                          <a:ea typeface="Calibri" panose="020F0502020204030204" pitchFamily="34" charset="0"/>
                          <a:cs typeface="Times New Roman" panose="02020603050405020304" pitchFamily="18" charset="0"/>
                        </a:rPr>
                        <m:t>𝑇𝑜𝑛</m:t>
                      </m:r>
                      <m:r>
                        <a:rPr lang="es-MX" sz="1400" b="0" i="1" smtClean="0">
                          <a:latin typeface="Cambria Math" panose="02040503050406030204" pitchFamily="18" charset="0"/>
                          <a:ea typeface="Calibri" panose="020F0502020204030204" pitchFamily="34" charset="0"/>
                          <a:cs typeface="Times New Roman" panose="02020603050405020304" pitchFamily="18" charset="0"/>
                        </a:rPr>
                        <m:t>−</m:t>
                      </m:r>
                      <m:r>
                        <a:rPr lang="es-MX" sz="1400" b="0" i="1" smtClean="0">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cs typeface="Times New Roman" panose="02020603050405020304" pitchFamily="18" charset="0"/>
                            </a:rPr>
                          </m:ctrlPr>
                        </m:sSubPr>
                        <m:e>
                          <m:r>
                            <a:rPr lang="es-MX" sz="1400" b="0" i="1" smtClean="0">
                              <a:latin typeface="Cambria Math" panose="02040503050406030204" pitchFamily="18" charset="0"/>
                              <a:cs typeface="Times New Roman" panose="02020603050405020304" pitchFamily="18" charset="0"/>
                            </a:rPr>
                            <m:t>𝑀</m:t>
                          </m:r>
                        </m:e>
                        <m:sub>
                          <m:r>
                            <a:rPr lang="es-MX" sz="1400" b="0" i="1" smtClean="0">
                              <a:latin typeface="Cambria Math" panose="02040503050406030204" pitchFamily="18" charset="0"/>
                              <a:cs typeface="Times New Roman" panose="02020603050405020304" pitchFamily="18" charset="0"/>
                            </a:rPr>
                            <m:t>𝐶𝐵</m:t>
                          </m:r>
                        </m:sub>
                      </m:sSub>
                      <m:r>
                        <a:rPr lang="es-MX" sz="1400" i="1">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r>
                            <a:rPr lang="es-MX" sz="1400" i="1">
                              <a:latin typeface="Cambria Math" panose="02040503050406030204" pitchFamily="18" charset="0"/>
                              <a:ea typeface="Calibri" panose="020F0502020204030204" pitchFamily="34" charset="0"/>
                              <a:cs typeface="Times New Roman" panose="02020603050405020304" pitchFamily="18" charset="0"/>
                            </a:rPr>
                            <m:t>𝑃</m:t>
                          </m:r>
                          <m:d>
                            <m:dPr>
                              <m:ctrlPr>
                                <a:rPr lang="es-MX" sz="1400" i="1">
                                  <a:latin typeface="Cambria Math" panose="02040503050406030204" pitchFamily="18" charset="0"/>
                                  <a:ea typeface="Calibri" panose="020F0502020204030204" pitchFamily="34" charset="0"/>
                                  <a:cs typeface="Times New Roman" panose="02020603050405020304" pitchFamily="18" charset="0"/>
                                </a:rPr>
                              </m:ctrlPr>
                            </m:dPr>
                            <m:e>
                              <m:r>
                                <a:rPr lang="es-MX" sz="1400" i="1">
                                  <a:latin typeface="Cambria Math" panose="02040503050406030204" pitchFamily="18" charset="0"/>
                                  <a:ea typeface="Calibri" panose="020F0502020204030204" pitchFamily="34" charset="0"/>
                                  <a:cs typeface="Times New Roman" panose="02020603050405020304" pitchFamily="18" charset="0"/>
                                </a:rPr>
                                <m:t>𝑙</m:t>
                              </m:r>
                            </m:e>
                          </m:d>
                        </m:num>
                        <m:den>
                          <m:r>
                            <a:rPr lang="es-MX" sz="1400" i="1">
                              <a:latin typeface="Cambria Math" panose="02040503050406030204" pitchFamily="18" charset="0"/>
                              <a:ea typeface="Calibri" panose="020F0502020204030204" pitchFamily="34" charset="0"/>
                              <a:cs typeface="Times New Roman" panose="02020603050405020304" pitchFamily="18" charset="0"/>
                            </a:rPr>
                            <m:t>8</m:t>
                          </m:r>
                        </m:den>
                      </m:f>
                      <m:r>
                        <a:rPr lang="es-MX" sz="1400" i="1">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r>
                            <a:rPr lang="es-MX" sz="1400" i="1">
                              <a:latin typeface="Cambria Math" panose="02040503050406030204" pitchFamily="18" charset="0"/>
                              <a:ea typeface="Calibri" panose="020F0502020204030204" pitchFamily="34" charset="0"/>
                              <a:cs typeface="Times New Roman" panose="02020603050405020304" pitchFamily="18" charset="0"/>
                            </a:rPr>
                            <m:t>8</m:t>
                          </m:r>
                          <m:d>
                            <m:dPr>
                              <m:ctrlPr>
                                <a:rPr lang="es-MX" sz="1400" i="1">
                                  <a:latin typeface="Cambria Math" panose="02040503050406030204" pitchFamily="18" charset="0"/>
                                  <a:ea typeface="Calibri" panose="020F0502020204030204" pitchFamily="34" charset="0"/>
                                  <a:cs typeface="Times New Roman" panose="02020603050405020304" pitchFamily="18" charset="0"/>
                                </a:rPr>
                              </m:ctrlPr>
                            </m:dPr>
                            <m:e>
                              <m:r>
                                <a:rPr lang="es-MX" sz="1400" i="1">
                                  <a:latin typeface="Cambria Math" panose="02040503050406030204" pitchFamily="18" charset="0"/>
                                  <a:ea typeface="Calibri" panose="020F0502020204030204" pitchFamily="34" charset="0"/>
                                  <a:cs typeface="Times New Roman" panose="02020603050405020304" pitchFamily="18" charset="0"/>
                                </a:rPr>
                                <m:t>4</m:t>
                              </m:r>
                            </m:e>
                          </m:d>
                        </m:num>
                        <m:den>
                          <m:r>
                            <a:rPr lang="es-MX" sz="1400" i="1">
                              <a:latin typeface="Cambria Math" panose="02040503050406030204" pitchFamily="18" charset="0"/>
                              <a:ea typeface="Calibri" panose="020F0502020204030204" pitchFamily="34" charset="0"/>
                              <a:cs typeface="Times New Roman" panose="02020603050405020304" pitchFamily="18" charset="0"/>
                            </a:rPr>
                            <m:t>8</m:t>
                          </m:r>
                        </m:den>
                      </m:f>
                      <m:r>
                        <a:rPr lang="es-MX" sz="1400" i="1">
                          <a:latin typeface="Cambria Math" panose="02040503050406030204" pitchFamily="18" charset="0"/>
                          <a:ea typeface="Calibri" panose="020F0502020204030204" pitchFamily="34" charset="0"/>
                          <a:cs typeface="Times New Roman" panose="02020603050405020304" pitchFamily="18" charset="0"/>
                        </a:rPr>
                        <m:t>=−4</m:t>
                      </m:r>
                      <m:r>
                        <a:rPr lang="es-MX" sz="1400" b="0" i="1" smtClean="0">
                          <a:latin typeface="Cambria Math" panose="02040503050406030204" pitchFamily="18" charset="0"/>
                          <a:ea typeface="Calibri" panose="020F0502020204030204" pitchFamily="34" charset="0"/>
                          <a:cs typeface="Times New Roman" panose="02020603050405020304" pitchFamily="18" charset="0"/>
                        </a:rPr>
                        <m:t> </m:t>
                      </m:r>
                      <m:r>
                        <a:rPr lang="es-MX" sz="1400" b="0" i="1" smtClean="0">
                          <a:latin typeface="Cambria Math" panose="02040503050406030204" pitchFamily="18" charset="0"/>
                          <a:ea typeface="Calibri" panose="020F0502020204030204" pitchFamily="34" charset="0"/>
                          <a:cs typeface="Times New Roman" panose="02020603050405020304" pitchFamily="18" charset="0"/>
                        </a:rPr>
                        <m:t>𝑇𝑜𝑛</m:t>
                      </m:r>
                      <m:r>
                        <a:rPr lang="es-MX" sz="1400" b="0" i="1" smtClean="0">
                          <a:latin typeface="Cambria Math" panose="02040503050406030204" pitchFamily="18" charset="0"/>
                          <a:ea typeface="Calibri" panose="020F0502020204030204" pitchFamily="34" charset="0"/>
                          <a:cs typeface="Times New Roman" panose="02020603050405020304" pitchFamily="18" charset="0"/>
                        </a:rPr>
                        <m:t>−</m:t>
                      </m:r>
                      <m:r>
                        <a:rPr lang="es-MX" sz="1400" b="0" i="1" smtClean="0">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7054056" y="4164573"/>
                <a:ext cx="4311527" cy="1192249"/>
              </a:xfrm>
              <a:prstGeom prst="rect">
                <a:avLst/>
              </a:prstGeom>
              <a:blipFill rotWithShape="0">
                <a:blip r:embed="rId11"/>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79927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14</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 de Cross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xmlns:a14="http://schemas.microsoft.com/office/drawing/2010/main">
        <mc:Choice Requires="a14">
          <p:sp>
            <p:nvSpPr>
              <p:cNvPr id="11" name="Rectángulo 10"/>
              <p:cNvSpPr/>
              <p:nvPr/>
            </p:nvSpPr>
            <p:spPr>
              <a:xfrm>
                <a:off x="711200" y="1811652"/>
                <a:ext cx="6648400" cy="1074525"/>
              </a:xfrm>
              <a:prstGeom prst="rect">
                <a:avLst/>
              </a:prstGeom>
            </p:spPr>
            <p:txBody>
              <a:bodyPr wrap="square">
                <a:spAutoFit/>
              </a:bodyPr>
              <a:lstStyle/>
              <a:p>
                <a:pPr>
                  <a:spcBef>
                    <a:spcPct val="0"/>
                  </a:spcBef>
                </a:pPr>
                <a:r>
                  <a:rPr lang="es-MX" sz="1400" dirty="0"/>
                  <a:t>Empezando por el nudo C</a:t>
                </a:r>
              </a:p>
              <a:p>
                <a:pPr algn="ctr">
                  <a:spcBef>
                    <a:spcPct val="0"/>
                  </a:spcBef>
                </a:pPr>
                <a:r>
                  <a:rPr lang="es-MX" sz="1400" dirty="0"/>
                  <a:t>Momentos repartidos: </a:t>
                </a:r>
                <a14:m>
                  <m:oMath xmlns:m="http://schemas.openxmlformats.org/officeDocument/2006/math">
                    <m:sSub>
                      <m:sSubPr>
                        <m:ctrlPr>
                          <a:rPr lang="es-MX" sz="1400" i="1">
                            <a:latin typeface="Cambria Math" panose="02040503050406030204" pitchFamily="18" charset="0"/>
                            <a:ea typeface="Calibri" panose="020F0502020204030204" pitchFamily="34" charset="0"/>
                            <a:cs typeface="Times New Roman" panose="02020603050405020304" pitchFamily="18" charset="0"/>
                          </a:rPr>
                        </m:ctrlPr>
                      </m:sSubPr>
                      <m:e>
                        <m:r>
                          <a:rPr lang="es-MX" sz="1400" i="1">
                            <a:latin typeface="Cambria Math" panose="02040503050406030204" pitchFamily="18" charset="0"/>
                            <a:ea typeface="Calibri" panose="020F0502020204030204" pitchFamily="34" charset="0"/>
                            <a:cs typeface="Times New Roman" panose="02020603050405020304" pitchFamily="18" charset="0"/>
                          </a:rPr>
                          <m:t>𝑀</m:t>
                        </m:r>
                      </m:e>
                      <m:sub>
                        <m:r>
                          <a:rPr lang="es-MX" sz="1400" i="1">
                            <a:latin typeface="Cambria Math" panose="02040503050406030204" pitchFamily="18" charset="0"/>
                            <a:ea typeface="Calibri" panose="020F0502020204030204" pitchFamily="34" charset="0"/>
                            <a:cs typeface="Times New Roman" panose="02020603050405020304" pitchFamily="18" charset="0"/>
                          </a:rPr>
                          <m:t>𝐴𝑥</m:t>
                        </m:r>
                      </m:sub>
                    </m:sSub>
                    <m:r>
                      <a:rPr lang="es-MX" sz="1400" i="1">
                        <a:latin typeface="Cambria Math" panose="02040503050406030204" pitchFamily="18" charset="0"/>
                        <a:ea typeface="Calibri" panose="020F0502020204030204" pitchFamily="34" charset="0"/>
                        <a:cs typeface="Times New Roman" panose="02020603050405020304" pitchFamily="18" charset="0"/>
                      </a:rPr>
                      <m:t>=−</m:t>
                    </m:r>
                    <m:f>
                      <m:fPr>
                        <m:ctrlPr>
                          <a:rPr lang="es-MX" sz="1400" i="1">
                            <a:latin typeface="Cambria Math" panose="02040503050406030204" pitchFamily="18" charset="0"/>
                            <a:ea typeface="Calibri" panose="020F0502020204030204" pitchFamily="34" charset="0"/>
                            <a:cs typeface="Times New Roman" panose="02020603050405020304" pitchFamily="18" charset="0"/>
                          </a:rPr>
                        </m:ctrlPr>
                      </m:fPr>
                      <m:num>
                        <m:r>
                          <a:rPr lang="es-MX" sz="1400" i="1">
                            <a:latin typeface="Cambria Math" panose="02040503050406030204" pitchFamily="18" charset="0"/>
                            <a:ea typeface="Calibri" panose="020F0502020204030204" pitchFamily="34" charset="0"/>
                            <a:cs typeface="Times New Roman" panose="02020603050405020304" pitchFamily="18" charset="0"/>
                          </a:rPr>
                          <m:t>𝑅</m:t>
                        </m:r>
                      </m:num>
                      <m:den>
                        <m:nary>
                          <m:naryPr>
                            <m:chr m:val="∑"/>
                            <m:subHide m:val="on"/>
                            <m:supHide m:val="on"/>
                            <m:ctrlPr>
                              <a:rPr lang="es-MX" sz="1400" i="1">
                                <a:latin typeface="Cambria Math" panose="02040503050406030204" pitchFamily="18" charset="0"/>
                                <a:ea typeface="Calibri" panose="020F0502020204030204" pitchFamily="34" charset="0"/>
                                <a:cs typeface="Times New Roman" panose="02020603050405020304" pitchFamily="18" charset="0"/>
                              </a:rPr>
                            </m:ctrlPr>
                          </m:naryPr>
                          <m:sub/>
                          <m:sup/>
                          <m:e>
                            <m:r>
                              <a:rPr lang="es-MX" sz="1400" i="1">
                                <a:latin typeface="Cambria Math" panose="02040503050406030204" pitchFamily="18" charset="0"/>
                                <a:ea typeface="Calibri" panose="020F0502020204030204" pitchFamily="34" charset="0"/>
                                <a:cs typeface="Times New Roman" panose="02020603050405020304" pitchFamily="18" charset="0"/>
                              </a:rPr>
                              <m:t>𝑅</m:t>
                            </m:r>
                          </m:e>
                        </m:nary>
                      </m:den>
                    </m:f>
                    <m:r>
                      <a:rPr lang="es-MX" sz="1400" i="1">
                        <a:latin typeface="Cambria Math" panose="02040503050406030204" pitchFamily="18" charset="0"/>
                        <a:ea typeface="Calibri" panose="020F0502020204030204" pitchFamily="34" charset="0"/>
                        <a:cs typeface="Times New Roman" panose="02020603050405020304" pitchFamily="18" charset="0"/>
                      </a:rPr>
                      <m:t>𝑀</m:t>
                    </m:r>
                  </m:oMath>
                </a14:m>
                <a:endParaRPr lang="es-MX" sz="1400" i="1" dirty="0">
                  <a:latin typeface="Cambria Math" panose="02040503050406030204" pitchFamily="18" charset="0"/>
                  <a:ea typeface="Calibri" panose="020F0502020204030204" pitchFamily="34" charset="0"/>
                  <a:cs typeface="Times New Roman" panose="020206030504050203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i="1">
                          <a:latin typeface="Cambria Math" panose="02040503050406030204" pitchFamily="18" charset="0"/>
                          <a:ea typeface="Calibri" panose="020F0502020204030204" pitchFamily="34" charset="0"/>
                          <a:cs typeface="Times New Roman" panose="02020603050405020304" pitchFamily="18" charset="0"/>
                        </a:rPr>
                        <m:t>𝐶𝐵</m:t>
                      </m:r>
                      <m:r>
                        <a:rPr lang="es-MX" sz="1400" i="1">
                          <a:latin typeface="Cambria Math" panose="02040503050406030204" pitchFamily="18" charset="0"/>
                          <a:ea typeface="Calibri" panose="020F0502020204030204" pitchFamily="34" charset="0"/>
                          <a:cs typeface="Times New Roman" panose="02020603050405020304" pitchFamily="18" charset="0"/>
                        </a:rPr>
                        <m:t>=2 </m:t>
                      </m:r>
                      <m:r>
                        <a:rPr lang="es-MX" sz="1400" i="1">
                          <a:latin typeface="Cambria Math" panose="02040503050406030204" pitchFamily="18" charset="0"/>
                          <a:ea typeface="Calibri" panose="020F0502020204030204" pitchFamily="34" charset="0"/>
                          <a:cs typeface="Times New Roman" panose="02020603050405020304" pitchFamily="18" charset="0"/>
                        </a:rPr>
                        <m:t>𝑡𝑜𝑛</m:t>
                      </m:r>
                      <m:r>
                        <a:rPr lang="es-MX" sz="1400" i="1">
                          <a:latin typeface="Cambria Math" panose="02040503050406030204" pitchFamily="18" charset="0"/>
                          <a:ea typeface="Calibri" panose="020F0502020204030204" pitchFamily="34" charset="0"/>
                          <a:cs typeface="Times New Roman" panose="02020603050405020304" pitchFamily="18" charset="0"/>
                        </a:rPr>
                        <m:t>∗</m:t>
                      </m:r>
                      <m:r>
                        <a:rPr lang="es-MX" sz="1400" i="1">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MX" sz="1400" i="1" dirty="0">
                  <a:latin typeface="Cambria Math" panose="02040503050406030204" pitchFamily="18" charset="0"/>
                  <a:ea typeface="Calibri" panose="020F0502020204030204" pitchFamily="34" charset="0"/>
                  <a:cs typeface="Times New Roman" panose="020206030504050203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i="1">
                          <a:latin typeface="Cambria Math" panose="02040503050406030204" pitchFamily="18" charset="0"/>
                          <a:ea typeface="Calibri" panose="020F0502020204030204" pitchFamily="34" charset="0"/>
                          <a:cs typeface="Times New Roman" panose="02020603050405020304" pitchFamily="18" charset="0"/>
                        </a:rPr>
                        <m:t>𝐶𝐷</m:t>
                      </m:r>
                      <m:r>
                        <a:rPr lang="es-MX" sz="1400" i="1">
                          <a:latin typeface="Cambria Math" panose="02040503050406030204" pitchFamily="18" charset="0"/>
                          <a:ea typeface="Calibri" panose="020F0502020204030204" pitchFamily="34" charset="0"/>
                          <a:cs typeface="Times New Roman" panose="02020603050405020304" pitchFamily="18" charset="0"/>
                        </a:rPr>
                        <m:t>=2 </m:t>
                      </m:r>
                      <m:r>
                        <a:rPr lang="es-MX" sz="1400" i="1">
                          <a:latin typeface="Cambria Math" panose="02040503050406030204" pitchFamily="18" charset="0"/>
                          <a:ea typeface="Calibri" panose="020F0502020204030204" pitchFamily="34" charset="0"/>
                          <a:cs typeface="Times New Roman" panose="02020603050405020304" pitchFamily="18" charset="0"/>
                        </a:rPr>
                        <m:t>𝑡𝑜𝑛</m:t>
                      </m:r>
                      <m:r>
                        <a:rPr lang="es-MX" sz="1400" i="1">
                          <a:latin typeface="Cambria Math" panose="02040503050406030204" pitchFamily="18" charset="0"/>
                          <a:ea typeface="Calibri" panose="020F0502020204030204" pitchFamily="34" charset="0"/>
                          <a:cs typeface="Times New Roman" panose="02020603050405020304" pitchFamily="18" charset="0"/>
                        </a:rPr>
                        <m:t>∗</m:t>
                      </m:r>
                      <m:r>
                        <a:rPr lang="es-MX" sz="1400" i="1">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MX" sz="1400" i="1" dirty="0">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711200" y="1811652"/>
                <a:ext cx="6648400" cy="1074525"/>
              </a:xfrm>
              <a:prstGeom prst="rect">
                <a:avLst/>
              </a:prstGeom>
              <a:blipFill rotWithShape="0">
                <a:blip r:embed="rId8"/>
                <a:stretch>
                  <a:fillRect l="-275" t="-56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603100" y="1955927"/>
                <a:ext cx="3898788" cy="832344"/>
              </a:xfrm>
              <a:prstGeom prst="rect">
                <a:avLst/>
              </a:prstGeom>
            </p:spPr>
            <p:txBody>
              <a:bodyPr wrap="square">
                <a:spAutoFit/>
              </a:bodyPr>
              <a:lstStyle/>
              <a:p>
                <a:pPr algn="ctr">
                  <a:spcBef>
                    <a:spcPct val="0"/>
                  </a:spcBef>
                </a:pPr>
                <a:r>
                  <a:rPr lang="es-MX" sz="1400" dirty="0"/>
                  <a:t>Momentos transmitidos:</a:t>
                </a:r>
                <a:r>
                  <a:rPr lang="es-MX" sz="1400" i="1" dirty="0">
                    <a:effectLst/>
                    <a:latin typeface="Cambria Math" panose="02040503050406030204" pitchFamily="18" charset="0"/>
                    <a:ea typeface="Cambria Math" panose="02040503050406030204" pitchFamily="18" charset="0"/>
                  </a:rPr>
                  <a:t> </a:t>
                </a:r>
                <a14:m>
                  <m:oMath xmlns:m="http://schemas.openxmlformats.org/officeDocument/2006/math">
                    <m:sSub>
                      <m:sSubPr>
                        <m:ctrlPr>
                          <a:rPr lang="es-MX" sz="1400" i="1">
                            <a:effectLst/>
                            <a:latin typeface="Cambria Math" panose="02040503050406030204" pitchFamily="18" charset="0"/>
                            <a:ea typeface="Cambria Math" panose="02040503050406030204" pitchFamily="18" charset="0"/>
                          </a:rPr>
                        </m:ctrlPr>
                      </m:sSubPr>
                      <m:e>
                        <m:r>
                          <a:rPr lang="es-MX" sz="1400" b="0" i="1">
                            <a:effectLst/>
                            <a:latin typeface="Cambria Math" panose="02040503050406030204" pitchFamily="18" charset="0"/>
                            <a:ea typeface="Cambria Math" panose="02040503050406030204" pitchFamily="18" charset="0"/>
                          </a:rPr>
                          <m:t>𝑀</m:t>
                        </m:r>
                      </m:e>
                      <m:sub>
                        <m:r>
                          <a:rPr lang="es-MX" sz="1400" b="0" i="1">
                            <a:effectLst/>
                            <a:latin typeface="Cambria Math" panose="02040503050406030204" pitchFamily="18" charset="0"/>
                            <a:ea typeface="Cambria Math" panose="02040503050406030204" pitchFamily="18" charset="0"/>
                          </a:rPr>
                          <m:t>𝑥𝐴</m:t>
                        </m:r>
                      </m:sub>
                    </m:sSub>
                    <m:r>
                      <a:rPr lang="es-MX" sz="1400" b="0" i="1">
                        <a:effectLst/>
                        <a:latin typeface="Cambria Math" panose="02040503050406030204" pitchFamily="18" charset="0"/>
                        <a:ea typeface="Cambria Math" panose="02040503050406030204" pitchFamily="18" charset="0"/>
                      </a:rPr>
                      <m:t>=</m:t>
                    </m:r>
                    <m:f>
                      <m:fPr>
                        <m:ctrlPr>
                          <a:rPr lang="es-MX" sz="1400" i="1">
                            <a:effectLst/>
                            <a:latin typeface="Cambria Math" panose="02040503050406030204" pitchFamily="18" charset="0"/>
                            <a:ea typeface="Cambria Math" panose="02040503050406030204" pitchFamily="18" charset="0"/>
                          </a:rPr>
                        </m:ctrlPr>
                      </m:fPr>
                      <m:num>
                        <m:sSub>
                          <m:sSubPr>
                            <m:ctrlPr>
                              <a:rPr lang="es-MX" sz="1400" i="1">
                                <a:effectLst/>
                                <a:latin typeface="Cambria Math" panose="02040503050406030204" pitchFamily="18" charset="0"/>
                                <a:ea typeface="Cambria Math" panose="02040503050406030204" pitchFamily="18" charset="0"/>
                              </a:rPr>
                            </m:ctrlPr>
                          </m:sSubPr>
                          <m:e>
                            <m:r>
                              <a:rPr lang="es-MX" sz="1400" b="0" i="1">
                                <a:effectLst/>
                                <a:latin typeface="Cambria Math" panose="02040503050406030204" pitchFamily="18" charset="0"/>
                                <a:ea typeface="Cambria Math" panose="02040503050406030204" pitchFamily="18" charset="0"/>
                              </a:rPr>
                              <m:t>𝑀</m:t>
                            </m:r>
                          </m:e>
                          <m:sub>
                            <m:r>
                              <a:rPr lang="es-MX" sz="1400" b="0" i="1">
                                <a:effectLst/>
                                <a:latin typeface="Cambria Math" panose="02040503050406030204" pitchFamily="18" charset="0"/>
                                <a:ea typeface="Cambria Math" panose="02040503050406030204" pitchFamily="18" charset="0"/>
                              </a:rPr>
                              <m:t>𝐴𝑥</m:t>
                            </m:r>
                          </m:sub>
                        </m:sSub>
                      </m:num>
                      <m:den>
                        <m:r>
                          <a:rPr lang="es-MX" sz="1400" b="0" i="1">
                            <a:effectLst/>
                            <a:latin typeface="Cambria Math" panose="02040503050406030204" pitchFamily="18" charset="0"/>
                            <a:ea typeface="Cambria Math" panose="02040503050406030204" pitchFamily="18" charset="0"/>
                          </a:rPr>
                          <m:t>2</m:t>
                        </m:r>
                      </m:den>
                    </m:f>
                  </m:oMath>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a:effectLst/>
                          <a:latin typeface="Cambria Math" panose="02040503050406030204" pitchFamily="18" charset="0"/>
                          <a:ea typeface="Cambria Math" panose="02040503050406030204" pitchFamily="18" charset="0"/>
                        </a:rPr>
                        <m:t>𝐵</m:t>
                      </m:r>
                      <m:r>
                        <a:rPr lang="es-MX" sz="1400" b="0" i="1" smtClean="0">
                          <a:effectLst/>
                          <a:latin typeface="Cambria Math" panose="02040503050406030204" pitchFamily="18" charset="0"/>
                          <a:ea typeface="Cambria Math" panose="02040503050406030204" pitchFamily="18" charset="0"/>
                        </a:rPr>
                        <m:t>𝐶</m:t>
                      </m:r>
                      <m:r>
                        <a:rPr lang="es-MX" sz="1400" b="0" i="1">
                          <a:effectLst/>
                          <a:latin typeface="Cambria Math" panose="02040503050406030204" pitchFamily="18" charset="0"/>
                          <a:ea typeface="Cambria Math" panose="02040503050406030204" pitchFamily="18" charset="0"/>
                        </a:rPr>
                        <m:t>=</m:t>
                      </m:r>
                      <m:r>
                        <a:rPr lang="es-MX" sz="1400" b="0" i="1" smtClean="0">
                          <a:effectLst/>
                          <a:latin typeface="Cambria Math" panose="02040503050406030204" pitchFamily="18" charset="0"/>
                          <a:ea typeface="Cambria Math" panose="02040503050406030204" pitchFamily="18" charset="0"/>
                        </a:rPr>
                        <m:t>1 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smtClean="0">
                          <a:effectLst/>
                          <a:latin typeface="Cambria Math" panose="02040503050406030204" pitchFamily="18" charset="0"/>
                          <a:ea typeface="Cambria Math" panose="02040503050406030204" pitchFamily="18" charset="0"/>
                        </a:rPr>
                        <m:t>𝐷𝐶</m:t>
                      </m:r>
                      <m:r>
                        <a:rPr lang="es-MX" sz="1400" b="0" i="1">
                          <a:effectLst/>
                          <a:latin typeface="Cambria Math" panose="02040503050406030204" pitchFamily="18" charset="0"/>
                          <a:ea typeface="Cambria Math" panose="02040503050406030204" pitchFamily="18" charset="0"/>
                        </a:rPr>
                        <m:t>=</m:t>
                      </m:r>
                      <m:r>
                        <a:rPr lang="es-MX" sz="1400" b="0" i="1" smtClean="0">
                          <a:effectLst/>
                          <a:latin typeface="Cambria Math" panose="02040503050406030204" pitchFamily="18" charset="0"/>
                          <a:ea typeface="Cambria Math" panose="02040503050406030204" pitchFamily="18" charset="0"/>
                        </a:rPr>
                        <m:t>1 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6603100" y="1955927"/>
                <a:ext cx="3898788" cy="832344"/>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711200" y="3100040"/>
                <a:ext cx="6648400" cy="1505412"/>
              </a:xfrm>
              <a:prstGeom prst="rect">
                <a:avLst/>
              </a:prstGeom>
            </p:spPr>
            <p:txBody>
              <a:bodyPr wrap="square">
                <a:spAutoFit/>
              </a:bodyPr>
              <a:lstStyle/>
              <a:p>
                <a:pPr>
                  <a:spcBef>
                    <a:spcPct val="0"/>
                  </a:spcBef>
                </a:pPr>
                <a:r>
                  <a:rPr lang="es-MX" sz="1400" dirty="0"/>
                  <a:t>Nudo B</a:t>
                </a:r>
              </a:p>
              <a:p>
                <a:pPr algn="ctr">
                  <a:spcBef>
                    <a:spcPct val="0"/>
                  </a:spcBef>
                </a:pPr>
                <a:r>
                  <a:rPr lang="es-MX" sz="1400" dirty="0"/>
                  <a:t>Momentos no repartidos = 1 + 2 = 3 ton-m</a:t>
                </a:r>
              </a:p>
              <a:p>
                <a:pPr algn="ctr">
                  <a:spcBef>
                    <a:spcPct val="0"/>
                  </a:spcBef>
                </a:pPr>
                <a:endParaRPr lang="es-MX" sz="1400" i="1" dirty="0">
                  <a:effectLst/>
                  <a:latin typeface="Cambria Math" panose="02040503050406030204" pitchFamily="18" charset="0"/>
                  <a:ea typeface="Cambria Math" panose="02040503050406030204" pitchFamily="18" charset="0"/>
                </a:endParaRPr>
              </a:p>
              <a:p>
                <a:pPr algn="ctr">
                  <a:spcBef>
                    <a:spcPct val="0"/>
                  </a:spcBef>
                </a:pPr>
                <a:r>
                  <a:rPr lang="es-MX" sz="1400" dirty="0"/>
                  <a:t>Momentos repartidos: </a:t>
                </a:r>
                <a14:m>
                  <m:oMath xmlns:m="http://schemas.openxmlformats.org/officeDocument/2006/math">
                    <m:sSub>
                      <m:sSubPr>
                        <m:ctrlPr>
                          <a:rPr lang="es-MX" sz="1400" i="1">
                            <a:effectLst/>
                            <a:latin typeface="Cambria Math" panose="02040503050406030204" pitchFamily="18" charset="0"/>
                            <a:ea typeface="Cambria Math" panose="02040503050406030204" pitchFamily="18" charset="0"/>
                          </a:rPr>
                        </m:ctrlPr>
                      </m:sSubPr>
                      <m:e>
                        <m:r>
                          <a:rPr lang="es-MX" sz="1400" b="0" i="1">
                            <a:effectLst/>
                            <a:latin typeface="Cambria Math" panose="02040503050406030204" pitchFamily="18" charset="0"/>
                            <a:ea typeface="Cambria Math" panose="02040503050406030204" pitchFamily="18" charset="0"/>
                          </a:rPr>
                          <m:t>𝑀</m:t>
                        </m:r>
                      </m:e>
                      <m:sub>
                        <m:r>
                          <a:rPr lang="es-MX" sz="1400" b="0" i="1">
                            <a:effectLst/>
                            <a:latin typeface="Cambria Math" panose="02040503050406030204" pitchFamily="18" charset="0"/>
                            <a:ea typeface="Cambria Math" panose="02040503050406030204" pitchFamily="18" charset="0"/>
                          </a:rPr>
                          <m:t>𝐴</m:t>
                        </m:r>
                        <m:r>
                          <a:rPr lang="es-MX" sz="1400" b="0" i="1" smtClean="0">
                            <a:effectLst/>
                            <a:latin typeface="Cambria Math" panose="02040503050406030204" pitchFamily="18" charset="0"/>
                            <a:ea typeface="Cambria Math" panose="02040503050406030204" pitchFamily="18" charset="0"/>
                          </a:rPr>
                          <m:t>𝑥</m:t>
                        </m:r>
                      </m:sub>
                    </m:sSub>
                    <m:r>
                      <a:rPr lang="es-MX" sz="1400" b="0" i="1">
                        <a:effectLst/>
                        <a:latin typeface="Cambria Math" panose="02040503050406030204" pitchFamily="18" charset="0"/>
                        <a:ea typeface="Cambria Math" panose="02040503050406030204" pitchFamily="18" charset="0"/>
                      </a:rPr>
                      <m:t>=−</m:t>
                    </m:r>
                    <m:f>
                      <m:fPr>
                        <m:ctrlPr>
                          <a:rPr lang="es-MX" sz="1400" i="1">
                            <a:effectLst/>
                            <a:latin typeface="Cambria Math" panose="02040503050406030204" pitchFamily="18" charset="0"/>
                            <a:ea typeface="Cambria Math" panose="02040503050406030204" pitchFamily="18" charset="0"/>
                          </a:rPr>
                        </m:ctrlPr>
                      </m:fPr>
                      <m:num>
                        <m:r>
                          <a:rPr lang="es-MX" sz="1400" b="0" i="1">
                            <a:effectLst/>
                            <a:latin typeface="Cambria Math" panose="02040503050406030204" pitchFamily="18" charset="0"/>
                            <a:ea typeface="Cambria Math" panose="02040503050406030204" pitchFamily="18" charset="0"/>
                          </a:rPr>
                          <m:t>𝑅</m:t>
                        </m:r>
                      </m:num>
                      <m:den>
                        <m:nary>
                          <m:naryPr>
                            <m:chr m:val="∑"/>
                            <m:subHide m:val="on"/>
                            <m:supHide m:val="on"/>
                            <m:ctrlPr>
                              <a:rPr lang="es-MX" sz="1400" i="1">
                                <a:effectLst/>
                                <a:latin typeface="Cambria Math" panose="02040503050406030204" pitchFamily="18" charset="0"/>
                                <a:ea typeface="Cambria Math" panose="02040503050406030204" pitchFamily="18" charset="0"/>
                              </a:rPr>
                            </m:ctrlPr>
                          </m:naryPr>
                          <m:sub/>
                          <m:sup/>
                          <m:e>
                            <m:r>
                              <a:rPr lang="es-MX" sz="1400" b="0" i="1">
                                <a:effectLst/>
                                <a:latin typeface="Cambria Math" panose="02040503050406030204" pitchFamily="18" charset="0"/>
                                <a:ea typeface="Cambria Math" panose="02040503050406030204" pitchFamily="18" charset="0"/>
                              </a:rPr>
                              <m:t>𝑅</m:t>
                            </m:r>
                          </m:e>
                        </m:nary>
                      </m:den>
                    </m:f>
                    <m:r>
                      <a:rPr lang="es-MX" sz="1400" b="0" i="1" smtClean="0">
                        <a:effectLst/>
                        <a:latin typeface="Cambria Math" panose="02040503050406030204" pitchFamily="18" charset="0"/>
                        <a:ea typeface="Cambria Math" panose="02040503050406030204" pitchFamily="18" charset="0"/>
                      </a:rPr>
                      <m:t>𝑀</m:t>
                    </m:r>
                  </m:oMath>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a:effectLst/>
                          <a:latin typeface="Cambria Math" panose="02040503050406030204" pitchFamily="18" charset="0"/>
                          <a:ea typeface="Cambria Math" panose="02040503050406030204" pitchFamily="18" charset="0"/>
                        </a:rPr>
                        <m:t>𝐵𝐴</m:t>
                      </m:r>
                      <m:r>
                        <a:rPr lang="es-MX" sz="1400" b="0" i="1">
                          <a:effectLst/>
                          <a:latin typeface="Cambria Math" panose="02040503050406030204" pitchFamily="18" charset="0"/>
                          <a:ea typeface="Cambria Math" panose="02040503050406030204" pitchFamily="18" charset="0"/>
                        </a:rPr>
                        <m:t>=−1.5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a:effectLst/>
                          <a:latin typeface="Cambria Math" panose="02040503050406030204" pitchFamily="18" charset="0"/>
                          <a:ea typeface="Cambria Math" panose="02040503050406030204" pitchFamily="18" charset="0"/>
                        </a:rPr>
                        <m:t>𝐵𝐶</m:t>
                      </m:r>
                      <m:r>
                        <a:rPr lang="es-MX" sz="1400" b="0" i="1">
                          <a:effectLst/>
                          <a:latin typeface="Cambria Math" panose="02040503050406030204" pitchFamily="18" charset="0"/>
                          <a:ea typeface="Cambria Math" panose="02040503050406030204" pitchFamily="18" charset="0"/>
                        </a:rPr>
                        <m:t>=−1.5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p:txBody>
          </p:sp>
        </mc:Choice>
        <mc:Fallback xmlns="">
          <p:sp>
            <p:nvSpPr>
              <p:cNvPr id="18" name="Rectángulo 17"/>
              <p:cNvSpPr>
                <a:spLocks noRot="1" noChangeAspect="1" noMove="1" noResize="1" noEditPoints="1" noAdjustHandles="1" noChangeArrowheads="1" noChangeShapeType="1" noTextEdit="1"/>
              </p:cNvSpPr>
              <p:nvPr/>
            </p:nvSpPr>
            <p:spPr>
              <a:xfrm>
                <a:off x="711200" y="3100040"/>
                <a:ext cx="6648400" cy="1505412"/>
              </a:xfrm>
              <a:prstGeom prst="rect">
                <a:avLst/>
              </a:prstGeom>
              <a:blipFill rotWithShape="0">
                <a:blip r:embed="rId10"/>
                <a:stretch>
                  <a:fillRect l="-275" t="-40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6617261" y="3302850"/>
                <a:ext cx="3898788" cy="832344"/>
              </a:xfrm>
              <a:prstGeom prst="rect">
                <a:avLst/>
              </a:prstGeom>
            </p:spPr>
            <p:txBody>
              <a:bodyPr wrap="square">
                <a:spAutoFit/>
              </a:bodyPr>
              <a:lstStyle/>
              <a:p>
                <a:pPr algn="ctr">
                  <a:spcBef>
                    <a:spcPct val="0"/>
                  </a:spcBef>
                </a:pPr>
                <a:r>
                  <a:rPr lang="es-MX" sz="1400" dirty="0"/>
                  <a:t>Momentos transmitidos: </a:t>
                </a:r>
                <a14:m>
                  <m:oMath xmlns:m="http://schemas.openxmlformats.org/officeDocument/2006/math">
                    <m:sSub>
                      <m:sSubPr>
                        <m:ctrlPr>
                          <a:rPr lang="es-MX" sz="1400" i="1">
                            <a:effectLst/>
                            <a:latin typeface="Cambria Math" panose="02040503050406030204" pitchFamily="18" charset="0"/>
                            <a:ea typeface="Cambria Math" panose="02040503050406030204" pitchFamily="18" charset="0"/>
                          </a:rPr>
                        </m:ctrlPr>
                      </m:sSubPr>
                      <m:e>
                        <m:r>
                          <a:rPr lang="es-MX" sz="1400" b="0" i="1">
                            <a:effectLst/>
                            <a:latin typeface="Cambria Math" panose="02040503050406030204" pitchFamily="18" charset="0"/>
                            <a:ea typeface="Cambria Math" panose="02040503050406030204" pitchFamily="18" charset="0"/>
                          </a:rPr>
                          <m:t>𝑀</m:t>
                        </m:r>
                      </m:e>
                      <m:sub>
                        <m:r>
                          <a:rPr lang="es-MX" sz="1400" b="0" i="1">
                            <a:effectLst/>
                            <a:latin typeface="Cambria Math" panose="02040503050406030204" pitchFamily="18" charset="0"/>
                            <a:ea typeface="Cambria Math" panose="02040503050406030204" pitchFamily="18" charset="0"/>
                          </a:rPr>
                          <m:t>𝑥𝐴</m:t>
                        </m:r>
                      </m:sub>
                    </m:sSub>
                    <m:r>
                      <a:rPr lang="es-MX" sz="1400" b="0" i="1">
                        <a:effectLst/>
                        <a:latin typeface="Cambria Math" panose="02040503050406030204" pitchFamily="18" charset="0"/>
                        <a:ea typeface="Cambria Math" panose="02040503050406030204" pitchFamily="18" charset="0"/>
                      </a:rPr>
                      <m:t>=</m:t>
                    </m:r>
                    <m:f>
                      <m:fPr>
                        <m:ctrlPr>
                          <a:rPr lang="es-MX" sz="1400" i="1">
                            <a:effectLst/>
                            <a:latin typeface="Cambria Math" panose="02040503050406030204" pitchFamily="18" charset="0"/>
                            <a:ea typeface="Cambria Math" panose="02040503050406030204" pitchFamily="18" charset="0"/>
                          </a:rPr>
                        </m:ctrlPr>
                      </m:fPr>
                      <m:num>
                        <m:sSub>
                          <m:sSubPr>
                            <m:ctrlPr>
                              <a:rPr lang="es-MX" sz="1400" i="1">
                                <a:effectLst/>
                                <a:latin typeface="Cambria Math" panose="02040503050406030204" pitchFamily="18" charset="0"/>
                                <a:ea typeface="Cambria Math" panose="02040503050406030204" pitchFamily="18" charset="0"/>
                              </a:rPr>
                            </m:ctrlPr>
                          </m:sSubPr>
                          <m:e>
                            <m:r>
                              <a:rPr lang="es-MX" sz="1400" b="0" i="1">
                                <a:effectLst/>
                                <a:latin typeface="Cambria Math" panose="02040503050406030204" pitchFamily="18" charset="0"/>
                                <a:ea typeface="Cambria Math" panose="02040503050406030204" pitchFamily="18" charset="0"/>
                              </a:rPr>
                              <m:t>𝑀</m:t>
                            </m:r>
                          </m:e>
                          <m:sub>
                            <m:r>
                              <a:rPr lang="es-MX" sz="1400" b="0" i="1">
                                <a:effectLst/>
                                <a:latin typeface="Cambria Math" panose="02040503050406030204" pitchFamily="18" charset="0"/>
                                <a:ea typeface="Cambria Math" panose="02040503050406030204" pitchFamily="18" charset="0"/>
                              </a:rPr>
                              <m:t>𝐴𝑥</m:t>
                            </m:r>
                          </m:sub>
                        </m:sSub>
                      </m:num>
                      <m:den>
                        <m:r>
                          <a:rPr lang="es-MX" sz="1400" b="0" i="1">
                            <a:effectLst/>
                            <a:latin typeface="Cambria Math" panose="02040503050406030204" pitchFamily="18" charset="0"/>
                            <a:ea typeface="Cambria Math" panose="02040503050406030204" pitchFamily="18" charset="0"/>
                          </a:rPr>
                          <m:t>2</m:t>
                        </m:r>
                      </m:den>
                    </m:f>
                  </m:oMath>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a:effectLst/>
                          <a:latin typeface="Cambria Math" panose="02040503050406030204" pitchFamily="18" charset="0"/>
                          <a:ea typeface="Cambria Math" panose="02040503050406030204" pitchFamily="18" charset="0"/>
                        </a:rPr>
                        <m:t>𝐴𝐵</m:t>
                      </m:r>
                      <m:r>
                        <a:rPr lang="es-MX" sz="1400" b="0" i="1">
                          <a:effectLst/>
                          <a:latin typeface="Cambria Math" panose="02040503050406030204" pitchFamily="18" charset="0"/>
                          <a:ea typeface="Cambria Math" panose="02040503050406030204" pitchFamily="18" charset="0"/>
                        </a:rPr>
                        <m:t>=−0.75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smtClean="0">
                          <a:effectLst/>
                          <a:latin typeface="Cambria Math" panose="02040503050406030204" pitchFamily="18" charset="0"/>
                          <a:ea typeface="Cambria Math" panose="02040503050406030204" pitchFamily="18" charset="0"/>
                        </a:rPr>
                        <m:t>𝐶</m:t>
                      </m:r>
                      <m:r>
                        <a:rPr lang="es-MX" sz="1400" b="0" i="1">
                          <a:effectLst/>
                          <a:latin typeface="Cambria Math" panose="02040503050406030204" pitchFamily="18" charset="0"/>
                          <a:ea typeface="Cambria Math" panose="02040503050406030204" pitchFamily="18" charset="0"/>
                        </a:rPr>
                        <m:t>𝐵</m:t>
                      </m:r>
                      <m:r>
                        <a:rPr lang="es-MX" sz="1400" b="0" i="1">
                          <a:effectLst/>
                          <a:latin typeface="Cambria Math" panose="02040503050406030204" pitchFamily="18" charset="0"/>
                          <a:ea typeface="Cambria Math" panose="02040503050406030204" pitchFamily="18" charset="0"/>
                        </a:rPr>
                        <m:t>=−0.75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6617261" y="3302850"/>
                <a:ext cx="3898788" cy="832344"/>
              </a:xfrm>
              <a:prstGeom prst="rect">
                <a:avLst/>
              </a:prstGeom>
              <a:blipFill rotWithShape="0">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710553" y="4808262"/>
                <a:ext cx="6648400" cy="1505412"/>
              </a:xfrm>
              <a:prstGeom prst="rect">
                <a:avLst/>
              </a:prstGeom>
            </p:spPr>
            <p:txBody>
              <a:bodyPr wrap="square">
                <a:spAutoFit/>
              </a:bodyPr>
              <a:lstStyle/>
              <a:p>
                <a:pPr>
                  <a:spcBef>
                    <a:spcPct val="0"/>
                  </a:spcBef>
                </a:pPr>
                <a:r>
                  <a:rPr lang="es-MX" sz="1400" dirty="0"/>
                  <a:t>Segunda vuelta nudo C</a:t>
                </a:r>
              </a:p>
              <a:p>
                <a:pPr>
                  <a:spcBef>
                    <a:spcPct val="0"/>
                  </a:spcBef>
                </a:pPr>
                <a:r>
                  <a:rPr lang="es-MX" sz="1400" dirty="0"/>
                  <a:t>Momentos no repartidos = -0.75 ton-m</a:t>
                </a:r>
              </a:p>
              <a:p>
                <a:pPr>
                  <a:spcBef>
                    <a:spcPct val="0"/>
                  </a:spcBef>
                </a:pPr>
                <a:endParaRPr lang="es-MX" sz="1400" dirty="0"/>
              </a:p>
              <a:p>
                <a:pPr algn="ctr">
                  <a:spcBef>
                    <a:spcPct val="0"/>
                  </a:spcBef>
                </a:pPr>
                <a:r>
                  <a:rPr lang="es-MX" sz="1400" dirty="0"/>
                  <a:t>Momentos repartidos: </a:t>
                </a:r>
                <a14:m>
                  <m:oMath xmlns:m="http://schemas.openxmlformats.org/officeDocument/2006/math">
                    <m:sSub>
                      <m:sSubPr>
                        <m:ctrlPr>
                          <a:rPr lang="es-MX" sz="1400" i="1">
                            <a:effectLst/>
                            <a:latin typeface="Cambria Math" panose="02040503050406030204" pitchFamily="18" charset="0"/>
                            <a:ea typeface="Cambria Math" panose="02040503050406030204" pitchFamily="18" charset="0"/>
                          </a:rPr>
                        </m:ctrlPr>
                      </m:sSubPr>
                      <m:e>
                        <m:r>
                          <a:rPr lang="es-MX" sz="1400" b="0" i="1">
                            <a:effectLst/>
                            <a:latin typeface="Cambria Math" panose="02040503050406030204" pitchFamily="18" charset="0"/>
                            <a:ea typeface="Cambria Math" panose="02040503050406030204" pitchFamily="18" charset="0"/>
                          </a:rPr>
                          <m:t>𝑀</m:t>
                        </m:r>
                      </m:e>
                      <m:sub>
                        <m:r>
                          <a:rPr lang="es-MX" sz="1400" b="0" i="1">
                            <a:effectLst/>
                            <a:latin typeface="Cambria Math" panose="02040503050406030204" pitchFamily="18" charset="0"/>
                            <a:ea typeface="Cambria Math" panose="02040503050406030204" pitchFamily="18" charset="0"/>
                          </a:rPr>
                          <m:t>𝐴</m:t>
                        </m:r>
                        <m:r>
                          <a:rPr lang="es-MX" sz="1400" b="0" i="1" smtClean="0">
                            <a:effectLst/>
                            <a:latin typeface="Cambria Math" panose="02040503050406030204" pitchFamily="18" charset="0"/>
                            <a:ea typeface="Cambria Math" panose="02040503050406030204" pitchFamily="18" charset="0"/>
                          </a:rPr>
                          <m:t>𝑥</m:t>
                        </m:r>
                      </m:sub>
                    </m:sSub>
                    <m:r>
                      <a:rPr lang="es-MX" sz="1400" b="0" i="1">
                        <a:effectLst/>
                        <a:latin typeface="Cambria Math" panose="02040503050406030204" pitchFamily="18" charset="0"/>
                        <a:ea typeface="Cambria Math" panose="02040503050406030204" pitchFamily="18" charset="0"/>
                      </a:rPr>
                      <m:t>=−</m:t>
                    </m:r>
                    <m:f>
                      <m:fPr>
                        <m:ctrlPr>
                          <a:rPr lang="es-MX" sz="1400" i="1">
                            <a:effectLst/>
                            <a:latin typeface="Cambria Math" panose="02040503050406030204" pitchFamily="18" charset="0"/>
                            <a:ea typeface="Cambria Math" panose="02040503050406030204" pitchFamily="18" charset="0"/>
                          </a:rPr>
                        </m:ctrlPr>
                      </m:fPr>
                      <m:num>
                        <m:r>
                          <a:rPr lang="es-MX" sz="1400" b="0" i="1">
                            <a:effectLst/>
                            <a:latin typeface="Cambria Math" panose="02040503050406030204" pitchFamily="18" charset="0"/>
                            <a:ea typeface="Cambria Math" panose="02040503050406030204" pitchFamily="18" charset="0"/>
                          </a:rPr>
                          <m:t>𝑅</m:t>
                        </m:r>
                      </m:num>
                      <m:den>
                        <m:nary>
                          <m:naryPr>
                            <m:chr m:val="∑"/>
                            <m:subHide m:val="on"/>
                            <m:supHide m:val="on"/>
                            <m:ctrlPr>
                              <a:rPr lang="es-MX" sz="1400" i="1">
                                <a:effectLst/>
                                <a:latin typeface="Cambria Math" panose="02040503050406030204" pitchFamily="18" charset="0"/>
                                <a:ea typeface="Cambria Math" panose="02040503050406030204" pitchFamily="18" charset="0"/>
                              </a:rPr>
                            </m:ctrlPr>
                          </m:naryPr>
                          <m:sub/>
                          <m:sup/>
                          <m:e>
                            <m:r>
                              <a:rPr lang="es-MX" sz="1400" b="0" i="1">
                                <a:effectLst/>
                                <a:latin typeface="Cambria Math" panose="02040503050406030204" pitchFamily="18" charset="0"/>
                                <a:ea typeface="Cambria Math" panose="02040503050406030204" pitchFamily="18" charset="0"/>
                              </a:rPr>
                              <m:t>𝑅</m:t>
                            </m:r>
                          </m:e>
                        </m:nary>
                      </m:den>
                    </m:f>
                    <m:r>
                      <a:rPr lang="es-MX" sz="1400" b="0" i="1" smtClean="0">
                        <a:effectLst/>
                        <a:latin typeface="Cambria Math" panose="02040503050406030204" pitchFamily="18" charset="0"/>
                        <a:ea typeface="Cambria Math" panose="02040503050406030204" pitchFamily="18" charset="0"/>
                      </a:rPr>
                      <m:t>𝑀</m:t>
                    </m:r>
                  </m:oMath>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smtClean="0">
                          <a:effectLst/>
                          <a:latin typeface="Cambria Math" panose="02040503050406030204" pitchFamily="18" charset="0"/>
                          <a:ea typeface="Cambria Math" panose="02040503050406030204" pitchFamily="18" charset="0"/>
                        </a:rPr>
                        <m:t>𝐶𝐵</m:t>
                      </m:r>
                      <m:r>
                        <a:rPr lang="es-MX" sz="1400" b="0" i="1">
                          <a:effectLst/>
                          <a:latin typeface="Cambria Math" panose="02040503050406030204" pitchFamily="18" charset="0"/>
                          <a:ea typeface="Cambria Math" panose="02040503050406030204" pitchFamily="18" charset="0"/>
                        </a:rPr>
                        <m:t>=</m:t>
                      </m:r>
                      <m:r>
                        <a:rPr lang="es-MX" sz="1400" b="0" i="1" smtClean="0">
                          <a:effectLst/>
                          <a:latin typeface="Cambria Math" panose="02040503050406030204" pitchFamily="18" charset="0"/>
                          <a:ea typeface="Cambria Math" panose="02040503050406030204" pitchFamily="18" charset="0"/>
                        </a:rPr>
                        <m:t>0.375 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smtClean="0">
                          <a:effectLst/>
                          <a:latin typeface="Cambria Math" panose="02040503050406030204" pitchFamily="18" charset="0"/>
                          <a:ea typeface="Cambria Math" panose="02040503050406030204" pitchFamily="18" charset="0"/>
                        </a:rPr>
                        <m:t>𝐶𝐷</m:t>
                      </m:r>
                      <m:r>
                        <a:rPr lang="es-MX" sz="1400" b="0" i="1">
                          <a:effectLst/>
                          <a:latin typeface="Cambria Math" panose="02040503050406030204" pitchFamily="18" charset="0"/>
                          <a:ea typeface="Cambria Math" panose="02040503050406030204" pitchFamily="18" charset="0"/>
                        </a:rPr>
                        <m:t>=</m:t>
                      </m:r>
                      <m:r>
                        <a:rPr lang="es-MX" sz="1400" b="0" i="1" smtClean="0">
                          <a:effectLst/>
                          <a:latin typeface="Cambria Math" panose="02040503050406030204" pitchFamily="18" charset="0"/>
                          <a:ea typeface="Cambria Math" panose="02040503050406030204" pitchFamily="18" charset="0"/>
                        </a:rPr>
                        <m:t>0.375 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p:txBody>
          </p:sp>
        </mc:Choice>
        <mc:Fallback xmlns="">
          <p:sp>
            <p:nvSpPr>
              <p:cNvPr id="21" name="Rectángulo 20"/>
              <p:cNvSpPr>
                <a:spLocks noRot="1" noChangeAspect="1" noMove="1" noResize="1" noEditPoints="1" noAdjustHandles="1" noChangeArrowheads="1" noChangeShapeType="1" noTextEdit="1"/>
              </p:cNvSpPr>
              <p:nvPr/>
            </p:nvSpPr>
            <p:spPr>
              <a:xfrm>
                <a:off x="710553" y="4808262"/>
                <a:ext cx="6648400" cy="1505412"/>
              </a:xfrm>
              <a:prstGeom prst="rect">
                <a:avLst/>
              </a:prstGeom>
              <a:blipFill rotWithShape="0">
                <a:blip r:embed="rId12"/>
                <a:stretch>
                  <a:fillRect l="-275" t="-40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6764824" y="4935930"/>
                <a:ext cx="3898788" cy="832344"/>
              </a:xfrm>
              <a:prstGeom prst="rect">
                <a:avLst/>
              </a:prstGeom>
            </p:spPr>
            <p:txBody>
              <a:bodyPr wrap="square">
                <a:spAutoFit/>
              </a:bodyPr>
              <a:lstStyle/>
              <a:p>
                <a:pPr algn="ctr">
                  <a:spcBef>
                    <a:spcPct val="0"/>
                  </a:spcBef>
                </a:pPr>
                <a:r>
                  <a:rPr lang="es-MX" sz="1400" dirty="0"/>
                  <a:t>Momentos transmitidos: </a:t>
                </a:r>
                <a14:m>
                  <m:oMath xmlns:m="http://schemas.openxmlformats.org/officeDocument/2006/math">
                    <m:sSub>
                      <m:sSubPr>
                        <m:ctrlPr>
                          <a:rPr lang="es-MX" sz="1400" i="1">
                            <a:effectLst/>
                            <a:latin typeface="Cambria Math" panose="02040503050406030204" pitchFamily="18" charset="0"/>
                            <a:ea typeface="Cambria Math" panose="02040503050406030204" pitchFamily="18" charset="0"/>
                          </a:rPr>
                        </m:ctrlPr>
                      </m:sSubPr>
                      <m:e>
                        <m:r>
                          <a:rPr lang="es-MX" sz="1400" b="0" i="1">
                            <a:effectLst/>
                            <a:latin typeface="Cambria Math" panose="02040503050406030204" pitchFamily="18" charset="0"/>
                            <a:ea typeface="Cambria Math" panose="02040503050406030204" pitchFamily="18" charset="0"/>
                          </a:rPr>
                          <m:t>𝑀</m:t>
                        </m:r>
                      </m:e>
                      <m:sub>
                        <m:r>
                          <a:rPr lang="es-MX" sz="1400" b="0" i="1">
                            <a:effectLst/>
                            <a:latin typeface="Cambria Math" panose="02040503050406030204" pitchFamily="18" charset="0"/>
                            <a:ea typeface="Cambria Math" panose="02040503050406030204" pitchFamily="18" charset="0"/>
                          </a:rPr>
                          <m:t>𝑥𝐴</m:t>
                        </m:r>
                      </m:sub>
                    </m:sSub>
                    <m:r>
                      <a:rPr lang="es-MX" sz="1400" b="0" i="1">
                        <a:effectLst/>
                        <a:latin typeface="Cambria Math" panose="02040503050406030204" pitchFamily="18" charset="0"/>
                        <a:ea typeface="Cambria Math" panose="02040503050406030204" pitchFamily="18" charset="0"/>
                      </a:rPr>
                      <m:t>=</m:t>
                    </m:r>
                    <m:f>
                      <m:fPr>
                        <m:ctrlPr>
                          <a:rPr lang="es-MX" sz="1400" i="1">
                            <a:effectLst/>
                            <a:latin typeface="Cambria Math" panose="02040503050406030204" pitchFamily="18" charset="0"/>
                            <a:ea typeface="Cambria Math" panose="02040503050406030204" pitchFamily="18" charset="0"/>
                          </a:rPr>
                        </m:ctrlPr>
                      </m:fPr>
                      <m:num>
                        <m:sSub>
                          <m:sSubPr>
                            <m:ctrlPr>
                              <a:rPr lang="es-MX" sz="1400" i="1">
                                <a:effectLst/>
                                <a:latin typeface="Cambria Math" panose="02040503050406030204" pitchFamily="18" charset="0"/>
                                <a:ea typeface="Cambria Math" panose="02040503050406030204" pitchFamily="18" charset="0"/>
                              </a:rPr>
                            </m:ctrlPr>
                          </m:sSubPr>
                          <m:e>
                            <m:r>
                              <a:rPr lang="es-MX" sz="1400" b="0" i="1">
                                <a:effectLst/>
                                <a:latin typeface="Cambria Math" panose="02040503050406030204" pitchFamily="18" charset="0"/>
                                <a:ea typeface="Cambria Math" panose="02040503050406030204" pitchFamily="18" charset="0"/>
                              </a:rPr>
                              <m:t>𝑀</m:t>
                            </m:r>
                          </m:e>
                          <m:sub>
                            <m:r>
                              <a:rPr lang="es-MX" sz="1400" b="0" i="1">
                                <a:effectLst/>
                                <a:latin typeface="Cambria Math" panose="02040503050406030204" pitchFamily="18" charset="0"/>
                                <a:ea typeface="Cambria Math" panose="02040503050406030204" pitchFamily="18" charset="0"/>
                              </a:rPr>
                              <m:t>𝐴𝑥</m:t>
                            </m:r>
                          </m:sub>
                        </m:sSub>
                      </m:num>
                      <m:den>
                        <m:r>
                          <a:rPr lang="es-MX" sz="1400" b="0" i="1">
                            <a:effectLst/>
                            <a:latin typeface="Cambria Math" panose="02040503050406030204" pitchFamily="18" charset="0"/>
                            <a:ea typeface="Cambria Math" panose="02040503050406030204" pitchFamily="18" charset="0"/>
                          </a:rPr>
                          <m:t>2</m:t>
                        </m:r>
                      </m:den>
                    </m:f>
                  </m:oMath>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a:effectLst/>
                          <a:latin typeface="Cambria Math" panose="02040503050406030204" pitchFamily="18" charset="0"/>
                          <a:ea typeface="Cambria Math" panose="02040503050406030204" pitchFamily="18" charset="0"/>
                        </a:rPr>
                        <m:t>𝐵</m:t>
                      </m:r>
                      <m:r>
                        <a:rPr lang="es-MX" sz="1400" b="0" i="1" smtClean="0">
                          <a:effectLst/>
                          <a:latin typeface="Cambria Math" panose="02040503050406030204" pitchFamily="18" charset="0"/>
                          <a:ea typeface="Cambria Math" panose="02040503050406030204" pitchFamily="18" charset="0"/>
                        </a:rPr>
                        <m:t>𝐶</m:t>
                      </m:r>
                      <m:r>
                        <a:rPr lang="es-MX" sz="1400" b="0" i="1">
                          <a:effectLst/>
                          <a:latin typeface="Cambria Math" panose="02040503050406030204" pitchFamily="18" charset="0"/>
                          <a:ea typeface="Cambria Math" panose="02040503050406030204" pitchFamily="18" charset="0"/>
                        </a:rPr>
                        <m:t>=</m:t>
                      </m:r>
                      <m:r>
                        <a:rPr lang="es-MX" sz="1400" b="0" i="1" smtClean="0">
                          <a:effectLst/>
                          <a:latin typeface="Cambria Math" panose="02040503050406030204" pitchFamily="18" charset="0"/>
                          <a:ea typeface="Cambria Math" panose="02040503050406030204" pitchFamily="18" charset="0"/>
                        </a:rPr>
                        <m:t>0.187 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smtClean="0">
                          <a:effectLst/>
                          <a:latin typeface="Cambria Math" panose="02040503050406030204" pitchFamily="18" charset="0"/>
                          <a:ea typeface="Cambria Math" panose="02040503050406030204" pitchFamily="18" charset="0"/>
                        </a:rPr>
                        <m:t>𝐷𝐶</m:t>
                      </m:r>
                      <m:r>
                        <a:rPr lang="es-MX" sz="1400" b="0" i="1">
                          <a:effectLst/>
                          <a:latin typeface="Cambria Math" panose="02040503050406030204" pitchFamily="18" charset="0"/>
                          <a:ea typeface="Cambria Math" panose="02040503050406030204" pitchFamily="18" charset="0"/>
                        </a:rPr>
                        <m:t>=</m:t>
                      </m:r>
                      <m:r>
                        <a:rPr lang="es-MX" sz="1400" b="0" i="1" smtClean="0">
                          <a:effectLst/>
                          <a:latin typeface="Cambria Math" panose="02040503050406030204" pitchFamily="18" charset="0"/>
                          <a:ea typeface="Cambria Math" panose="02040503050406030204" pitchFamily="18" charset="0"/>
                        </a:rPr>
                        <m:t>0.187 </m:t>
                      </m:r>
                      <m:r>
                        <a:rPr lang="es-MX" sz="1400" b="0" i="1" smtClean="0">
                          <a:effectLst/>
                          <a:latin typeface="Cambria Math" panose="02040503050406030204" pitchFamily="18" charset="0"/>
                          <a:ea typeface="Cambria Math" panose="02040503050406030204" pitchFamily="18" charset="0"/>
                        </a:rPr>
                        <m:t>𝑡𝑜𝑛</m:t>
                      </m:r>
                      <m:r>
                        <a:rPr lang="es-MX" sz="1400" b="0" i="1">
                          <a:effectLst/>
                          <a:latin typeface="Cambria Math" panose="02040503050406030204" pitchFamily="18" charset="0"/>
                          <a:ea typeface="Cambria Math" panose="02040503050406030204" pitchFamily="18" charset="0"/>
                        </a:rPr>
                        <m:t>∗</m:t>
                      </m:r>
                      <m:r>
                        <a:rPr lang="es-MX" sz="1400" b="0" i="1">
                          <a:effectLst/>
                          <a:latin typeface="Cambria Math" panose="02040503050406030204" pitchFamily="18" charset="0"/>
                          <a:ea typeface="Cambria Math" panose="02040503050406030204" pitchFamily="18" charset="0"/>
                        </a:rPr>
                        <m:t>𝑚</m:t>
                      </m:r>
                    </m:oMath>
                  </m:oMathPara>
                </a14:m>
                <a:endParaRPr lang="es-MX" sz="1400" i="1" dirty="0">
                  <a:effectLst/>
                  <a:latin typeface="Cambria Math" panose="02040503050406030204" pitchFamily="18" charset="0"/>
                  <a:ea typeface="Cambria Math" panose="02040503050406030204" pitchFamily="18" charset="0"/>
                </a:endParaRPr>
              </a:p>
            </p:txBody>
          </p:sp>
        </mc:Choice>
        <mc:Fallback xmlns="">
          <p:sp>
            <p:nvSpPr>
              <p:cNvPr id="22" name="Rectángulo 21"/>
              <p:cNvSpPr>
                <a:spLocks noRot="1" noChangeAspect="1" noMove="1" noResize="1" noEditPoints="1" noAdjustHandles="1" noChangeArrowheads="1" noChangeShapeType="1" noTextEdit="1"/>
              </p:cNvSpPr>
              <p:nvPr/>
            </p:nvSpPr>
            <p:spPr>
              <a:xfrm>
                <a:off x="6764824" y="4935930"/>
                <a:ext cx="3898788" cy="832344"/>
              </a:xfrm>
              <a:prstGeom prst="rect">
                <a:avLst/>
              </a:prstGeom>
              <a:blipFill rotWithShape="0">
                <a:blip r:embed="rId1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149100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15</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 de Cross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609252294"/>
              </p:ext>
            </p:extLst>
          </p:nvPr>
        </p:nvGraphicFramePr>
        <p:xfrm>
          <a:off x="2351584" y="3050046"/>
          <a:ext cx="7272809" cy="2985720"/>
        </p:xfrm>
        <a:graphic>
          <a:graphicData uri="http://schemas.openxmlformats.org/drawingml/2006/table">
            <a:tbl>
              <a:tblPr firstRow="1" firstCol="1">
                <a:tableStyleId>{5C22544A-7EE6-4342-B048-85BDC9FD1C3A}</a:tableStyleId>
              </a:tblPr>
              <a:tblGrid>
                <a:gridCol w="1400925">
                  <a:extLst>
                    <a:ext uri="{9D8B030D-6E8A-4147-A177-3AD203B41FA5}">
                      <a16:colId xmlns:a16="http://schemas.microsoft.com/office/drawing/2014/main" val="20000"/>
                    </a:ext>
                  </a:extLst>
                </a:gridCol>
                <a:gridCol w="1126414">
                  <a:extLst>
                    <a:ext uri="{9D8B030D-6E8A-4147-A177-3AD203B41FA5}">
                      <a16:colId xmlns:a16="http://schemas.microsoft.com/office/drawing/2014/main" val="20001"/>
                    </a:ext>
                  </a:extLst>
                </a:gridCol>
                <a:gridCol w="904764">
                  <a:extLst>
                    <a:ext uri="{9D8B030D-6E8A-4147-A177-3AD203B41FA5}">
                      <a16:colId xmlns:a16="http://schemas.microsoft.com/office/drawing/2014/main" val="20002"/>
                    </a:ext>
                  </a:extLst>
                </a:gridCol>
                <a:gridCol w="904764">
                  <a:extLst>
                    <a:ext uri="{9D8B030D-6E8A-4147-A177-3AD203B41FA5}">
                      <a16:colId xmlns:a16="http://schemas.microsoft.com/office/drawing/2014/main" val="20003"/>
                    </a:ext>
                  </a:extLst>
                </a:gridCol>
                <a:gridCol w="904764">
                  <a:extLst>
                    <a:ext uri="{9D8B030D-6E8A-4147-A177-3AD203B41FA5}">
                      <a16:colId xmlns:a16="http://schemas.microsoft.com/office/drawing/2014/main" val="20004"/>
                    </a:ext>
                  </a:extLst>
                </a:gridCol>
                <a:gridCol w="904764">
                  <a:extLst>
                    <a:ext uri="{9D8B030D-6E8A-4147-A177-3AD203B41FA5}">
                      <a16:colId xmlns:a16="http://schemas.microsoft.com/office/drawing/2014/main" val="20005"/>
                    </a:ext>
                  </a:extLst>
                </a:gridCol>
                <a:gridCol w="1126414">
                  <a:extLst>
                    <a:ext uri="{9D8B030D-6E8A-4147-A177-3AD203B41FA5}">
                      <a16:colId xmlns:a16="http://schemas.microsoft.com/office/drawing/2014/main" val="20006"/>
                    </a:ext>
                  </a:extLst>
                </a:gridCol>
              </a:tblGrid>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NODO</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gridSpan="2">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hMerge="1">
                  <a:txBody>
                    <a:bodyPr/>
                    <a:lstStyle/>
                    <a:p>
                      <a:endParaRPr lang="es-MX"/>
                    </a:p>
                  </a:txBody>
                  <a:tcPr/>
                </a:tc>
                <a:tc gridSpan="2">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hMerge="1">
                  <a:txBody>
                    <a:bodyPr/>
                    <a:lstStyle/>
                    <a:p>
                      <a:endParaRPr lang="es-MX"/>
                    </a:p>
                  </a:txBody>
                  <a:tcPr/>
                </a:tc>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D</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BARRA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AB</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BA</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BC</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CB</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CD</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DC</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403476">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COEFICIENTE DE REPARTICION </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0</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0.5</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0.5</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0.5</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0.5</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215187">
                <a:tc>
                  <a:txBody>
                    <a:bodyPr/>
                    <a:lstStyle/>
                    <a:p>
                      <a:pPr algn="ctr" fontAlgn="b"/>
                      <a:r>
                        <a:rPr lang="es-MX" sz="1200" b="1" u="none" strike="noStrike">
                          <a:solidFill>
                            <a:schemeClr val="tx1"/>
                          </a:solidFill>
                          <a:effectLst/>
                          <a:latin typeface="Calibri" panose="020F0502020204030204" pitchFamily="34" charset="0"/>
                          <a:cs typeface="Calibri" panose="020F0502020204030204" pitchFamily="34" charset="0"/>
                        </a:rPr>
                        <a:t>MEP</a:t>
                      </a:r>
                      <a:endParaRPr lang="es-MX" sz="1200" b="1"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2</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-2</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4</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-4</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Primer</a:t>
                      </a:r>
                      <a:r>
                        <a:rPr lang="es-MX" sz="1200" b="1" u="none" strike="noStrike" baseline="0" dirty="0">
                          <a:solidFill>
                            <a:schemeClr val="tx1"/>
                          </a:solidFill>
                          <a:effectLst/>
                          <a:latin typeface="Calibri" panose="020F0502020204030204" pitchFamily="34" charset="0"/>
                          <a:cs typeface="Calibri" panose="020F0502020204030204" pitchFamily="34" charset="0"/>
                        </a:rPr>
                        <a:t>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 </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1</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2</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2</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1</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 </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-0.75</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-1.5</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-1.5</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-0.75</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Segunda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7"/>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0.187</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0.375</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0.375</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0.187</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8"/>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-0.047</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-0.094</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-0.094</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-0.047</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9"/>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Tercer</a:t>
                      </a:r>
                      <a:r>
                        <a:rPr lang="es-MX" sz="1200" b="1" u="none" strike="noStrike" baseline="0" dirty="0">
                          <a:solidFill>
                            <a:schemeClr val="tx1"/>
                          </a:solidFill>
                          <a:effectLst/>
                          <a:latin typeface="Calibri" panose="020F0502020204030204" pitchFamily="34" charset="0"/>
                          <a:cs typeface="Calibri" panose="020F0502020204030204" pitchFamily="34" charset="0"/>
                        </a:rPr>
                        <a:t>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0"/>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0.012</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0.024</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0.024</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0.012</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1"/>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-0.003</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-0.006</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-0.006</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-0.003</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2"/>
                  </a:ext>
                </a:extLst>
              </a:tr>
            </a:tbl>
          </a:graphicData>
        </a:graphic>
      </p:graphicFrame>
      <p:sp>
        <p:nvSpPr>
          <p:cNvPr id="12" name="Rectángulo 11"/>
          <p:cNvSpPr/>
          <p:nvPr/>
        </p:nvSpPr>
        <p:spPr>
          <a:xfrm>
            <a:off x="623392" y="1624509"/>
            <a:ext cx="107485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Al analizar los nudos, los valores se acomodan en una tabla para llevar un orden de los momentos transmitidos y repartidos en la estructura, y se repite el mismo procedimiento hasta que los valores obtenidos sean cantidades despreciables. Como se observa, el marco presenta corrimientos, por lo que es necesario aplicar un momento arbitrario con el fin de dar cierta corrección a los momentos encontrados y, así, encontrar los momentos finales.</a:t>
            </a:r>
          </a:p>
        </p:txBody>
      </p:sp>
    </p:spTree>
    <p:extLst>
      <p:ext uri="{BB962C8B-B14F-4D97-AF65-F5344CB8AC3E}">
        <p14:creationId xmlns:p14="http://schemas.microsoft.com/office/powerpoint/2010/main" val="3258560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16</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 de Cross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938196534"/>
                  </p:ext>
                </p:extLst>
              </p:nvPr>
            </p:nvGraphicFramePr>
            <p:xfrm>
              <a:off x="2495599" y="2276872"/>
              <a:ext cx="7272809" cy="1096094"/>
            </p:xfrm>
            <a:graphic>
              <a:graphicData uri="http://schemas.openxmlformats.org/drawingml/2006/table">
                <a:tbl>
                  <a:tblPr firstRow="1" firstCol="1">
                    <a:tableStyleId>{5C22544A-7EE6-4342-B048-85BDC9FD1C3A}</a:tableStyleId>
                  </a:tblPr>
                  <a:tblGrid>
                    <a:gridCol w="1400925">
                      <a:extLst>
                        <a:ext uri="{9D8B030D-6E8A-4147-A177-3AD203B41FA5}">
                          <a16:colId xmlns:a16="http://schemas.microsoft.com/office/drawing/2014/main" val="20000"/>
                        </a:ext>
                      </a:extLst>
                    </a:gridCol>
                    <a:gridCol w="1126414">
                      <a:extLst>
                        <a:ext uri="{9D8B030D-6E8A-4147-A177-3AD203B41FA5}">
                          <a16:colId xmlns:a16="http://schemas.microsoft.com/office/drawing/2014/main" val="20001"/>
                        </a:ext>
                      </a:extLst>
                    </a:gridCol>
                    <a:gridCol w="904764">
                      <a:extLst>
                        <a:ext uri="{9D8B030D-6E8A-4147-A177-3AD203B41FA5}">
                          <a16:colId xmlns:a16="http://schemas.microsoft.com/office/drawing/2014/main" val="20002"/>
                        </a:ext>
                      </a:extLst>
                    </a:gridCol>
                    <a:gridCol w="904764">
                      <a:extLst>
                        <a:ext uri="{9D8B030D-6E8A-4147-A177-3AD203B41FA5}">
                          <a16:colId xmlns:a16="http://schemas.microsoft.com/office/drawing/2014/main" val="20003"/>
                        </a:ext>
                      </a:extLst>
                    </a:gridCol>
                    <a:gridCol w="904764">
                      <a:extLst>
                        <a:ext uri="{9D8B030D-6E8A-4147-A177-3AD203B41FA5}">
                          <a16:colId xmlns:a16="http://schemas.microsoft.com/office/drawing/2014/main" val="20004"/>
                        </a:ext>
                      </a:extLst>
                    </a:gridCol>
                    <a:gridCol w="904764">
                      <a:extLst>
                        <a:ext uri="{9D8B030D-6E8A-4147-A177-3AD203B41FA5}">
                          <a16:colId xmlns:a16="http://schemas.microsoft.com/office/drawing/2014/main" val="20005"/>
                        </a:ext>
                      </a:extLst>
                    </a:gridCol>
                    <a:gridCol w="1126414">
                      <a:extLst>
                        <a:ext uri="{9D8B030D-6E8A-4147-A177-3AD203B41FA5}">
                          <a16:colId xmlns:a16="http://schemas.microsoft.com/office/drawing/2014/main" val="20006"/>
                        </a:ext>
                      </a:extLst>
                    </a:gridCol>
                  </a:tblGrid>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NODO</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gridSpan="2">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hMerge="1">
                      <a:txBody>
                        <a:bodyPr/>
                        <a:lstStyle/>
                        <a:p>
                          <a:endParaRPr lang="es-MX"/>
                        </a:p>
                      </a:txBody>
                      <a:tcPr/>
                    </a:tc>
                    <a:tc gridSpan="2">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hMerge="1">
                      <a:txBody>
                        <a:bodyPr/>
                        <a:lstStyle/>
                        <a:p>
                          <a:endParaRPr lang="es-MX"/>
                        </a:p>
                      </a:txBody>
                      <a:tcPr/>
                    </a:tc>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D</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Cuarta</a:t>
                          </a:r>
                          <a:r>
                            <a:rPr lang="es-MX" sz="1200" b="1" u="none" strike="noStrike" baseline="0" dirty="0">
                              <a:solidFill>
                                <a:schemeClr val="tx1"/>
                              </a:solidFill>
                              <a:effectLst/>
                              <a:latin typeface="Calibri" panose="020F0502020204030204" pitchFamily="34" charset="0"/>
                              <a:cs typeface="Calibri" panose="020F0502020204030204" pitchFamily="34" charset="0"/>
                            </a:rPr>
                            <a:t>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0.001</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0.001</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215187">
                    <a:tc>
                      <a:txBody>
                        <a:bodyPr/>
                        <a:lstStyle/>
                        <a:p>
                          <a:pPr algn="ctr" fontAlgn="b"/>
                          <a14:m>
                            <m:oMathPara xmlns:m="http://schemas.openxmlformats.org/officeDocument/2006/math">
                              <m:oMathParaPr>
                                <m:jc m:val="centerGroup"/>
                              </m:oMathParaPr>
                              <m:oMath xmlns:m="http://schemas.openxmlformats.org/officeDocument/2006/math">
                                <m:nary>
                                  <m:naryPr>
                                    <m:chr m:val="∑"/>
                                    <m:subHide m:val="on"/>
                                    <m:supHide m:val="on"/>
                                    <m:ctrlPr>
                                      <a:rPr lang="es-MX" sz="1200" b="1" i="1" u="none" strike="noStrike" smtClean="0">
                                        <a:solidFill>
                                          <a:srgbClr val="000000"/>
                                        </a:solidFill>
                                        <a:effectLst/>
                                        <a:latin typeface="Cambria Math" panose="02040503050406030204" pitchFamily="18" charset="0"/>
                                        <a:cs typeface="Calibri" panose="020F0502020204030204" pitchFamily="34" charset="0"/>
                                      </a:rPr>
                                    </m:ctrlPr>
                                  </m:naryPr>
                                  <m:sub/>
                                  <m:sup/>
                                  <m:e>
                                    <m:r>
                                      <a:rPr lang="es-MX" sz="1200" b="1" i="1" u="none" strike="noStrike" smtClean="0">
                                        <a:solidFill>
                                          <a:srgbClr val="000000"/>
                                        </a:solidFill>
                                        <a:effectLst/>
                                        <a:latin typeface="Cambria Math" panose="02040503050406030204" pitchFamily="18" charset="0"/>
                                        <a:cs typeface="Calibri" panose="020F0502020204030204" pitchFamily="34" charset="0"/>
                                      </a:rPr>
                                      <m:t>𝑴</m:t>
                                    </m:r>
                                  </m:e>
                                </m:nary>
                              </m:oMath>
                            </m:oMathPara>
                          </a14:m>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1.2 </a:t>
                          </a:r>
                          <a:r>
                            <a:rPr lang="es-MX" sz="1200" b="1" i="0" u="none" strike="noStrike" dirty="0">
                              <a:solidFill>
                                <a:srgbClr val="000000"/>
                              </a:solidFill>
                              <a:effectLst/>
                              <a:latin typeface="Calibri"/>
                              <a:cs typeface="+mn-cs"/>
                            </a:rPr>
                            <a:t>ton</a:t>
                          </a:r>
                          <a:r>
                            <a:rPr lang="es-MX" sz="1200" b="1" i="0" u="none" strike="noStrike" dirty="0">
                              <a:solidFill>
                                <a:srgbClr val="000000"/>
                              </a:solidFill>
                              <a:effectLst/>
                              <a:latin typeface="Calibri"/>
                            </a:rPr>
                            <a:t>*m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a:effectLst/>
                              <a:latin typeface="Calibri" panose="020F0502020204030204" pitchFamily="34" charset="0"/>
                              <a:cs typeface="Calibri" panose="020F0502020204030204" pitchFamily="34" charset="0"/>
                            </a:rPr>
                            <a:t>-3.6 </a:t>
                          </a:r>
                          <a:r>
                            <a:rPr lang="es-MX" sz="1200" b="1" i="0" u="none" strike="noStrike" dirty="0">
                              <a:solidFill>
                                <a:srgbClr val="000000"/>
                              </a:solidFill>
                              <a:effectLst/>
                              <a:latin typeface="Calibri"/>
                              <a:cs typeface="+mn-cs"/>
                            </a:rPr>
                            <a:t>ton</a:t>
                          </a:r>
                          <a:r>
                            <a:rPr lang="es-MX" sz="1200" b="1" i="0" u="none" strike="noStrike" dirty="0">
                              <a:solidFill>
                                <a:srgbClr val="000000"/>
                              </a:solidFill>
                              <a:effectLst/>
                              <a:latin typeface="Calibri"/>
                            </a:rPr>
                            <a:t>*m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a:effectLst/>
                              <a:latin typeface="Calibri" panose="020F0502020204030204" pitchFamily="34" charset="0"/>
                              <a:cs typeface="Calibri" panose="020F0502020204030204" pitchFamily="34" charset="0"/>
                            </a:rPr>
                            <a:t>3.599 ton*m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a:effectLst/>
                              <a:latin typeface="Calibri" panose="020F0502020204030204" pitchFamily="34" charset="0"/>
                              <a:cs typeface="Calibri" panose="020F0502020204030204" pitchFamily="34" charset="0"/>
                            </a:rPr>
                            <a:t>-2.4 ton*m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a:effectLst/>
                              <a:latin typeface="Calibri" panose="020F0502020204030204" pitchFamily="34" charset="0"/>
                              <a:cs typeface="Calibri" panose="020F0502020204030204" pitchFamily="34" charset="0"/>
                            </a:rPr>
                            <a:t>2.4 ton*m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a:effectLst/>
                              <a:latin typeface="Calibri" panose="020F0502020204030204" pitchFamily="34" charset="0"/>
                              <a:cs typeface="Calibri" panose="020F0502020204030204" pitchFamily="34" charset="0"/>
                            </a:rPr>
                            <a:t>1.199 ton*m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938196534"/>
                  </p:ext>
                </p:extLst>
              </p:nvPr>
            </p:nvGraphicFramePr>
            <p:xfrm>
              <a:off x="2495599" y="2276872"/>
              <a:ext cx="7272809" cy="1096094"/>
            </p:xfrm>
            <a:graphic>
              <a:graphicData uri="http://schemas.openxmlformats.org/drawingml/2006/table">
                <a:tbl>
                  <a:tblPr firstRow="1" firstCol="1">
                    <a:tableStyleId>{5C22544A-7EE6-4342-B048-85BDC9FD1C3A}</a:tableStyleId>
                  </a:tblPr>
                  <a:tblGrid>
                    <a:gridCol w="1400925">
                      <a:extLst>
                        <a:ext uri="{9D8B030D-6E8A-4147-A177-3AD203B41FA5}">
                          <a16:colId xmlns:a16="http://schemas.microsoft.com/office/drawing/2014/main" val="20000"/>
                        </a:ext>
                      </a:extLst>
                    </a:gridCol>
                    <a:gridCol w="1126414">
                      <a:extLst>
                        <a:ext uri="{9D8B030D-6E8A-4147-A177-3AD203B41FA5}">
                          <a16:colId xmlns:a16="http://schemas.microsoft.com/office/drawing/2014/main" val="20001"/>
                        </a:ext>
                      </a:extLst>
                    </a:gridCol>
                    <a:gridCol w="904764">
                      <a:extLst>
                        <a:ext uri="{9D8B030D-6E8A-4147-A177-3AD203B41FA5}">
                          <a16:colId xmlns:a16="http://schemas.microsoft.com/office/drawing/2014/main" val="20002"/>
                        </a:ext>
                      </a:extLst>
                    </a:gridCol>
                    <a:gridCol w="904764">
                      <a:extLst>
                        <a:ext uri="{9D8B030D-6E8A-4147-A177-3AD203B41FA5}">
                          <a16:colId xmlns:a16="http://schemas.microsoft.com/office/drawing/2014/main" val="20003"/>
                        </a:ext>
                      </a:extLst>
                    </a:gridCol>
                    <a:gridCol w="904764">
                      <a:extLst>
                        <a:ext uri="{9D8B030D-6E8A-4147-A177-3AD203B41FA5}">
                          <a16:colId xmlns:a16="http://schemas.microsoft.com/office/drawing/2014/main" val="20004"/>
                        </a:ext>
                      </a:extLst>
                    </a:gridCol>
                    <a:gridCol w="904764">
                      <a:extLst>
                        <a:ext uri="{9D8B030D-6E8A-4147-A177-3AD203B41FA5}">
                          <a16:colId xmlns:a16="http://schemas.microsoft.com/office/drawing/2014/main" val="20005"/>
                        </a:ext>
                      </a:extLst>
                    </a:gridCol>
                    <a:gridCol w="1126414">
                      <a:extLst>
                        <a:ext uri="{9D8B030D-6E8A-4147-A177-3AD203B41FA5}">
                          <a16:colId xmlns:a16="http://schemas.microsoft.com/office/drawing/2014/main" val="20006"/>
                        </a:ext>
                      </a:extLst>
                    </a:gridCol>
                  </a:tblGrid>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NODO</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gridSpan="2">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hMerge="1">
                      <a:txBody>
                        <a:bodyPr/>
                        <a:lstStyle/>
                        <a:p>
                          <a:endParaRPr lang="es-MX"/>
                        </a:p>
                      </a:txBody>
                      <a:tcPr/>
                    </a:tc>
                    <a:tc gridSpan="2">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hMerge="1">
                      <a:txBody>
                        <a:bodyPr/>
                        <a:lstStyle/>
                        <a:p>
                          <a:endParaRPr lang="es-MX"/>
                        </a:p>
                      </a:txBody>
                      <a:tcPr/>
                    </a:tc>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D</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Cuarta</a:t>
                          </a:r>
                          <a:r>
                            <a:rPr lang="es-MX" sz="1200" b="1" u="none" strike="noStrike" baseline="0" dirty="0">
                              <a:solidFill>
                                <a:schemeClr val="tx1"/>
                              </a:solidFill>
                              <a:effectLst/>
                              <a:latin typeface="Calibri" panose="020F0502020204030204" pitchFamily="34" charset="0"/>
                              <a:cs typeface="Calibri" panose="020F0502020204030204" pitchFamily="34" charset="0"/>
                            </a:rPr>
                            <a:t>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215187">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0.001</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dirty="0">
                              <a:effectLst/>
                              <a:latin typeface="Calibri" panose="020F0502020204030204" pitchFamily="34" charset="0"/>
                              <a:cs typeface="Calibri" panose="020F0502020204030204" pitchFamily="34" charset="0"/>
                            </a:rPr>
                            <a:t>0.001</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b="1" u="none" strike="noStrike">
                              <a:effectLst/>
                              <a:latin typeface="Calibri" panose="020F0502020204030204" pitchFamily="34" charset="0"/>
                              <a:cs typeface="Calibri" panose="020F0502020204030204" pitchFamily="34" charset="0"/>
                            </a:rPr>
                            <a:t>0</a:t>
                          </a:r>
                          <a:endParaRPr lang="es-MX" sz="1200" b="1"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450533">
                    <a:tc>
                      <a:txBody>
                        <a:bodyPr/>
                        <a:lstStyle/>
                        <a:p>
                          <a:endParaRPr lang="es-MX"/>
                        </a:p>
                      </a:txBody>
                      <a:tcPr marL="7620" marR="7620" marT="7620" marB="0" anchor="ctr">
                        <a:blipFill>
                          <a:blip r:embed="rId8"/>
                          <a:stretch>
                            <a:fillRect l="-435" t="-148649" r="-420870" b="-206757"/>
                          </a:stretch>
                        </a:blipFill>
                      </a:tcPr>
                    </a:tc>
                    <a:tc>
                      <a:txBody>
                        <a:bodyPr/>
                        <a:lstStyle/>
                        <a:p>
                          <a:pPr algn="ctr" fontAlgn="b"/>
                          <a:r>
                            <a:rPr lang="es-MX" sz="1200" b="1" u="none" strike="noStrike" dirty="0" smtClean="0">
                              <a:effectLst/>
                              <a:latin typeface="Calibri" panose="020F0502020204030204" pitchFamily="34" charset="0"/>
                              <a:cs typeface="Calibri" panose="020F0502020204030204" pitchFamily="34" charset="0"/>
                            </a:rPr>
                            <a:t>1.2 </a:t>
                          </a:r>
                          <a:r>
                            <a:rPr lang="es-MX" sz="1200" b="1" i="0" u="none" strike="noStrike" dirty="0" smtClean="0">
                              <a:solidFill>
                                <a:srgbClr val="000000"/>
                              </a:solidFill>
                              <a:effectLst/>
                              <a:latin typeface="Calibri"/>
                              <a:cs typeface="+mn-cs"/>
                            </a:rPr>
                            <a:t>ton</a:t>
                          </a:r>
                          <a:r>
                            <a:rPr lang="es-MX" sz="1200" b="1" i="0" u="none" strike="noStrike" dirty="0" smtClean="0">
                              <a:solidFill>
                                <a:srgbClr val="000000"/>
                              </a:solidFill>
                              <a:effectLst/>
                              <a:latin typeface="Calibri"/>
                            </a:rPr>
                            <a:t>*m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a:effectLst/>
                              <a:latin typeface="Calibri" panose="020F0502020204030204" pitchFamily="34" charset="0"/>
                              <a:cs typeface="Calibri" panose="020F0502020204030204" pitchFamily="34" charset="0"/>
                            </a:rPr>
                            <a:t>-</a:t>
                          </a:r>
                          <a:r>
                            <a:rPr lang="es-MX" sz="1200" b="1" u="none" strike="noStrike" dirty="0" smtClean="0">
                              <a:effectLst/>
                              <a:latin typeface="Calibri" panose="020F0502020204030204" pitchFamily="34" charset="0"/>
                              <a:cs typeface="Calibri" panose="020F0502020204030204" pitchFamily="34" charset="0"/>
                            </a:rPr>
                            <a:t>3.6 </a:t>
                          </a:r>
                          <a:r>
                            <a:rPr lang="es-MX" sz="1200" b="1" i="0" u="none" strike="noStrike" dirty="0" smtClean="0">
                              <a:solidFill>
                                <a:srgbClr val="000000"/>
                              </a:solidFill>
                              <a:effectLst/>
                              <a:latin typeface="Calibri"/>
                              <a:cs typeface="+mn-cs"/>
                            </a:rPr>
                            <a:t>ton</a:t>
                          </a:r>
                          <a:r>
                            <a:rPr lang="es-MX" sz="1200" b="1" i="0" u="none" strike="noStrike" dirty="0" smtClean="0">
                              <a:solidFill>
                                <a:srgbClr val="000000"/>
                              </a:solidFill>
                              <a:effectLst/>
                              <a:latin typeface="Calibri"/>
                            </a:rPr>
                            <a:t>*m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smtClean="0">
                              <a:effectLst/>
                              <a:latin typeface="Calibri" panose="020F0502020204030204" pitchFamily="34" charset="0"/>
                              <a:cs typeface="Calibri" panose="020F0502020204030204" pitchFamily="34" charset="0"/>
                            </a:rPr>
                            <a:t>3.599 ton*m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a:effectLst/>
                              <a:latin typeface="Calibri" panose="020F0502020204030204" pitchFamily="34" charset="0"/>
                              <a:cs typeface="Calibri" panose="020F0502020204030204" pitchFamily="34" charset="0"/>
                            </a:rPr>
                            <a:t>-</a:t>
                          </a:r>
                          <a:r>
                            <a:rPr lang="es-MX" sz="1200" b="1" u="none" strike="noStrike" dirty="0" smtClean="0">
                              <a:effectLst/>
                              <a:latin typeface="Calibri" panose="020F0502020204030204" pitchFamily="34" charset="0"/>
                              <a:cs typeface="Calibri" panose="020F0502020204030204" pitchFamily="34" charset="0"/>
                            </a:rPr>
                            <a:t>2.4 ton*m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smtClean="0">
                              <a:effectLst/>
                              <a:latin typeface="Calibri" panose="020F0502020204030204" pitchFamily="34" charset="0"/>
                              <a:cs typeface="Calibri" panose="020F0502020204030204" pitchFamily="34" charset="0"/>
                            </a:rPr>
                            <a:t>2.4 ton*m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b="1" u="none" strike="noStrike" dirty="0" smtClean="0">
                              <a:effectLst/>
                              <a:latin typeface="Calibri" panose="020F0502020204030204" pitchFamily="34" charset="0"/>
                              <a:cs typeface="Calibri" panose="020F0502020204030204" pitchFamily="34" charset="0"/>
                            </a:rPr>
                            <a:t>1.199 ton*m</a:t>
                          </a:r>
                          <a:endParaRPr lang="es-MX" sz="1200" b="1"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3113478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17</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 de Cross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sp>
        <p:nvSpPr>
          <p:cNvPr id="11" name="Rectángulo 10"/>
          <p:cNvSpPr/>
          <p:nvPr/>
        </p:nvSpPr>
        <p:spPr>
          <a:xfrm>
            <a:off x="691082" y="1725835"/>
            <a:ext cx="1071339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De igual forma, verificar si un marco </a:t>
            </a:r>
            <a:r>
              <a:rPr lang="es-MX" dirty="0" smtClean="0">
                <a:solidFill>
                  <a:schemeClr val="tx1"/>
                </a:solidFill>
              </a:rPr>
              <a:t>sufre </a:t>
            </a:r>
            <a:r>
              <a:rPr lang="es-MX" dirty="0">
                <a:solidFill>
                  <a:schemeClr val="tx1"/>
                </a:solidFill>
              </a:rPr>
              <a:t>desplazamientos puede hacerse calculando las reacciones en X de la estructura, si estas no están en equilibrio, este marco sufrirá un desplazamiento. En este caso, su desplazamiento seria horizontal.</a:t>
            </a:r>
          </a:p>
        </p:txBody>
      </p:sp>
      <mc:AlternateContent xmlns:mc="http://schemas.openxmlformats.org/markup-compatibility/2006" xmlns:a14="http://schemas.microsoft.com/office/drawing/2010/main">
        <mc:Choice Requires="a14">
          <p:sp>
            <p:nvSpPr>
              <p:cNvPr id="3" name="Rectángulo 2"/>
              <p:cNvSpPr/>
              <p:nvPr/>
            </p:nvSpPr>
            <p:spPr>
              <a:xfrm>
                <a:off x="717011" y="2823434"/>
                <a:ext cx="5093413" cy="3345788"/>
              </a:xfrm>
              <a:prstGeom prst="rect">
                <a:avLst/>
              </a:prstGeom>
            </p:spPr>
            <p:txBody>
              <a:bodyPr wrap="square">
                <a:spAutoFit/>
              </a:bodyPr>
              <a:lstStyle/>
              <a:p>
                <a:pPr algn="just">
                  <a:lnSpc>
                    <a:spcPct val="107000"/>
                  </a:lnSpc>
                  <a:spcAft>
                    <a:spcPts val="800"/>
                  </a:spcAft>
                </a:pPr>
                <a:r>
                  <a:rPr lang="es-MX" dirty="0" smtClean="0"/>
                  <a:t>Cálculo de reacciones horizontales</a:t>
                </a: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cs typeface="Times New Roman" panose="02020603050405020304" pitchFamily="18" charset="0"/>
                            </a:rPr>
                          </m:ctrlPr>
                        </m:sSubPr>
                        <m:e>
                          <m:r>
                            <a:rPr lang="es-MX" sz="1400" b="0" i="1" smtClean="0">
                              <a:latin typeface="Cambria Math" panose="02040503050406030204" pitchFamily="18" charset="0"/>
                              <a:cs typeface="Times New Roman" panose="02020603050405020304" pitchFamily="18" charset="0"/>
                            </a:rPr>
                            <m:t>𝑇</m:t>
                          </m:r>
                        </m:e>
                        <m:sub>
                          <m:r>
                            <a:rPr lang="es-MX" sz="1400" b="0" i="1" smtClean="0">
                              <a:latin typeface="Cambria Math" panose="02040503050406030204" pitchFamily="18" charset="0"/>
                              <a:cs typeface="Times New Roman" panose="02020603050405020304" pitchFamily="18" charset="0"/>
                            </a:rPr>
                            <m:t>𝑋</m:t>
                          </m:r>
                        </m:sub>
                      </m:sSub>
                      <m:r>
                        <a:rPr lang="es-MX" sz="1400" i="1" smtClean="0">
                          <a:latin typeface="Cambria Math" panose="02040503050406030204" pitchFamily="18" charset="0"/>
                          <a:ea typeface="Times New Roman" panose="02020603050405020304" pitchFamily="18" charset="0"/>
                          <a:cs typeface="Times New Roman" panose="02020603050405020304" pitchFamily="18" charset="0"/>
                        </a:rPr>
                        <m:t>= </m:t>
                      </m:r>
                      <m:r>
                        <a:rPr lang="es-MX" sz="1400" i="1" smtClean="0">
                          <a:latin typeface="Cambria Math" panose="02040503050406030204" pitchFamily="18" charset="0"/>
                          <a:ea typeface="Times New Roman" panose="02020603050405020304" pitchFamily="18" charset="0"/>
                          <a:cs typeface="Times New Roman" panose="02020603050405020304" pitchFamily="18" charset="0"/>
                        </a:rPr>
                        <m:t>𝜃</m:t>
                      </m:r>
                      <m:r>
                        <a:rPr lang="es-MX" sz="140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s-MX" sz="14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MX" sz="1400" i="1" smtClean="0">
                                  <a:latin typeface="Cambria Math" panose="02040503050406030204" pitchFamily="18" charset="0"/>
                                  <a:cs typeface="Times New Roman" panose="02020603050405020304" pitchFamily="18" charset="0"/>
                                </a:rPr>
                              </m:ctrlPr>
                            </m:sSubPr>
                            <m:e>
                              <m:r>
                                <a:rPr lang="es-MX" sz="1400" b="0" i="1" smtClean="0">
                                  <a:latin typeface="Cambria Math" panose="02040503050406030204" pitchFamily="18" charset="0"/>
                                  <a:cs typeface="Times New Roman" panose="02020603050405020304" pitchFamily="18" charset="0"/>
                                </a:rPr>
                                <m:t>𝑀</m:t>
                              </m:r>
                            </m:e>
                            <m:sub>
                              <m:r>
                                <a:rPr lang="es-MX" sz="1400" b="0" i="1" smtClean="0">
                                  <a:latin typeface="Cambria Math" panose="02040503050406030204" pitchFamily="18" charset="0"/>
                                  <a:cs typeface="Times New Roman" panose="02020603050405020304" pitchFamily="18" charset="0"/>
                                </a:rPr>
                                <m:t>𝐴𝐵</m:t>
                              </m:r>
                            </m:sub>
                          </m:sSub>
                          <m:r>
                            <a:rPr lang="es-MX"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400" i="1" smtClean="0">
                                  <a:latin typeface="Cambria Math" panose="02040503050406030204" pitchFamily="18" charset="0"/>
                                  <a:cs typeface="Times New Roman" panose="02020603050405020304" pitchFamily="18" charset="0"/>
                                </a:rPr>
                              </m:ctrlPr>
                            </m:sSubPr>
                            <m:e>
                              <m:r>
                                <a:rPr lang="es-MX" sz="1400" b="0" i="1" smtClean="0">
                                  <a:latin typeface="Cambria Math" panose="02040503050406030204" pitchFamily="18" charset="0"/>
                                  <a:cs typeface="Times New Roman" panose="02020603050405020304" pitchFamily="18" charset="0"/>
                                </a:rPr>
                                <m:t>𝑀</m:t>
                              </m:r>
                            </m:e>
                            <m:sub>
                              <m:r>
                                <a:rPr lang="es-MX" sz="1400" b="0" i="1" smtClean="0">
                                  <a:latin typeface="Cambria Math" panose="02040503050406030204" pitchFamily="18" charset="0"/>
                                  <a:cs typeface="Times New Roman" panose="02020603050405020304" pitchFamily="18" charset="0"/>
                                </a:rPr>
                                <m:t>𝐵𝐴</m:t>
                              </m:r>
                            </m:sub>
                          </m:sSub>
                        </m:num>
                        <m:den>
                          <m:r>
                            <a:rPr lang="es-MX" sz="1400" b="0" i="1" smtClean="0">
                              <a:latin typeface="Cambria Math" panose="02040503050406030204" pitchFamily="18" charset="0"/>
                              <a:ea typeface="Times New Roman" panose="02020603050405020304" pitchFamily="18" charset="0"/>
                              <a:cs typeface="Times New Roman" panose="02020603050405020304" pitchFamily="18" charset="0"/>
                            </a:rPr>
                            <m:t>𝐿</m:t>
                          </m:r>
                        </m:den>
                      </m:f>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cs typeface="Times New Roman" panose="02020603050405020304" pitchFamily="18" charset="0"/>
                            </a:rPr>
                          </m:ctrlPr>
                        </m:sSubPr>
                        <m:e>
                          <m:r>
                            <a:rPr lang="es-MX" sz="1400" b="0" i="1" smtClean="0">
                              <a:latin typeface="Cambria Math" panose="02040503050406030204" pitchFamily="18" charset="0"/>
                              <a:cs typeface="Times New Roman" panose="02020603050405020304" pitchFamily="18" charset="0"/>
                            </a:rPr>
                            <m:t>𝑇</m:t>
                          </m:r>
                        </m:e>
                        <m:sub>
                          <m:r>
                            <a:rPr lang="es-MX" sz="1400" b="0" i="1" smtClean="0">
                              <a:latin typeface="Cambria Math" panose="02040503050406030204" pitchFamily="18" charset="0"/>
                              <a:cs typeface="Times New Roman" panose="02020603050405020304" pitchFamily="18" charset="0"/>
                            </a:rPr>
                            <m:t>𝐴𝐵</m:t>
                          </m:r>
                        </m:sub>
                      </m:sSub>
                      <m:r>
                        <a:rPr lang="es-MX" sz="1400" i="1">
                          <a:latin typeface="Cambria Math" panose="02040503050406030204" pitchFamily="18" charset="0"/>
                          <a:ea typeface="Times New Roman" panose="02020603050405020304" pitchFamily="18" charset="0"/>
                          <a:cs typeface="Times New Roman" panose="02020603050405020304" pitchFamily="18" charset="0"/>
                        </a:rPr>
                        <m:t>=3+</m:t>
                      </m:r>
                      <m:f>
                        <m:fPr>
                          <m:ctrlPr>
                            <a:rPr lang="es-MX"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s-MX" sz="1400" i="1">
                              <a:latin typeface="Cambria Math" panose="02040503050406030204" pitchFamily="18" charset="0"/>
                              <a:ea typeface="Times New Roman" panose="02020603050405020304" pitchFamily="18" charset="0"/>
                              <a:cs typeface="Times New Roman" panose="02020603050405020304" pitchFamily="18" charset="0"/>
                            </a:rPr>
                            <m:t>1.2</m:t>
                          </m:r>
                          <m:r>
                            <a:rPr lang="es-ES" sz="1400" b="0" i="1" smtClean="0">
                              <a:latin typeface="Cambria Math" panose="02040503050406030204" pitchFamily="18" charset="0"/>
                              <a:ea typeface="Times New Roman" panose="02020603050405020304" pitchFamily="18" charset="0"/>
                              <a:cs typeface="Times New Roman" panose="02020603050405020304" pitchFamily="18" charset="0"/>
                            </a:rPr>
                            <m:t>−</m:t>
                          </m:r>
                          <m:r>
                            <a:rPr lang="es-MX" sz="1400" i="1">
                              <a:latin typeface="Cambria Math" panose="02040503050406030204" pitchFamily="18" charset="0"/>
                              <a:ea typeface="Times New Roman" panose="02020603050405020304" pitchFamily="18" charset="0"/>
                              <a:cs typeface="Times New Roman" panose="02020603050405020304" pitchFamily="18" charset="0"/>
                            </a:rPr>
                            <m:t>3.6</m:t>
                          </m:r>
                        </m:num>
                        <m:den>
                          <m:r>
                            <a:rPr lang="es-MX" sz="1400" i="1">
                              <a:latin typeface="Cambria Math" panose="02040503050406030204" pitchFamily="18" charset="0"/>
                              <a:ea typeface="Times New Roman" panose="02020603050405020304" pitchFamily="18" charset="0"/>
                              <a:cs typeface="Times New Roman" panose="02020603050405020304" pitchFamily="18" charset="0"/>
                            </a:rPr>
                            <m:t>4</m:t>
                          </m:r>
                        </m:den>
                      </m:f>
                      <m:r>
                        <a:rPr lang="es-MX" sz="1400" i="1">
                          <a:latin typeface="Cambria Math" panose="02040503050406030204" pitchFamily="18" charset="0"/>
                          <a:ea typeface="Times New Roman" panose="02020603050405020304" pitchFamily="18" charset="0"/>
                          <a:cs typeface="Times New Roman" panose="02020603050405020304" pitchFamily="18" charset="0"/>
                        </a:rPr>
                        <m:t>=2.4</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cs typeface="Times New Roman" panose="02020603050405020304" pitchFamily="18" charset="0"/>
                            </a:rPr>
                          </m:ctrlPr>
                        </m:sSubPr>
                        <m:e>
                          <m:r>
                            <a:rPr lang="es-MX" sz="1400" b="0" i="1" smtClean="0">
                              <a:latin typeface="Cambria Math" panose="02040503050406030204" pitchFamily="18" charset="0"/>
                              <a:cs typeface="Times New Roman" panose="02020603050405020304" pitchFamily="18" charset="0"/>
                            </a:rPr>
                            <m:t>𝑇</m:t>
                          </m:r>
                        </m:e>
                        <m:sub>
                          <m:r>
                            <a:rPr lang="es-MX" sz="1400" b="0" i="1" smtClean="0">
                              <a:latin typeface="Cambria Math" panose="02040503050406030204" pitchFamily="18" charset="0"/>
                              <a:cs typeface="Times New Roman" panose="02020603050405020304" pitchFamily="18" charset="0"/>
                            </a:rPr>
                            <m:t>𝐶𝐷</m:t>
                          </m:r>
                        </m:sub>
                      </m:sSub>
                      <m:r>
                        <a:rPr lang="es-MX"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MX"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s-MX" sz="1400" i="1">
                              <a:latin typeface="Cambria Math" panose="02040503050406030204" pitchFamily="18" charset="0"/>
                              <a:ea typeface="Times New Roman" panose="02020603050405020304" pitchFamily="18" charset="0"/>
                              <a:cs typeface="Times New Roman" panose="02020603050405020304" pitchFamily="18" charset="0"/>
                            </a:rPr>
                            <m:t>2.4+1.199</m:t>
                          </m:r>
                        </m:num>
                        <m:den>
                          <m:r>
                            <a:rPr lang="es-MX" sz="1400" i="1">
                              <a:latin typeface="Cambria Math" panose="02040503050406030204" pitchFamily="18" charset="0"/>
                              <a:ea typeface="Times New Roman" panose="02020603050405020304" pitchFamily="18" charset="0"/>
                              <a:cs typeface="Times New Roman" panose="02020603050405020304" pitchFamily="18" charset="0"/>
                            </a:rPr>
                            <m:t>4</m:t>
                          </m:r>
                        </m:den>
                      </m:f>
                      <m:r>
                        <a:rPr lang="es-MX" sz="1400" i="1">
                          <a:latin typeface="Cambria Math" panose="02040503050406030204" pitchFamily="18" charset="0"/>
                          <a:ea typeface="Times New Roman" panose="02020603050405020304" pitchFamily="18" charset="0"/>
                          <a:cs typeface="Times New Roman" panose="02020603050405020304" pitchFamily="18" charset="0"/>
                        </a:rPr>
                        <m:t>=0.9</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nary>
                        <m:naryPr>
                          <m:chr m:val="∑"/>
                          <m:subHide m:val="on"/>
                          <m:supHide m:val="on"/>
                          <m:ctrlPr>
                            <a:rPr lang="es-MX" sz="1400" i="1" smtClean="0">
                              <a:latin typeface="Cambria Math" panose="02040503050406030204" pitchFamily="18" charset="0"/>
                              <a:cs typeface="Times New Roman" panose="02020603050405020304" pitchFamily="18" charset="0"/>
                            </a:rPr>
                          </m:ctrlPr>
                        </m:naryPr>
                        <m:sub/>
                        <m:sup/>
                        <m:e>
                          <m:sSub>
                            <m:sSubPr>
                              <m:ctrlPr>
                                <a:rPr lang="es-MX" sz="1400" i="1" smtClean="0">
                                  <a:latin typeface="Cambria Math" panose="02040503050406030204" pitchFamily="18" charset="0"/>
                                  <a:cs typeface="Times New Roman" panose="02020603050405020304" pitchFamily="18" charset="0"/>
                                </a:rPr>
                              </m:ctrlPr>
                            </m:sSubPr>
                            <m:e>
                              <m:r>
                                <a:rPr lang="es-MX" sz="1400" b="0" i="1" smtClean="0">
                                  <a:latin typeface="Cambria Math" panose="02040503050406030204" pitchFamily="18" charset="0"/>
                                  <a:cs typeface="Times New Roman" panose="02020603050405020304" pitchFamily="18" charset="0"/>
                                </a:rPr>
                                <m:t>𝐹</m:t>
                              </m:r>
                            </m:e>
                            <m:sub>
                              <m:r>
                                <a:rPr lang="es-MX" sz="1400" b="0" i="1" smtClean="0">
                                  <a:latin typeface="Cambria Math" panose="02040503050406030204" pitchFamily="18" charset="0"/>
                                  <a:cs typeface="Times New Roman" panose="02020603050405020304" pitchFamily="18" charset="0"/>
                                </a:rPr>
                                <m:t>𝑥</m:t>
                              </m:r>
                            </m:sub>
                          </m:sSub>
                        </m:e>
                      </m:nary>
                      <m:r>
                        <a:rPr lang="es-MX" sz="1400" b="0" i="1" smtClean="0">
                          <a:latin typeface="Cambria Math" panose="02040503050406030204" pitchFamily="18" charset="0"/>
                          <a:cs typeface="Times New Roman" panose="02020603050405020304" pitchFamily="18" charset="0"/>
                        </a:rPr>
                        <m:t>=6 −2.4−.9=2.7 </m:t>
                      </m:r>
                      <m:r>
                        <a:rPr lang="es-MX" sz="1400" b="0" i="1" smtClean="0">
                          <a:latin typeface="Cambria Math" panose="02040503050406030204" pitchFamily="18" charset="0"/>
                          <a:cs typeface="Times New Roman" panose="02020603050405020304" pitchFamily="18" charset="0"/>
                        </a:rPr>
                        <m:t>𝑡𝑜𝑛</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dirty="0"/>
                  <a:t>Al no estar en equilibrio se procede a analizar como un marco con corrimientos.</a:t>
                </a:r>
              </a:p>
            </p:txBody>
          </p:sp>
        </mc:Choice>
        <mc:Fallback xmlns="">
          <p:sp>
            <p:nvSpPr>
              <p:cNvPr id="3" name="Rectángulo 2"/>
              <p:cNvSpPr>
                <a:spLocks noRot="1" noChangeAspect="1" noMove="1" noResize="1" noEditPoints="1" noAdjustHandles="1" noChangeArrowheads="1" noChangeShapeType="1" noTextEdit="1"/>
              </p:cNvSpPr>
              <p:nvPr/>
            </p:nvSpPr>
            <p:spPr>
              <a:xfrm>
                <a:off x="717011" y="2823434"/>
                <a:ext cx="5093413" cy="3345788"/>
              </a:xfrm>
              <a:prstGeom prst="rect">
                <a:avLst/>
              </a:prstGeom>
              <a:blipFill>
                <a:blip r:embed="rId8"/>
                <a:stretch>
                  <a:fillRect l="-1078" t="-729" b="-163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5786322" y="2858302"/>
                <a:ext cx="5219700" cy="1581780"/>
              </a:xfrm>
              <a:prstGeom prst="rect">
                <a:avLst/>
              </a:prstGeom>
            </p:spPr>
            <p:txBody>
              <a:bodyPr>
                <a:spAutoFit/>
              </a:bodyPr>
              <a:lstStyle/>
              <a:p>
                <a:pPr>
                  <a:lnSpc>
                    <a:spcPct val="107000"/>
                  </a:lnSpc>
                  <a:spcAft>
                    <a:spcPts val="800"/>
                  </a:spcAft>
                </a:pPr>
                <a:r>
                  <a:rPr lang="es-MX" dirty="0"/>
                  <a:t>Se aplica un momento arbitrario. Para comenzar, podemos tomar:</a:t>
                </a:r>
                <a:endParaRPr lang="es-MX" sz="1400" i="1" dirty="0">
                  <a:effectLst/>
                  <a:latin typeface="Cambria Math" panose="02040503050406030204" pitchFamily="18"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smtClean="0">
                              <a:effectLst/>
                              <a:latin typeface="Cambria Math" panose="02040503050406030204" pitchFamily="18" charset="0"/>
                              <a:cs typeface="Times New Roman" panose="02020603050405020304" pitchFamily="18" charset="0"/>
                            </a:rPr>
                          </m:ctrlPr>
                        </m:sSubPr>
                        <m:e>
                          <m:r>
                            <a:rPr lang="es-MX" sz="1400" b="0" i="1" smtClean="0">
                              <a:effectLst/>
                              <a:latin typeface="Cambria Math" panose="02040503050406030204" pitchFamily="18" charset="0"/>
                              <a:cs typeface="Times New Roman" panose="02020603050405020304" pitchFamily="18" charset="0"/>
                            </a:rPr>
                            <m:t>𝑀</m:t>
                          </m:r>
                        </m:e>
                        <m:sub>
                          <m:r>
                            <a:rPr lang="es-MX" sz="1400" b="0" i="1" smtClean="0">
                              <a:effectLst/>
                              <a:latin typeface="Cambria Math" panose="02040503050406030204" pitchFamily="18" charset="0"/>
                              <a:cs typeface="Times New Roman" panose="02020603050405020304" pitchFamily="18" charset="0"/>
                            </a:rPr>
                            <m:t>𝐴𝐵</m:t>
                          </m:r>
                        </m:sub>
                      </m:sSub>
                      <m:r>
                        <a:rPr lang="es-MX"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400" i="1" smtClean="0">
                              <a:effectLst/>
                              <a:latin typeface="Cambria Math" panose="02040503050406030204" pitchFamily="18" charset="0"/>
                              <a:cs typeface="Times New Roman" panose="02020603050405020304" pitchFamily="18" charset="0"/>
                            </a:rPr>
                          </m:ctrlPr>
                        </m:sSubPr>
                        <m:e>
                          <m:r>
                            <a:rPr lang="es-MX" sz="1400" b="0" i="1" smtClean="0">
                              <a:effectLst/>
                              <a:latin typeface="Cambria Math" panose="02040503050406030204" pitchFamily="18" charset="0"/>
                              <a:cs typeface="Times New Roman" panose="02020603050405020304" pitchFamily="18" charset="0"/>
                            </a:rPr>
                            <m:t>𝑀</m:t>
                          </m:r>
                        </m:e>
                        <m:sub>
                          <m:r>
                            <a:rPr lang="es-MX" sz="1400" b="0" i="1" smtClean="0">
                              <a:effectLst/>
                              <a:latin typeface="Cambria Math" panose="02040503050406030204" pitchFamily="18" charset="0"/>
                              <a:cs typeface="Times New Roman" panose="02020603050405020304" pitchFamily="18" charset="0"/>
                            </a:rPr>
                            <m:t>𝐵𝐴</m:t>
                          </m:r>
                        </m:sub>
                      </m:sSub>
                      <m:r>
                        <a:rPr lang="es-MX" sz="1400" b="0" i="1" smtClean="0">
                          <a:effectLst/>
                          <a:latin typeface="Cambria Math" panose="02040503050406030204" pitchFamily="18" charset="0"/>
                          <a:cs typeface="Times New Roman" panose="02020603050405020304" pitchFamily="18" charset="0"/>
                        </a:rPr>
                        <m:t>=</m:t>
                      </m:r>
                      <m:sSub>
                        <m:sSubPr>
                          <m:ctrlPr>
                            <a:rPr lang="es-MX" sz="1400" i="1" smtClean="0">
                              <a:effectLst/>
                              <a:latin typeface="Cambria Math" panose="02040503050406030204" pitchFamily="18" charset="0"/>
                              <a:cs typeface="Times New Roman" panose="02020603050405020304" pitchFamily="18" charset="0"/>
                            </a:rPr>
                          </m:ctrlPr>
                        </m:sSubPr>
                        <m:e>
                          <m:r>
                            <a:rPr lang="es-MX" sz="1400" b="0" i="1" smtClean="0">
                              <a:effectLst/>
                              <a:latin typeface="Cambria Math" panose="02040503050406030204" pitchFamily="18" charset="0"/>
                              <a:cs typeface="Times New Roman" panose="02020603050405020304" pitchFamily="18" charset="0"/>
                            </a:rPr>
                            <m:t>𝑀</m:t>
                          </m:r>
                        </m:e>
                        <m:sub>
                          <m:r>
                            <a:rPr lang="es-MX" sz="1400" b="0" i="1" smtClean="0">
                              <a:effectLst/>
                              <a:latin typeface="Cambria Math" panose="02040503050406030204" pitchFamily="18" charset="0"/>
                              <a:cs typeface="Times New Roman" panose="02020603050405020304" pitchFamily="18" charset="0"/>
                            </a:rPr>
                            <m:t>𝐶𝐷</m:t>
                          </m:r>
                        </m:sub>
                      </m:sSub>
                      <m:r>
                        <a:rPr lang="es-MX"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400" i="1" smtClean="0">
                              <a:effectLst/>
                              <a:latin typeface="Cambria Math" panose="02040503050406030204" pitchFamily="18" charset="0"/>
                              <a:cs typeface="Times New Roman" panose="02020603050405020304" pitchFamily="18" charset="0"/>
                            </a:rPr>
                          </m:ctrlPr>
                        </m:sSubPr>
                        <m:e>
                          <m:r>
                            <a:rPr lang="es-MX" sz="1400" b="0" i="1" smtClean="0">
                              <a:effectLst/>
                              <a:latin typeface="Cambria Math" panose="02040503050406030204" pitchFamily="18" charset="0"/>
                              <a:cs typeface="Times New Roman" panose="02020603050405020304" pitchFamily="18" charset="0"/>
                            </a:rPr>
                            <m:t>𝑀</m:t>
                          </m:r>
                        </m:e>
                        <m:sub>
                          <m:r>
                            <a:rPr lang="es-MX" sz="1400" b="0" i="1" smtClean="0">
                              <a:effectLst/>
                              <a:latin typeface="Cambria Math" panose="02040503050406030204" pitchFamily="18" charset="0"/>
                              <a:cs typeface="Times New Roman" panose="02020603050405020304" pitchFamily="18" charset="0"/>
                            </a:rPr>
                            <m:t>𝐷𝐶</m:t>
                          </m:r>
                        </m:sub>
                      </m:sSub>
                      <m:r>
                        <a:rPr lang="es-MX"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1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latin typeface="Calibri" panose="020F0502020204030204" pitchFamily="34" charset="0"/>
                    <a:ea typeface="Calibri" panose="020F0502020204030204" pitchFamily="34" charset="0"/>
                    <a:cs typeface="Times New Roman" panose="02020603050405020304" pitchFamily="18" charset="0"/>
                  </a:rPr>
                  <a:t>Se realiza una nueva tabla tomando como inicio el momento arbitrario.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ángulo 17"/>
              <p:cNvSpPr>
                <a:spLocks noRot="1" noChangeAspect="1" noMove="1" noResize="1" noEditPoints="1" noAdjustHandles="1" noChangeArrowheads="1" noChangeShapeType="1" noTextEdit="1"/>
              </p:cNvSpPr>
              <p:nvPr/>
            </p:nvSpPr>
            <p:spPr>
              <a:xfrm>
                <a:off x="5786322" y="2858302"/>
                <a:ext cx="5219700" cy="1581780"/>
              </a:xfrm>
              <a:prstGeom prst="rect">
                <a:avLst/>
              </a:prstGeom>
              <a:blipFill rotWithShape="0">
                <a:blip r:embed="rId9"/>
                <a:stretch>
                  <a:fillRect l="-935" t="-1931" r="-350" b="-2703"/>
                </a:stretch>
              </a:blipFill>
            </p:spPr>
            <p:txBody>
              <a:bodyPr/>
              <a:lstStyle/>
              <a:p>
                <a:r>
                  <a:rPr lang="es-MX">
                    <a:noFill/>
                  </a:rPr>
                  <a:t> </a:t>
                </a:r>
              </a:p>
            </p:txBody>
          </p:sp>
        </mc:Fallback>
      </mc:AlternateContent>
    </p:spTree>
    <p:extLst>
      <p:ext uri="{BB962C8B-B14F-4D97-AF65-F5344CB8AC3E}">
        <p14:creationId xmlns:p14="http://schemas.microsoft.com/office/powerpoint/2010/main" val="3132044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18</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7566" y="6087494"/>
            <a:ext cx="811502" cy="58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696400" y="6307859"/>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00188" y="568012"/>
            <a:ext cx="46150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Tabla de distribución de momentos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2782355202"/>
                  </p:ext>
                </p:extLst>
              </p:nvPr>
            </p:nvGraphicFramePr>
            <p:xfrm>
              <a:off x="2207568" y="1916832"/>
              <a:ext cx="7704853" cy="3722341"/>
            </p:xfrm>
            <a:graphic>
              <a:graphicData uri="http://schemas.openxmlformats.org/drawingml/2006/table">
                <a:tbl>
                  <a:tblPr firstRow="1" firstCol="1">
                    <a:tableStyleId>{5C22544A-7EE6-4342-B048-85BDC9FD1C3A}</a:tableStyleId>
                  </a:tblPr>
                  <a:tblGrid>
                    <a:gridCol w="1748089">
                      <a:extLst>
                        <a:ext uri="{9D8B030D-6E8A-4147-A177-3AD203B41FA5}">
                          <a16:colId xmlns:a16="http://schemas.microsoft.com/office/drawing/2014/main" val="20000"/>
                        </a:ext>
                      </a:extLst>
                    </a:gridCol>
                    <a:gridCol w="992794">
                      <a:extLst>
                        <a:ext uri="{9D8B030D-6E8A-4147-A177-3AD203B41FA5}">
                          <a16:colId xmlns:a16="http://schemas.microsoft.com/office/drawing/2014/main" val="20001"/>
                        </a:ext>
                      </a:extLst>
                    </a:gridCol>
                    <a:gridCol w="992794">
                      <a:extLst>
                        <a:ext uri="{9D8B030D-6E8A-4147-A177-3AD203B41FA5}">
                          <a16:colId xmlns:a16="http://schemas.microsoft.com/office/drawing/2014/main" val="20002"/>
                        </a:ext>
                      </a:extLst>
                    </a:gridCol>
                    <a:gridCol w="992794">
                      <a:extLst>
                        <a:ext uri="{9D8B030D-6E8A-4147-A177-3AD203B41FA5}">
                          <a16:colId xmlns:a16="http://schemas.microsoft.com/office/drawing/2014/main" val="20003"/>
                        </a:ext>
                      </a:extLst>
                    </a:gridCol>
                    <a:gridCol w="992794">
                      <a:extLst>
                        <a:ext uri="{9D8B030D-6E8A-4147-A177-3AD203B41FA5}">
                          <a16:colId xmlns:a16="http://schemas.microsoft.com/office/drawing/2014/main" val="20004"/>
                        </a:ext>
                      </a:extLst>
                    </a:gridCol>
                    <a:gridCol w="992794">
                      <a:extLst>
                        <a:ext uri="{9D8B030D-6E8A-4147-A177-3AD203B41FA5}">
                          <a16:colId xmlns:a16="http://schemas.microsoft.com/office/drawing/2014/main" val="20005"/>
                        </a:ext>
                      </a:extLst>
                    </a:gridCol>
                    <a:gridCol w="992794">
                      <a:extLst>
                        <a:ext uri="{9D8B030D-6E8A-4147-A177-3AD203B41FA5}">
                          <a16:colId xmlns:a16="http://schemas.microsoft.com/office/drawing/2014/main" val="20006"/>
                        </a:ext>
                      </a:extLst>
                    </a:gridCol>
                  </a:tblGrid>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NODOS</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A</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B</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C</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D</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BARRA</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AB</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BA</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BC</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CB</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CD</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DC</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COEFICIENTE DE REPARTICIÓN </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0.5</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0.5</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MEP</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1</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Primer vuelta </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B</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-0.25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-0.5</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-0.25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C</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-0.187</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-0.375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-0.375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-0.187</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Segunda vuelta </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7"/>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B</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0.047</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0.094</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0.094</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0.047</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8"/>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C</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-0.012</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-0.024</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-0.024</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-0.012</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9"/>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Tercer vuelta</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0"/>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B</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0.003</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0.006</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0.006</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0.003</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1"/>
                      </a:ext>
                    </a:extLst>
                  </a:tr>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C</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2"/>
                      </a:ext>
                    </a:extLst>
                  </a:tr>
                  <a:tr h="531049">
                    <a:tc>
                      <a:txBody>
                        <a:bodyPr/>
                        <a:lstStyle/>
                        <a:p>
                          <a:pPr algn="ctr" fontAlgn="b"/>
                          <a14:m>
                            <m:oMathPara xmlns:m="http://schemas.openxmlformats.org/officeDocument/2006/math">
                              <m:oMathParaPr>
                                <m:jc m:val="centerGroup"/>
                              </m:oMathParaPr>
                              <m:oMath xmlns:m="http://schemas.openxmlformats.org/officeDocument/2006/math">
                                <m:nary>
                                  <m:naryPr>
                                    <m:chr m:val="∑"/>
                                    <m:subHide m:val="on"/>
                                    <m:supHide m:val="on"/>
                                    <m:ctrlPr>
                                      <a:rPr lang="es-MX" sz="1200" b="0" i="1" u="none" strike="noStrike" smtClean="0">
                                        <a:solidFill>
                                          <a:srgbClr val="000000"/>
                                        </a:solidFill>
                                        <a:effectLst/>
                                        <a:latin typeface="Cambria Math" panose="02040503050406030204" pitchFamily="18" charset="0"/>
                                        <a:cs typeface="Calibri" panose="020F0502020204030204" pitchFamily="34" charset="0"/>
                                      </a:rPr>
                                    </m:ctrlPr>
                                  </m:naryPr>
                                  <m:sub/>
                                  <m:sup/>
                                  <m:e>
                                    <m:r>
                                      <a:rPr lang="es-MX" sz="1200" b="0" i="1" u="none" strike="noStrike" smtClean="0">
                                        <a:solidFill>
                                          <a:srgbClr val="000000"/>
                                        </a:solidFill>
                                        <a:effectLst/>
                                        <a:latin typeface="Cambria Math" panose="02040503050406030204" pitchFamily="18" charset="0"/>
                                        <a:cs typeface="Calibri" panose="020F0502020204030204" pitchFamily="34" charset="0"/>
                                      </a:rPr>
                                      <m:t>𝑀</m:t>
                                    </m:r>
                                  </m:e>
                                </m:nary>
                              </m:oMath>
                            </m:oMathPara>
                          </a14:m>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0.8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a:effectLst/>
                              <a:latin typeface="Calibri" panose="020F0502020204030204" pitchFamily="34" charset="0"/>
                              <a:cs typeface="Calibri" panose="020F0502020204030204" pitchFamily="34" charset="0"/>
                            </a:rPr>
                            <a:t>0.6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a:effectLst/>
                              <a:latin typeface="Calibri" panose="020F0502020204030204" pitchFamily="34" charset="0"/>
                              <a:cs typeface="Calibri" panose="020F0502020204030204" pitchFamily="34" charset="0"/>
                            </a:rPr>
                            <a:t>-0.599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a:effectLst/>
                              <a:latin typeface="Calibri" panose="020F0502020204030204" pitchFamily="34" charset="0"/>
                              <a:cs typeface="Calibri" panose="020F0502020204030204" pitchFamily="34" charset="0"/>
                            </a:rPr>
                            <a:t>-0.599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a:effectLst/>
                              <a:latin typeface="Calibri" panose="020F0502020204030204" pitchFamily="34" charset="0"/>
                              <a:cs typeface="Calibri" panose="020F0502020204030204" pitchFamily="34" charset="0"/>
                            </a:rPr>
                            <a:t>0.601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a:effectLst/>
                              <a:latin typeface="Calibri" panose="020F0502020204030204" pitchFamily="34" charset="0"/>
                              <a:cs typeface="Calibri" panose="020F0502020204030204" pitchFamily="34" charset="0"/>
                            </a:rPr>
                            <a:t>0.801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13"/>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2782355202"/>
                  </p:ext>
                </p:extLst>
              </p:nvPr>
            </p:nvGraphicFramePr>
            <p:xfrm>
              <a:off x="2207568" y="1916832"/>
              <a:ext cx="7704853" cy="3722341"/>
            </p:xfrm>
            <a:graphic>
              <a:graphicData uri="http://schemas.openxmlformats.org/drawingml/2006/table">
                <a:tbl>
                  <a:tblPr firstRow="1" firstCol="1">
                    <a:tableStyleId>{5C22544A-7EE6-4342-B048-85BDC9FD1C3A}</a:tableStyleId>
                  </a:tblPr>
                  <a:tblGrid>
                    <a:gridCol w="1748089">
                      <a:extLst>
                        <a:ext uri="{9D8B030D-6E8A-4147-A177-3AD203B41FA5}">
                          <a16:colId xmlns:a16="http://schemas.microsoft.com/office/drawing/2014/main" val="20000"/>
                        </a:ext>
                      </a:extLst>
                    </a:gridCol>
                    <a:gridCol w="992794">
                      <a:extLst>
                        <a:ext uri="{9D8B030D-6E8A-4147-A177-3AD203B41FA5}">
                          <a16:colId xmlns:a16="http://schemas.microsoft.com/office/drawing/2014/main" val="20001"/>
                        </a:ext>
                      </a:extLst>
                    </a:gridCol>
                    <a:gridCol w="992794">
                      <a:extLst>
                        <a:ext uri="{9D8B030D-6E8A-4147-A177-3AD203B41FA5}">
                          <a16:colId xmlns:a16="http://schemas.microsoft.com/office/drawing/2014/main" val="20002"/>
                        </a:ext>
                      </a:extLst>
                    </a:gridCol>
                    <a:gridCol w="992794">
                      <a:extLst>
                        <a:ext uri="{9D8B030D-6E8A-4147-A177-3AD203B41FA5}">
                          <a16:colId xmlns:a16="http://schemas.microsoft.com/office/drawing/2014/main" val="20003"/>
                        </a:ext>
                      </a:extLst>
                    </a:gridCol>
                    <a:gridCol w="992794">
                      <a:extLst>
                        <a:ext uri="{9D8B030D-6E8A-4147-A177-3AD203B41FA5}">
                          <a16:colId xmlns:a16="http://schemas.microsoft.com/office/drawing/2014/main" val="20004"/>
                        </a:ext>
                      </a:extLst>
                    </a:gridCol>
                    <a:gridCol w="992794">
                      <a:extLst>
                        <a:ext uri="{9D8B030D-6E8A-4147-A177-3AD203B41FA5}">
                          <a16:colId xmlns:a16="http://schemas.microsoft.com/office/drawing/2014/main" val="20005"/>
                        </a:ext>
                      </a:extLst>
                    </a:gridCol>
                    <a:gridCol w="992794">
                      <a:extLst>
                        <a:ext uri="{9D8B030D-6E8A-4147-A177-3AD203B41FA5}">
                          <a16:colId xmlns:a16="http://schemas.microsoft.com/office/drawing/2014/main" val="20006"/>
                        </a:ext>
                      </a:extLst>
                    </a:gridCol>
                  </a:tblGrid>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NODOS</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A</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B</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C</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D</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BARRA</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AB</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BA</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BC</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CB</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CD</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DC</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373380">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COEFICIENTE DE REPARTICIÓN </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0.5</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0.5</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MEP</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1</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Primer vuelta </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B</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-0.25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-0.5</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-0.25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C</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-0.187</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-0.375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-0.375</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-0.187</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Segunda vuelta </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7"/>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B</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0.047</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0.094</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0.094</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0.047</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8"/>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C</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-0.012</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-0.024</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-0.024</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-0.012</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09"/>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Tercer vuelta</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0"/>
                      </a:ext>
                    </a:extLst>
                  </a:tr>
                  <a:tr h="234826">
                    <a:tc>
                      <a:txBody>
                        <a:bodyPr/>
                        <a:lstStyle/>
                        <a:p>
                          <a:pPr algn="ctr" fontAlgn="b"/>
                          <a:r>
                            <a:rPr lang="es-MX" sz="1200" u="none" strike="noStrike">
                              <a:solidFill>
                                <a:schemeClr val="tx1"/>
                              </a:solidFill>
                              <a:effectLst/>
                              <a:latin typeface="Calibri" panose="020F0502020204030204" pitchFamily="34" charset="0"/>
                              <a:cs typeface="Calibri" panose="020F0502020204030204" pitchFamily="34" charset="0"/>
                            </a:rPr>
                            <a:t>B</a:t>
                          </a:r>
                          <a:endParaRPr lang="es-MX" sz="1200" b="0" i="0" u="none" strike="noStrike">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0.003</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0.006</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0.006</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0.003</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1"/>
                      </a:ext>
                    </a:extLst>
                  </a:tr>
                  <a:tr h="234826">
                    <a:tc>
                      <a:txBody>
                        <a:bodyPr/>
                        <a:lstStyle/>
                        <a:p>
                          <a:pPr algn="ctr" fontAlgn="b"/>
                          <a:r>
                            <a:rPr lang="es-MX" sz="1200" u="none" strike="noStrike" dirty="0">
                              <a:solidFill>
                                <a:schemeClr val="tx1"/>
                              </a:solidFill>
                              <a:effectLst/>
                              <a:latin typeface="Calibri" panose="020F0502020204030204" pitchFamily="34" charset="0"/>
                              <a:cs typeface="Calibri" panose="020F0502020204030204" pitchFamily="34" charset="0"/>
                            </a:rPr>
                            <a:t>C</a:t>
                          </a:r>
                          <a:endParaRPr lang="es-MX" sz="1200" b="0"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a:effectLst/>
                              <a:latin typeface="Calibri" panose="020F0502020204030204" pitchFamily="34" charset="0"/>
                              <a:cs typeface="Calibri" panose="020F0502020204030204" pitchFamily="34" charset="0"/>
                            </a:rPr>
                            <a:t>-0.001</a:t>
                          </a:r>
                          <a:endParaRPr lang="es-MX" sz="12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ctr" fontAlgn="b"/>
                          <a:r>
                            <a:rPr lang="es-MX" sz="1200" u="none" strike="noStrike" dirty="0">
                              <a:effectLst/>
                              <a:latin typeface="Calibri" panose="020F0502020204030204" pitchFamily="34" charset="0"/>
                              <a:cs typeface="Calibri" panose="020F0502020204030204" pitchFamily="34" charset="0"/>
                            </a:rPr>
                            <a:t>0</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tc>
                    <a:extLst>
                      <a:ext uri="{0D108BD9-81ED-4DB2-BD59-A6C34878D82A}">
                        <a16:rowId xmlns:a16="http://schemas.microsoft.com/office/drawing/2014/main" val="10012"/>
                      </a:ext>
                    </a:extLst>
                  </a:tr>
                  <a:tr h="531049">
                    <a:tc>
                      <a:txBody>
                        <a:bodyPr/>
                        <a:lstStyle/>
                        <a:p>
                          <a:endParaRPr lang="es-MX"/>
                        </a:p>
                      </a:txBody>
                      <a:tcPr marL="7620" marR="7620" marT="7620" marB="0" anchor="ctr">
                        <a:blipFill>
                          <a:blip r:embed="rId8"/>
                          <a:stretch>
                            <a:fillRect l="-348" t="-605747" r="-342160" b="-167816"/>
                          </a:stretch>
                        </a:blipFill>
                      </a:tcPr>
                    </a:tc>
                    <a:tc>
                      <a:txBody>
                        <a:bodyPr/>
                        <a:lstStyle/>
                        <a:p>
                          <a:pPr algn="ctr" fontAlgn="b"/>
                          <a:r>
                            <a:rPr lang="es-MX" sz="1200" u="none" strike="noStrike" dirty="0" smtClean="0">
                              <a:effectLst/>
                              <a:latin typeface="Calibri" panose="020F0502020204030204" pitchFamily="34" charset="0"/>
                              <a:cs typeface="Calibri" panose="020F0502020204030204" pitchFamily="34" charset="0"/>
                            </a:rPr>
                            <a:t>0.8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smtClean="0">
                              <a:effectLst/>
                              <a:latin typeface="Calibri" panose="020F0502020204030204" pitchFamily="34" charset="0"/>
                              <a:cs typeface="Calibri" panose="020F0502020204030204" pitchFamily="34" charset="0"/>
                            </a:rPr>
                            <a:t>0.6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a:effectLst/>
                              <a:latin typeface="Calibri" panose="020F0502020204030204" pitchFamily="34" charset="0"/>
                              <a:cs typeface="Calibri" panose="020F0502020204030204" pitchFamily="34" charset="0"/>
                            </a:rPr>
                            <a:t>-</a:t>
                          </a:r>
                          <a:r>
                            <a:rPr lang="es-MX" sz="1200" u="none" strike="noStrike" dirty="0" smtClean="0">
                              <a:effectLst/>
                              <a:latin typeface="Calibri" panose="020F0502020204030204" pitchFamily="34" charset="0"/>
                              <a:cs typeface="Calibri" panose="020F0502020204030204" pitchFamily="34" charset="0"/>
                            </a:rPr>
                            <a:t>0.599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a:effectLst/>
                              <a:latin typeface="Calibri" panose="020F0502020204030204" pitchFamily="34" charset="0"/>
                              <a:cs typeface="Calibri" panose="020F0502020204030204" pitchFamily="34" charset="0"/>
                            </a:rPr>
                            <a:t>-</a:t>
                          </a:r>
                          <a:r>
                            <a:rPr lang="es-MX" sz="1200" u="none" strike="noStrike" dirty="0" smtClean="0">
                              <a:effectLst/>
                              <a:latin typeface="Calibri" panose="020F0502020204030204" pitchFamily="34" charset="0"/>
                              <a:cs typeface="Calibri" panose="020F0502020204030204" pitchFamily="34" charset="0"/>
                            </a:rPr>
                            <a:t>0.599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smtClean="0">
                              <a:effectLst/>
                              <a:latin typeface="Calibri" panose="020F0502020204030204" pitchFamily="34" charset="0"/>
                              <a:cs typeface="Calibri" panose="020F0502020204030204" pitchFamily="34" charset="0"/>
                            </a:rPr>
                            <a:t>0.601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b"/>
                          <a:r>
                            <a:rPr lang="es-MX" sz="1200" u="none" strike="noStrike" dirty="0" smtClean="0">
                              <a:effectLst/>
                              <a:latin typeface="Calibri" panose="020F0502020204030204" pitchFamily="34" charset="0"/>
                              <a:cs typeface="Calibri" panose="020F0502020204030204" pitchFamily="34" charset="0"/>
                            </a:rPr>
                            <a:t>0.801 ton*m</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0013"/>
                      </a:ext>
                    </a:extLst>
                  </a:tr>
                </a:tbl>
              </a:graphicData>
            </a:graphic>
          </p:graphicFrame>
        </mc:Fallback>
      </mc:AlternateContent>
    </p:spTree>
    <p:extLst>
      <p:ext uri="{BB962C8B-B14F-4D97-AF65-F5344CB8AC3E}">
        <p14:creationId xmlns:p14="http://schemas.microsoft.com/office/powerpoint/2010/main" val="337122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19</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 de Cross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sp>
        <p:nvSpPr>
          <p:cNvPr id="11" name="Rectángulo 10"/>
          <p:cNvSpPr/>
          <p:nvPr/>
        </p:nvSpPr>
        <p:spPr>
          <a:xfrm>
            <a:off x="6456040" y="1855813"/>
            <a:ext cx="4405523" cy="738664"/>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1400" dirty="0">
                <a:solidFill>
                  <a:schemeClr val="tx1"/>
                </a:solidFill>
              </a:rPr>
              <a:t>Para que el marco no sufra corrimientos, las fuerzas en X deben ser igual a 0, por lo que se necesita encontrar el valor k.</a:t>
            </a:r>
          </a:p>
        </p:txBody>
      </p:sp>
      <p:sp>
        <p:nvSpPr>
          <p:cNvPr id="12" name="Rectángulo 11"/>
          <p:cNvSpPr/>
          <p:nvPr/>
        </p:nvSpPr>
        <p:spPr>
          <a:xfrm>
            <a:off x="879797" y="1855813"/>
            <a:ext cx="4405523" cy="523220"/>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1400" dirty="0">
                <a:solidFill>
                  <a:schemeClr val="tx1"/>
                </a:solidFill>
              </a:rPr>
              <a:t>Se calculan nuevamente las fuerzas cortantes en la estructura: </a:t>
            </a:r>
          </a:p>
        </p:txBody>
      </p:sp>
      <mc:AlternateContent xmlns:mc="http://schemas.openxmlformats.org/markup-compatibility/2006" xmlns:a14="http://schemas.microsoft.com/office/drawing/2010/main">
        <mc:Choice Requires="a14">
          <p:sp>
            <p:nvSpPr>
              <p:cNvPr id="3" name="Rectángulo 2"/>
              <p:cNvSpPr/>
              <p:nvPr/>
            </p:nvSpPr>
            <p:spPr>
              <a:xfrm>
                <a:off x="6213348" y="2802244"/>
                <a:ext cx="3712748" cy="753220"/>
              </a:xfrm>
              <a:prstGeom prst="rect">
                <a:avLst/>
              </a:prstGeom>
            </p:spPr>
            <p:txBody>
              <a:bodyPr wrap="non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nary>
                        <m:naryPr>
                          <m:chr m:val="∑"/>
                          <m:subHide m:val="on"/>
                          <m:supHide m:val="on"/>
                          <m:ctrlPr>
                            <a:rPr lang="es-MX" sz="1400" i="1" smtClean="0">
                              <a:latin typeface="Cambria Math" panose="02040503050406030204" pitchFamily="18" charset="0"/>
                              <a:cs typeface="Times New Roman" panose="02020603050405020304" pitchFamily="18" charset="0"/>
                            </a:rPr>
                          </m:ctrlPr>
                        </m:naryPr>
                        <m:sub/>
                        <m:sup/>
                        <m:e>
                          <m:sSub>
                            <m:sSubPr>
                              <m:ctrlPr>
                                <a:rPr lang="es-MX" sz="1400" i="1">
                                  <a:latin typeface="Cambria Math" panose="02040503050406030204" pitchFamily="18" charset="0"/>
                                  <a:cs typeface="Times New Roman" panose="02020603050405020304" pitchFamily="18" charset="0"/>
                                </a:rPr>
                              </m:ctrlPr>
                            </m:sSubPr>
                            <m:e>
                              <m:r>
                                <a:rPr lang="es-MX" sz="1400" i="1">
                                  <a:latin typeface="Cambria Math" panose="02040503050406030204" pitchFamily="18" charset="0"/>
                                  <a:cs typeface="Times New Roman" panose="02020603050405020304" pitchFamily="18" charset="0"/>
                                </a:rPr>
                                <m:t>𝐹</m:t>
                              </m:r>
                            </m:e>
                            <m:sub>
                              <m:r>
                                <a:rPr lang="es-MX" sz="1400" i="1">
                                  <a:latin typeface="Cambria Math" panose="02040503050406030204" pitchFamily="18" charset="0"/>
                                  <a:cs typeface="Times New Roman" panose="02020603050405020304" pitchFamily="18" charset="0"/>
                                </a:rPr>
                                <m:t>𝑥</m:t>
                              </m:r>
                            </m:sub>
                          </m:sSub>
                        </m:e>
                      </m:nary>
                      <m:r>
                        <a:rPr lang="es-MX" sz="1400" i="1">
                          <a:latin typeface="Cambria Math" panose="02040503050406030204" pitchFamily="18" charset="0"/>
                          <a:cs typeface="Times New Roman" panose="02020603050405020304" pitchFamily="18" charset="0"/>
                        </a:rPr>
                        <m:t>=6 −2.4−.9</m:t>
                      </m:r>
                      <m:r>
                        <a:rPr lang="es-MX" sz="1400" b="0" i="1" smtClean="0">
                          <a:latin typeface="Cambria Math" panose="02040503050406030204" pitchFamily="18" charset="0"/>
                          <a:cs typeface="Times New Roman" panose="02020603050405020304" pitchFamily="18" charset="0"/>
                        </a:rPr>
                        <m:t>−</m:t>
                      </m:r>
                      <m:r>
                        <a:rPr lang="es-MX" sz="1400" b="0" i="1" smtClean="0">
                          <a:latin typeface="Cambria Math" panose="02040503050406030204" pitchFamily="18" charset="0"/>
                          <a:cs typeface="Times New Roman" panose="02020603050405020304" pitchFamily="18" charset="0"/>
                        </a:rPr>
                        <m:t>𝑘</m:t>
                      </m:r>
                      <m:r>
                        <a:rPr lang="es-MX" sz="1400" b="0" i="1" smtClean="0">
                          <a:latin typeface="Cambria Math" panose="02040503050406030204" pitchFamily="18" charset="0"/>
                          <a:cs typeface="Times New Roman" panose="02020603050405020304" pitchFamily="18" charset="0"/>
                        </a:rPr>
                        <m:t>(0.350+0.350)=0</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6213348" y="2802244"/>
                <a:ext cx="3712748" cy="753220"/>
              </a:xfrm>
              <a:prstGeom prst="rect">
                <a:avLst/>
              </a:prstGeom>
              <a:blipFill rotWithShape="0">
                <a:blip r:embed="rId8"/>
                <a:stretch>
                  <a:fillRect/>
                </a:stretch>
              </a:blipFill>
            </p:spPr>
            <p:txBody>
              <a:bodyPr/>
              <a:lstStyle/>
              <a:p>
                <a:r>
                  <a:rPr lang="es-MX">
                    <a:noFill/>
                  </a:rPr>
                  <a:t> </a:t>
                </a:r>
              </a:p>
            </p:txBody>
          </p:sp>
        </mc:Fallback>
      </mc:AlternateContent>
      <p:sp>
        <p:nvSpPr>
          <p:cNvPr id="18" name="Rectángulo 17"/>
          <p:cNvSpPr/>
          <p:nvPr/>
        </p:nvSpPr>
        <p:spPr>
          <a:xfrm>
            <a:off x="6456040" y="3878161"/>
            <a:ext cx="4405523" cy="523220"/>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1400" dirty="0">
                <a:solidFill>
                  <a:schemeClr val="tx1"/>
                </a:solidFill>
              </a:rPr>
              <a:t>De esta ecuación de equilibrio podemos despejar la incógnita k y conocer su valor.</a:t>
            </a:r>
          </a:p>
        </p:txBody>
      </p:sp>
      <mc:AlternateContent xmlns:mc="http://schemas.openxmlformats.org/markup-compatibility/2006" xmlns:a14="http://schemas.microsoft.com/office/drawing/2010/main">
        <mc:Choice Requires="a14">
          <p:sp>
            <p:nvSpPr>
              <p:cNvPr id="4" name="Rectángulo 3"/>
              <p:cNvSpPr/>
              <p:nvPr/>
            </p:nvSpPr>
            <p:spPr>
              <a:xfrm>
                <a:off x="1059018" y="2642590"/>
                <a:ext cx="3950786" cy="116057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a:latin typeface="Cambria Math" panose="02040503050406030204" pitchFamily="18" charset="0"/>
                              <a:cs typeface="Times New Roman" panose="02020603050405020304" pitchFamily="18" charset="0"/>
                            </a:rPr>
                          </m:ctrlPr>
                        </m:sSubPr>
                        <m:e>
                          <m:r>
                            <a:rPr lang="es-MX" sz="1400" i="1">
                              <a:latin typeface="Cambria Math" panose="02040503050406030204" pitchFamily="18" charset="0"/>
                              <a:cs typeface="Times New Roman" panose="02020603050405020304" pitchFamily="18" charset="0"/>
                            </a:rPr>
                            <m:t>𝑇</m:t>
                          </m:r>
                        </m:e>
                        <m:sub>
                          <m:r>
                            <a:rPr lang="es-MX" sz="1400" i="1">
                              <a:latin typeface="Cambria Math" panose="02040503050406030204" pitchFamily="18" charset="0"/>
                              <a:cs typeface="Times New Roman" panose="02020603050405020304" pitchFamily="18" charset="0"/>
                            </a:rPr>
                            <m:t>𝐴𝐵</m:t>
                          </m:r>
                        </m:sub>
                      </m:sSub>
                      <m:r>
                        <a:rPr lang="es-MX"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MX"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s-MX" sz="1400" i="1">
                              <a:latin typeface="Cambria Math" panose="02040503050406030204" pitchFamily="18" charset="0"/>
                              <a:ea typeface="Times New Roman" panose="02020603050405020304" pitchFamily="18" charset="0"/>
                              <a:cs typeface="Times New Roman" panose="02020603050405020304" pitchFamily="18" charset="0"/>
                            </a:rPr>
                            <m:t>0.800+.600</m:t>
                          </m:r>
                        </m:num>
                        <m:den>
                          <m:r>
                            <a:rPr lang="es-MX" sz="1400" i="1">
                              <a:latin typeface="Cambria Math" panose="02040503050406030204" pitchFamily="18" charset="0"/>
                              <a:ea typeface="Times New Roman" panose="02020603050405020304" pitchFamily="18" charset="0"/>
                              <a:cs typeface="Times New Roman" panose="02020603050405020304" pitchFamily="18" charset="0"/>
                            </a:rPr>
                            <m:t>4</m:t>
                          </m:r>
                        </m:den>
                      </m:f>
                      <m:r>
                        <a:rPr lang="es-MX" sz="1400" i="1">
                          <a:latin typeface="Cambria Math" panose="02040503050406030204" pitchFamily="18" charset="0"/>
                          <a:ea typeface="Times New Roman" panose="02020603050405020304" pitchFamily="18" charset="0"/>
                          <a:cs typeface="Times New Roman" panose="02020603050405020304" pitchFamily="18" charset="0"/>
                        </a:rPr>
                        <m:t>=0.350</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MX" sz="1400" i="1">
                              <a:latin typeface="Cambria Math" panose="02040503050406030204" pitchFamily="18" charset="0"/>
                              <a:cs typeface="Times New Roman" panose="02020603050405020304" pitchFamily="18" charset="0"/>
                            </a:rPr>
                          </m:ctrlPr>
                        </m:sSubPr>
                        <m:e>
                          <m:r>
                            <a:rPr lang="es-MX" sz="1400" i="1">
                              <a:latin typeface="Cambria Math" panose="02040503050406030204" pitchFamily="18" charset="0"/>
                              <a:cs typeface="Times New Roman" panose="02020603050405020304" pitchFamily="18" charset="0"/>
                            </a:rPr>
                            <m:t>𝑇</m:t>
                          </m:r>
                        </m:e>
                        <m:sub>
                          <m:r>
                            <a:rPr lang="es-MX" sz="1400" i="1">
                              <a:latin typeface="Cambria Math" panose="02040503050406030204" pitchFamily="18" charset="0"/>
                              <a:cs typeface="Times New Roman" panose="02020603050405020304" pitchFamily="18" charset="0"/>
                            </a:rPr>
                            <m:t>𝐶𝐷</m:t>
                          </m:r>
                        </m:sub>
                      </m:sSub>
                      <m:r>
                        <a:rPr lang="es-MX"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MX"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s-MX" sz="1400" i="1">
                              <a:latin typeface="Cambria Math" panose="02040503050406030204" pitchFamily="18" charset="0"/>
                              <a:ea typeface="Times New Roman" panose="02020603050405020304" pitchFamily="18" charset="0"/>
                              <a:cs typeface="Times New Roman" panose="02020603050405020304" pitchFamily="18" charset="0"/>
                            </a:rPr>
                            <m:t>0.600+0.801</m:t>
                          </m:r>
                        </m:num>
                        <m:den>
                          <m:r>
                            <a:rPr lang="es-MX" sz="1400" i="1">
                              <a:latin typeface="Cambria Math" panose="02040503050406030204" pitchFamily="18" charset="0"/>
                              <a:ea typeface="Times New Roman" panose="02020603050405020304" pitchFamily="18" charset="0"/>
                              <a:cs typeface="Times New Roman" panose="02020603050405020304" pitchFamily="18" charset="0"/>
                            </a:rPr>
                            <m:t>4</m:t>
                          </m:r>
                        </m:den>
                      </m:f>
                      <m:r>
                        <a:rPr lang="es-MX" sz="1400" i="1">
                          <a:latin typeface="Cambria Math" panose="02040503050406030204" pitchFamily="18" charset="0"/>
                          <a:ea typeface="Times New Roman" panose="02020603050405020304" pitchFamily="18" charset="0"/>
                          <a:cs typeface="Times New Roman" panose="02020603050405020304" pitchFamily="18" charset="0"/>
                        </a:rPr>
                        <m:t>=0.350</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059018" y="2642590"/>
                <a:ext cx="3950786" cy="1160574"/>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7055517" y="4750879"/>
                <a:ext cx="3181387" cy="42543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ea typeface="Calibri" panose="020F0502020204030204" pitchFamily="34" charset="0"/>
                          <a:cs typeface="Times New Roman" panose="02020603050405020304" pitchFamily="18" charset="0"/>
                        </a:rPr>
                        <m:t>𝑘</m:t>
                      </m:r>
                      <m:r>
                        <a:rPr lang="es-MX" sz="1400" b="0" i="1" smtClean="0">
                          <a:latin typeface="Cambria Math" panose="02040503050406030204" pitchFamily="18" charset="0"/>
                          <a:ea typeface="Calibri" panose="020F0502020204030204" pitchFamily="34" charset="0"/>
                          <a:cs typeface="Times New Roman" panose="02020603050405020304" pitchFamily="18" charset="0"/>
                        </a:rPr>
                        <m:t>=3.875</m:t>
                      </m:r>
                    </m:oMath>
                  </m:oMathPara>
                </a14:m>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7055517" y="4750879"/>
                <a:ext cx="3181387" cy="425437"/>
              </a:xfrm>
              <a:prstGeom prst="rect">
                <a:avLst/>
              </a:prstGeom>
              <a:blipFill rotWithShape="0">
                <a:blip r:embed="rId10"/>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575070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9496" y="193288"/>
            <a:ext cx="8997091" cy="990600"/>
          </a:xfrm>
        </p:spPr>
        <p:txBody>
          <a:bodyPr/>
          <a:lstStyle/>
          <a:p>
            <a:pPr algn="ctr"/>
            <a:r>
              <a:rPr lang="es-MX" b="1" dirty="0">
                <a:solidFill>
                  <a:schemeClr val="tx1"/>
                </a:solidFill>
              </a:rPr>
              <a:t>Contenido</a:t>
            </a:r>
          </a:p>
        </p:txBody>
      </p:sp>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graphicFrame>
        <p:nvGraphicFramePr>
          <p:cNvPr id="11" name="Diagrama 10"/>
          <p:cNvGraphicFramePr/>
          <p:nvPr>
            <p:extLst>
              <p:ext uri="{D42A27DB-BD31-4B8C-83A1-F6EECF244321}">
                <p14:modId xmlns:p14="http://schemas.microsoft.com/office/powerpoint/2010/main" val="4182471019"/>
              </p:ext>
            </p:extLst>
          </p:nvPr>
        </p:nvGraphicFramePr>
        <p:xfrm>
          <a:off x="1559496" y="1700808"/>
          <a:ext cx="9002883" cy="443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www.itlp.edu.mx/carreras/carreras.files/civil.gif"/>
          <p:cNvPicPr>
            <a:picLocks noChangeAspect="1" noChangeArrowheads="1"/>
          </p:cNvPicPr>
          <p:nvPr/>
        </p:nvPicPr>
        <p:blipFill>
          <a:blip r:embed="rId8"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9"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20</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Momentos finales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195068564"/>
              </p:ext>
            </p:extLst>
          </p:nvPr>
        </p:nvGraphicFramePr>
        <p:xfrm>
          <a:off x="2495600" y="3068960"/>
          <a:ext cx="7465176" cy="2338722"/>
        </p:xfrm>
        <a:graphic>
          <a:graphicData uri="http://schemas.openxmlformats.org/drawingml/2006/table">
            <a:tbl>
              <a:tblPr firstRow="1" firstCol="1" bandRow="1">
                <a:tableStyleId>{5C22544A-7EE6-4342-B048-85BDC9FD1C3A}</a:tableStyleId>
              </a:tblPr>
              <a:tblGrid>
                <a:gridCol w="944526">
                  <a:extLst>
                    <a:ext uri="{9D8B030D-6E8A-4147-A177-3AD203B41FA5}">
                      <a16:colId xmlns:a16="http://schemas.microsoft.com/office/drawing/2014/main" val="20000"/>
                    </a:ext>
                  </a:extLst>
                </a:gridCol>
                <a:gridCol w="932890">
                  <a:extLst>
                    <a:ext uri="{9D8B030D-6E8A-4147-A177-3AD203B41FA5}">
                      <a16:colId xmlns:a16="http://schemas.microsoft.com/office/drawing/2014/main" val="20001"/>
                    </a:ext>
                  </a:extLst>
                </a:gridCol>
                <a:gridCol w="1255262">
                  <a:extLst>
                    <a:ext uri="{9D8B030D-6E8A-4147-A177-3AD203B41FA5}">
                      <a16:colId xmlns:a16="http://schemas.microsoft.com/office/drawing/2014/main" val="20002"/>
                    </a:ext>
                  </a:extLst>
                </a:gridCol>
                <a:gridCol w="1157386">
                  <a:extLst>
                    <a:ext uri="{9D8B030D-6E8A-4147-A177-3AD203B41FA5}">
                      <a16:colId xmlns:a16="http://schemas.microsoft.com/office/drawing/2014/main" val="20003"/>
                    </a:ext>
                  </a:extLst>
                </a:gridCol>
                <a:gridCol w="1062249">
                  <a:extLst>
                    <a:ext uri="{9D8B030D-6E8A-4147-A177-3AD203B41FA5}">
                      <a16:colId xmlns:a16="http://schemas.microsoft.com/office/drawing/2014/main" val="20004"/>
                    </a:ext>
                  </a:extLst>
                </a:gridCol>
                <a:gridCol w="969165">
                  <a:extLst>
                    <a:ext uri="{9D8B030D-6E8A-4147-A177-3AD203B41FA5}">
                      <a16:colId xmlns:a16="http://schemas.microsoft.com/office/drawing/2014/main" val="20005"/>
                    </a:ext>
                  </a:extLst>
                </a:gridCol>
                <a:gridCol w="1143698">
                  <a:extLst>
                    <a:ext uri="{9D8B030D-6E8A-4147-A177-3AD203B41FA5}">
                      <a16:colId xmlns:a16="http://schemas.microsoft.com/office/drawing/2014/main" val="20006"/>
                    </a:ext>
                  </a:extLst>
                </a:gridCol>
              </a:tblGrid>
              <a:tr h="172895">
                <a:tc>
                  <a:txBody>
                    <a:bodyPr/>
                    <a:lstStyle/>
                    <a:p>
                      <a:pPr algn="ctr">
                        <a:lnSpc>
                          <a:spcPct val="107000"/>
                        </a:lnSpc>
                        <a:spcAft>
                          <a:spcPts val="0"/>
                        </a:spcAft>
                      </a:pPr>
                      <a:r>
                        <a:rPr lang="es-MX" sz="1200" dirty="0">
                          <a:effectLst/>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NODO 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MX" sz="1200">
                          <a:effectLst/>
                        </a:rPr>
                        <a:t>NODO B</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gridSpan="2">
                  <a:txBody>
                    <a:bodyPr/>
                    <a:lstStyle/>
                    <a:p>
                      <a:pPr algn="ctr">
                        <a:lnSpc>
                          <a:spcPct val="107000"/>
                        </a:lnSpc>
                        <a:spcAft>
                          <a:spcPts val="0"/>
                        </a:spcAft>
                      </a:pPr>
                      <a:r>
                        <a:rPr lang="es-MX" sz="1200" dirty="0">
                          <a:effectLst/>
                        </a:rPr>
                        <a:t>NODO C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a:txBody>
                    <a:bodyPr/>
                    <a:lstStyle/>
                    <a:p>
                      <a:pPr algn="ctr">
                        <a:lnSpc>
                          <a:spcPct val="107000"/>
                        </a:lnSpc>
                        <a:spcAft>
                          <a:spcPts val="0"/>
                        </a:spcAft>
                      </a:pPr>
                      <a:r>
                        <a:rPr lang="es-MX" sz="1200">
                          <a:effectLst/>
                        </a:rPr>
                        <a:t>NODO D</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1942">
                <a:tc>
                  <a:txBody>
                    <a:bodyPr/>
                    <a:lstStyle/>
                    <a:p>
                      <a:pPr algn="ctr">
                        <a:lnSpc>
                          <a:spcPct val="107000"/>
                        </a:lnSpc>
                        <a:spcAft>
                          <a:spcPts val="0"/>
                        </a:spcAft>
                      </a:pPr>
                      <a:r>
                        <a:rPr lang="es-MX" sz="1200" dirty="0">
                          <a:effectLst/>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BARRA AB</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dirty="0">
                          <a:effectLst/>
                        </a:rPr>
                        <a:t>BARRA BA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BARRA BC</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BARRA CB</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BARRA CD</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BARRA DC</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76937">
                <a:tc>
                  <a:txBody>
                    <a:bodyPr/>
                    <a:lstStyle/>
                    <a:p>
                      <a:pPr algn="ctr">
                        <a:lnSpc>
                          <a:spcPct val="107000"/>
                        </a:lnSpc>
                        <a:spcAft>
                          <a:spcPts val="0"/>
                        </a:spcAft>
                      </a:pPr>
                      <a:r>
                        <a:rPr lang="es-MX" sz="1200">
                          <a:effectLst/>
                        </a:rPr>
                        <a:t>Momentos nudos fijos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1.2</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dirty="0">
                          <a:effectLst/>
                        </a:rPr>
                        <a:t>-3.6</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3.59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-2.4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2.4</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1.199</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71931">
                <a:tc>
                  <a:txBody>
                    <a:bodyPr/>
                    <a:lstStyle/>
                    <a:p>
                      <a:pPr algn="ctr">
                        <a:lnSpc>
                          <a:spcPct val="107000"/>
                        </a:lnSpc>
                        <a:spcAft>
                          <a:spcPts val="0"/>
                        </a:spcAft>
                      </a:pPr>
                      <a:r>
                        <a:rPr lang="es-MX" sz="1200">
                          <a:effectLst/>
                        </a:rPr>
                        <a:t>Momentos corrimientos x 3.857</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(3.857)(0.8) = 3.085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0"/>
                        </a:spcAft>
                      </a:pPr>
                      <a:r>
                        <a:rPr lang="es-MX" sz="1200" dirty="0">
                          <a:effectLst/>
                        </a:rPr>
                        <a:t>(3.857)(0.6) = 2.314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0"/>
                        </a:spcAft>
                      </a:pPr>
                      <a:r>
                        <a:rPr lang="es-MX" sz="1200" dirty="0">
                          <a:effectLst/>
                        </a:rPr>
                        <a:t>(3.857)(-0.599)= -2.311</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0"/>
                        </a:spcAft>
                      </a:pPr>
                      <a:r>
                        <a:rPr lang="es-MX" sz="1200" dirty="0">
                          <a:effectLst/>
                        </a:rPr>
                        <a:t>(3.857)(-0.6) = -2.314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0"/>
                        </a:spcAft>
                      </a:pPr>
                      <a:r>
                        <a:rPr lang="es-MX" sz="1200" dirty="0">
                          <a:effectLst/>
                        </a:rPr>
                        <a:t>(3.857)(0.6)= 2.314</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0"/>
                        </a:spcAft>
                      </a:pPr>
                      <a:r>
                        <a:rPr lang="es-MX" sz="1200" dirty="0">
                          <a:effectLst/>
                        </a:rPr>
                        <a:t>(3.857)(0.801) = 3.089</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412205">
                <a:tc>
                  <a:txBody>
                    <a:bodyPr/>
                    <a:lstStyle/>
                    <a:p>
                      <a:pPr algn="ctr">
                        <a:lnSpc>
                          <a:spcPct val="107000"/>
                        </a:lnSpc>
                        <a:spcAft>
                          <a:spcPts val="0"/>
                        </a:spcAft>
                      </a:pPr>
                      <a:r>
                        <a:rPr lang="es-MX" sz="1200" dirty="0">
                          <a:effectLst/>
                        </a:rPr>
                        <a:t>Momentos totales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4.285 ton-m</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200" dirty="0">
                          <a:effectLst/>
                        </a:rPr>
                        <a:t>-1.286 ton-m</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200" dirty="0">
                          <a:effectLst/>
                        </a:rPr>
                        <a:t>1.288 ton-m</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200" dirty="0">
                          <a:effectLst/>
                        </a:rPr>
                        <a:t>-4.714 ton-m</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200" dirty="0">
                          <a:effectLst/>
                        </a:rPr>
                        <a:t>4.714 ton-m</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es-MX" sz="1200" dirty="0">
                          <a:effectLst/>
                        </a:rPr>
                        <a:t>4.288 ton-m</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18" name="Rectángulo 17"/>
          <p:cNvSpPr/>
          <p:nvPr/>
        </p:nvSpPr>
        <p:spPr>
          <a:xfrm>
            <a:off x="691082" y="1725835"/>
            <a:ext cx="1071339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Finalmente, los momentos encontrados en la primera tabla se suman a los momentos de la segunda tabla multiplicados por k. De esta manera obtenemos los momentos en los extremos de cada barra.</a:t>
            </a:r>
          </a:p>
        </p:txBody>
      </p:sp>
    </p:spTree>
    <p:extLst>
      <p:ext uri="{BB962C8B-B14F-4D97-AF65-F5344CB8AC3E}">
        <p14:creationId xmlns:p14="http://schemas.microsoft.com/office/powerpoint/2010/main" val="286247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21</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Diagrama de Momentos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pic>
        <p:nvPicPr>
          <p:cNvPr id="4" name="Imagen 3"/>
          <p:cNvPicPr>
            <a:picLocks noChangeAspect="1"/>
          </p:cNvPicPr>
          <p:nvPr/>
        </p:nvPicPr>
        <p:blipFill rotWithShape="1">
          <a:blip r:embed="rId7"/>
          <a:srcRect l="25057" t="1419" r="24732" b="11111"/>
          <a:stretch/>
        </p:blipFill>
        <p:spPr>
          <a:xfrm>
            <a:off x="3125907" y="1944294"/>
            <a:ext cx="5976664" cy="4136412"/>
          </a:xfrm>
          <a:prstGeom prst="rect">
            <a:avLst/>
          </a:prstGeom>
        </p:spPr>
      </p:pic>
      <p:sp>
        <p:nvSpPr>
          <p:cNvPr id="12" name="Botón de acción: Inicio 11">
            <a:hlinkClick r:id="rId8"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73296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22</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Método Pendiente – Deflexión</a:t>
            </a:r>
            <a:endParaRPr lang="es-419" sz="2400" dirty="0">
              <a:solidFill>
                <a:prstClr val="black"/>
              </a:solidFill>
            </a:endParaRPr>
          </a:p>
        </p:txBody>
      </p:sp>
      <p:sp>
        <p:nvSpPr>
          <p:cNvPr id="12" name="Título 1"/>
          <p:cNvSpPr txBox="1">
            <a:spLocks/>
          </p:cNvSpPr>
          <p:nvPr/>
        </p:nvSpPr>
        <p:spPr>
          <a:xfrm>
            <a:off x="1721185" y="2415899"/>
            <a:ext cx="8928992"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MÉTODO DE ANÁLISIS DEL DESPLAZAMIENTO: ECUACIONES DE PENDIENTE-DEFLEXIÓN</a:t>
            </a:r>
            <a:r>
              <a:rPr lang="es-MX"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180918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23</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Indeterminación Estática</a:t>
            </a:r>
            <a:endParaRPr lang="es-419" sz="2400" dirty="0">
              <a:solidFill>
                <a:prstClr val="black"/>
              </a:solidFill>
            </a:endParaRPr>
          </a:p>
        </p:txBody>
      </p:sp>
      <p:sp>
        <p:nvSpPr>
          <p:cNvPr id="2" name="Rectángulo 1"/>
          <p:cNvSpPr/>
          <p:nvPr/>
        </p:nvSpPr>
        <p:spPr>
          <a:xfrm>
            <a:off x="695400" y="1724445"/>
            <a:ext cx="1072919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Se define como el número de acciones redundantes o exceso de reacciones internas y externas, que no es posible determinar por medio del equilibrio estático. Se puede decir que es la diferencia entre el número de incógnitas y ecuaciones disponibles de equilibrio estático. Por ejemplo la viga de la figura tiene cinco reacciones desconocidas y solo se dispone de tres ecuaciones de equilibrio, la viga es indeterminada en grado 3:</a:t>
            </a:r>
          </a:p>
          <a:p>
            <a:pPr algn="just"/>
            <a:endParaRPr lang="es-MX" dirty="0">
              <a:solidFill>
                <a:schemeClr val="tx1"/>
              </a:solidFill>
            </a:endParaRPr>
          </a:p>
        </p:txBody>
      </p:sp>
      <p:grpSp>
        <p:nvGrpSpPr>
          <p:cNvPr id="5" name="Grupo 4"/>
          <p:cNvGrpSpPr/>
          <p:nvPr/>
        </p:nvGrpSpPr>
        <p:grpSpPr>
          <a:xfrm>
            <a:off x="2096765" y="4501826"/>
            <a:ext cx="8233165" cy="2334615"/>
            <a:chOff x="2207568" y="3559180"/>
            <a:chExt cx="8233165" cy="2334615"/>
          </a:xfrm>
        </p:grpSpPr>
        <p:pic>
          <p:nvPicPr>
            <p:cNvPr id="3" name="Imagen 2"/>
            <p:cNvPicPr>
              <a:picLocks noChangeAspect="1"/>
            </p:cNvPicPr>
            <p:nvPr/>
          </p:nvPicPr>
          <p:blipFill rotWithShape="1">
            <a:blip r:embed="rId7"/>
            <a:srcRect t="28625"/>
            <a:stretch/>
          </p:blipFill>
          <p:spPr>
            <a:xfrm>
              <a:off x="2207568" y="3559180"/>
              <a:ext cx="8233165" cy="2334615"/>
            </a:xfrm>
            <a:prstGeom prst="rect">
              <a:avLst/>
            </a:prstGeom>
          </p:spPr>
        </p:pic>
        <p:cxnSp>
          <p:nvCxnSpPr>
            <p:cNvPr id="12" name="Conector recto de flecha 11"/>
            <p:cNvCxnSpPr/>
            <p:nvPr/>
          </p:nvCxnSpPr>
          <p:spPr>
            <a:xfrm flipV="1">
              <a:off x="2855640" y="4725144"/>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rotWithShape="1">
            <a:blip r:embed="rId8"/>
            <a:srcRect l="33317" t="19342" r="38576" b="19344"/>
            <a:stretch/>
          </p:blipFill>
          <p:spPr>
            <a:xfrm rot="3333818">
              <a:off x="2325716" y="3997353"/>
              <a:ext cx="843081" cy="730670"/>
            </a:xfrm>
            <a:prstGeom prst="rect">
              <a:avLst/>
            </a:prstGeom>
          </p:spPr>
        </p:pic>
        <p:cxnSp>
          <p:nvCxnSpPr>
            <p:cNvPr id="14" name="Conector recto de flecha 13"/>
            <p:cNvCxnSpPr/>
            <p:nvPr/>
          </p:nvCxnSpPr>
          <p:spPr>
            <a:xfrm flipV="1">
              <a:off x="10056440" y="4684583"/>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7680176" y="4684583"/>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5231904" y="4723944"/>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Rectángulo 17"/>
              <p:cNvSpPr/>
              <p:nvPr/>
            </p:nvSpPr>
            <p:spPr>
              <a:xfrm>
                <a:off x="1732529" y="3303476"/>
                <a:ext cx="8672347" cy="1096647"/>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1600" dirty="0"/>
                  <a:t>Número de reacciones desconocidas  = 5</a:t>
                </a:r>
              </a:p>
              <a:p>
                <a:pPr algn="just"/>
                <a:r>
                  <a:rPr lang="es-MX" sz="1600" dirty="0"/>
                  <a:t>Ecuaciones de equilibrio = 2 </a:t>
                </a:r>
                <a14:m>
                  <m:oMath xmlns:m="http://schemas.openxmlformats.org/officeDocument/2006/math">
                    <m:r>
                      <a:rPr lang="es-MX" sz="1600">
                        <a:latin typeface="Cambria Math" panose="02040503050406030204" pitchFamily="18" charset="0"/>
                      </a:rPr>
                      <m:t>(</m:t>
                    </m:r>
                    <m:nary>
                      <m:naryPr>
                        <m:chr m:val="∑"/>
                        <m:subHide m:val="on"/>
                        <m:supHide m:val="on"/>
                        <m:ctrlPr>
                          <a:rPr lang="es-MX" sz="1600" i="1" smtClean="0">
                            <a:latin typeface="Cambria Math" panose="02040503050406030204" pitchFamily="18" charset="0"/>
                          </a:rPr>
                        </m:ctrlPr>
                      </m:naryPr>
                      <m:sub/>
                      <m:sup/>
                      <m:e>
                        <m:r>
                          <a:rPr lang="es-MX" sz="1600" b="0" i="1" smtClean="0">
                            <a:latin typeface="Cambria Math" panose="02040503050406030204" pitchFamily="18" charset="0"/>
                          </a:rPr>
                          <m:t>𝑀</m:t>
                        </m:r>
                      </m:e>
                    </m:nary>
                    <m:r>
                      <a:rPr lang="es-MX" sz="1600" b="0" i="1" smtClean="0">
                        <a:latin typeface="Cambria Math" panose="02040503050406030204" pitchFamily="18" charset="0"/>
                      </a:rPr>
                      <m:t>,  </m:t>
                    </m:r>
                    <m:nary>
                      <m:naryPr>
                        <m:chr m:val="∑"/>
                        <m:subHide m:val="on"/>
                        <m:supHide m:val="on"/>
                        <m:ctrlPr>
                          <a:rPr lang="es-MX" sz="1600" i="1" smtClean="0">
                            <a:latin typeface="Cambria Math" panose="02040503050406030204" pitchFamily="18" charset="0"/>
                          </a:rPr>
                        </m:ctrlPr>
                      </m:naryPr>
                      <m:sub/>
                      <m:sup/>
                      <m:e>
                        <m:sSub>
                          <m:sSubPr>
                            <m:ctrlPr>
                              <a:rPr lang="es-MX" sz="1600" i="1" smtClean="0">
                                <a:latin typeface="Cambria Math" panose="02040503050406030204" pitchFamily="18" charset="0"/>
                              </a:rPr>
                            </m:ctrlPr>
                          </m:sSubPr>
                          <m:e>
                            <m:r>
                              <a:rPr lang="es-MX" sz="1600" b="0" i="1" smtClean="0">
                                <a:latin typeface="Cambria Math" panose="02040503050406030204" pitchFamily="18" charset="0"/>
                              </a:rPr>
                              <m:t>𝐹</m:t>
                            </m:r>
                          </m:e>
                          <m:sub>
                            <m:r>
                              <a:rPr lang="es-MX" sz="1600" b="0" i="1" smtClean="0">
                                <a:latin typeface="Cambria Math" panose="02040503050406030204" pitchFamily="18" charset="0"/>
                              </a:rPr>
                              <m:t>𝑦</m:t>
                            </m:r>
                          </m:sub>
                        </m:sSub>
                      </m:e>
                    </m:nary>
                    <m:r>
                      <a:rPr lang="es-MX" sz="1600" b="0" i="1" smtClean="0">
                        <a:latin typeface="Cambria Math" panose="02040503050406030204" pitchFamily="18" charset="0"/>
                      </a:rPr>
                      <m:t>)</m:t>
                    </m:r>
                  </m:oMath>
                </a14:m>
                <a:endParaRPr lang="es-MX" sz="1600" dirty="0"/>
              </a:p>
              <a:p>
                <a:pPr algn="just"/>
                <a:r>
                  <a:rPr lang="es-MX" sz="1600" dirty="0"/>
                  <a:t>Grado de indeterminación = NRD – EE = 5 – 2 = 3.</a:t>
                </a:r>
              </a:p>
              <a:p>
                <a:pPr algn="just"/>
                <a:r>
                  <a:rPr lang="es-MX" sz="1600" dirty="0"/>
                  <a:t>El grado de indeterminación define el número de ecuaciones adicionales para la solución del problema.  </a:t>
                </a:r>
              </a:p>
            </p:txBody>
          </p:sp>
        </mc:Choice>
        <mc:Fallback xmlns="">
          <p:sp>
            <p:nvSpPr>
              <p:cNvPr id="18" name="Rectángulo 17"/>
              <p:cNvSpPr>
                <a:spLocks noRot="1" noChangeAspect="1" noMove="1" noResize="1" noEditPoints="1" noAdjustHandles="1" noChangeArrowheads="1" noChangeShapeType="1" noTextEdit="1"/>
              </p:cNvSpPr>
              <p:nvPr/>
            </p:nvSpPr>
            <p:spPr>
              <a:xfrm>
                <a:off x="1732529" y="3303476"/>
                <a:ext cx="8672347" cy="1096647"/>
              </a:xfrm>
              <a:prstGeom prst="rect">
                <a:avLst/>
              </a:prstGeom>
              <a:blipFill rotWithShape="0">
                <a:blip r:embed="rId9"/>
                <a:stretch>
                  <a:fillRect l="-281" t="-10383" b="-5464"/>
                </a:stretch>
              </a:blipFill>
            </p:spPr>
            <p:txBody>
              <a:bodyPr/>
              <a:lstStyle/>
              <a:p>
                <a:r>
                  <a:rPr lang="es-MX">
                    <a:noFill/>
                  </a:rPr>
                  <a:t> </a:t>
                </a:r>
              </a:p>
            </p:txBody>
          </p:sp>
        </mc:Fallback>
      </mc:AlternateContent>
      <p:sp>
        <p:nvSpPr>
          <p:cNvPr id="19" name="Botón de acción: Inicio 18">
            <a:hlinkClick r:id="rId10"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139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24</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Procedimientos Generales</a:t>
            </a:r>
            <a:endParaRPr lang="es-419" sz="2400" dirty="0">
              <a:solidFill>
                <a:prstClr val="black"/>
              </a:solidFill>
            </a:endParaRPr>
          </a:p>
        </p:txBody>
      </p:sp>
      <p:sp>
        <p:nvSpPr>
          <p:cNvPr id="14" name="Marcador de contenido 2"/>
          <p:cNvSpPr>
            <a:spLocks noGrp="1"/>
          </p:cNvSpPr>
          <p:nvPr>
            <p:ph idx="1"/>
          </p:nvPr>
        </p:nvSpPr>
        <p:spPr>
          <a:xfrm>
            <a:off x="664013" y="1669583"/>
            <a:ext cx="10760579" cy="3660751"/>
          </a:xfrm>
        </p:spPr>
        <p:txBody>
          <a:bodyPr>
            <a:noAutofit/>
          </a:bodyPr>
          <a:lstStyle/>
          <a:p>
            <a:pPr marL="0" indent="0" algn="just">
              <a:buNone/>
            </a:pPr>
            <a:r>
              <a:rPr lang="es-MX" sz="1800" dirty="0"/>
              <a:t>Todas las estructuras deben satisfacer los requisitos de equilibrio, desplazamiento de carga y compatibilidad de los desplazamientos a fin de garantizar su seguridad. En la sección 10-1 se estableció que hay dos formas diferentes de satisfacer estos requisitos cuando se analiza una estructura estáticamente indeterminada. El método de análisis de la fuerza, que se estudió en el capítulo anterior, se basa en la identificación de las fuerzas redundantes desconocidas, para después satisfacer las ecuaciones de compatibilidad de la estructura. Esto se hace al expresar los desplazamientos en términos de las cargas usando las relaciones de carga-desplazamiento. Al resolver las ecuaciones resultantes se obtienen las reacciones redundantes, y después se utilizan las ecuaciones de equilibrio para determinar las reacciones restantes de la estructura. El método del desplazamiento funciona de manera inversa. Requiere en primer lugar satisfacer las ecuaciones de equilibrio para la estructura. Para ello se escriben los desplazamientos desconocidos en términos de la carga usando las relaciones de carga-desplazamiento, luego se resuelven estas ecuaciones para obtener los desplazamientos. Una vez que se conocen los desplazamientos, se determinan las cargas desconocidas a partir de las ecuaciones de compatibilidad, empleando las relaciones de </a:t>
            </a:r>
            <a:r>
              <a:rPr lang="es-MX" sz="1800" dirty="0" smtClean="0"/>
              <a:t>carga-desplazamiento</a:t>
            </a:r>
            <a:r>
              <a:rPr lang="es-MX" sz="1800" dirty="0"/>
              <a:t>. </a:t>
            </a:r>
          </a:p>
        </p:txBody>
      </p:sp>
      <p:sp>
        <p:nvSpPr>
          <p:cNvPr id="12" name="Botón de acción: Inicio 11">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61553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25</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Procedimientos Generales</a:t>
            </a:r>
            <a:endParaRPr lang="es-419" sz="2400" dirty="0">
              <a:solidFill>
                <a:prstClr val="black"/>
              </a:solidFill>
            </a:endParaRPr>
          </a:p>
        </p:txBody>
      </p:sp>
      <p:sp>
        <p:nvSpPr>
          <p:cNvPr id="12" name="Marcador de contenido 2"/>
          <p:cNvSpPr>
            <a:spLocks noGrp="1"/>
          </p:cNvSpPr>
          <p:nvPr>
            <p:ph idx="1"/>
          </p:nvPr>
        </p:nvSpPr>
        <p:spPr>
          <a:xfrm>
            <a:off x="710261" y="1844824"/>
            <a:ext cx="10713392" cy="1649367"/>
          </a:xfrm>
        </p:spPr>
        <p:txBody>
          <a:bodyPr>
            <a:normAutofit/>
          </a:bodyPr>
          <a:lstStyle/>
          <a:p>
            <a:pPr marL="0" indent="0" algn="just">
              <a:buNone/>
            </a:pPr>
            <a:r>
              <a:rPr lang="es-MX" sz="1800" dirty="0"/>
              <a:t>Todos los métodos de desplazamiento siguen este procedimiento general. En este capítulo, se generalizará el procedimiento para producir las ecuaciones de pendiente-deflexión. En el análisis siguiente se mostrará la forma de identificar los desplazamientos desconocidos en una estructura y se desarrollarán algunas de las relaciones de carga-desplazamiento más importantes para los elementos de vigas y marcos. Los resultados se </a:t>
            </a:r>
            <a:r>
              <a:rPr lang="es-MX" sz="1800" dirty="0" smtClean="0"/>
              <a:t>utilizarán </a:t>
            </a:r>
            <a:r>
              <a:rPr lang="es-MX" sz="1800" dirty="0"/>
              <a:t>en la próxima sección y en los capítulos posteriores como base para aplicar el método de análisis del desplazamiento.</a:t>
            </a:r>
          </a:p>
          <a:p>
            <a:endParaRPr lang="es-MX" sz="2800" dirty="0"/>
          </a:p>
        </p:txBody>
      </p:sp>
      <p:sp>
        <p:nvSpPr>
          <p:cNvPr id="13" name="Botón de acción: Inicio 12">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82672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26</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Grados de Libertad</a:t>
            </a:r>
            <a:endParaRPr lang="es-419" sz="2400" dirty="0">
              <a:solidFill>
                <a:prstClr val="black"/>
              </a:solidFill>
            </a:endParaRPr>
          </a:p>
        </p:txBody>
      </p:sp>
      <p:sp>
        <p:nvSpPr>
          <p:cNvPr id="12" name="Marcador de contenido 2"/>
          <p:cNvSpPr>
            <a:spLocks noGrp="1"/>
          </p:cNvSpPr>
          <p:nvPr>
            <p:ph idx="1"/>
          </p:nvPr>
        </p:nvSpPr>
        <p:spPr>
          <a:xfrm>
            <a:off x="711200" y="1772992"/>
            <a:ext cx="10625986" cy="3960264"/>
          </a:xfrm>
        </p:spPr>
        <p:txBody>
          <a:bodyPr>
            <a:noAutofit/>
          </a:bodyPr>
          <a:lstStyle/>
          <a:p>
            <a:pPr marL="0" indent="0" algn="just">
              <a:buNone/>
            </a:pPr>
            <a:r>
              <a:rPr lang="es-MX" sz="1800" dirty="0"/>
              <a:t>Cuando una estructura está cargada, los puntos especificados sobre ella, llamados nodos, experimentarán desplazamientos desconocidos. A estos desplazamientos se les conoce como grados de libertad para la estructura, y en el método de análisis del desplazamiento resulta importante especificar estos grados de libertad puesto que se convierten en las incógnitas al aplicar el método. El número de estas incógnitas se conoce como el grado en que la estructura es cinemáticamente indeterminada. Para conocer la indeterminación cinemática se puede considerar que la estructura consiste en una serie de elementos conectados a los nodos, los cuales se encuentran usualmente en las juntas, soportes o extremos de un elemento, o cuando éste experimenta un cambio repentino en su sección transversal. En tres dimensiones, cada nodo en un marco o una viga puede tener un máximo de tres desplazamientos lineales y tres desplazamientos de rotación; y en dos dimensiones, cada nodo puede tener a lo </a:t>
            </a:r>
            <a:r>
              <a:rPr lang="es-MX" sz="1800" dirty="0" smtClean="0"/>
              <a:t>sumo </a:t>
            </a:r>
            <a:r>
              <a:rPr lang="es-MX" sz="1800" dirty="0"/>
              <a:t>dos desplazamientos lineales y un desplazamiento de rotación. Además, los desplazamientos nodales pueden restringirse mediante los soportes, o debido a los supuestos basados en el comportamiento de la estructura. Por ejemplo, si la estructura es una viga y sólo se considera la deformación debida a la flexión, entonces no puede haber un desplazamiento lineal a lo largo del eje de la viga puesto que este desplazamiento lo causa la deformación proveniente de una fuerza axial. </a:t>
            </a:r>
          </a:p>
        </p:txBody>
      </p:sp>
      <p:sp>
        <p:nvSpPr>
          <p:cNvPr id="13" name="Botón de acción: Inicio 12">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35904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27</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Grados de Libertad</a:t>
            </a:r>
            <a:endParaRPr lang="es-419" sz="2400" dirty="0">
              <a:solidFill>
                <a:prstClr val="black"/>
              </a:solidFill>
            </a:endParaRPr>
          </a:p>
        </p:txBody>
      </p:sp>
      <p:sp>
        <p:nvSpPr>
          <p:cNvPr id="12" name="Marcador de contenido 2"/>
          <p:cNvSpPr>
            <a:spLocks noGrp="1"/>
          </p:cNvSpPr>
          <p:nvPr>
            <p:ph idx="1"/>
          </p:nvPr>
        </p:nvSpPr>
        <p:spPr>
          <a:xfrm>
            <a:off x="711200" y="1628801"/>
            <a:ext cx="10569376" cy="1440160"/>
          </a:xfrm>
        </p:spPr>
        <p:txBody>
          <a:bodyPr>
            <a:normAutofit/>
          </a:bodyPr>
          <a:lstStyle/>
          <a:p>
            <a:pPr marL="0" indent="0" algn="just">
              <a:buNone/>
            </a:pPr>
            <a:r>
              <a:rPr lang="es-MX" sz="1800" dirty="0"/>
              <a:t>Estos conceptos se aclaran si se consideran algunos ejemplos, comenzando con la viga de la figura </a:t>
            </a:r>
            <a:r>
              <a:rPr lang="es-MX" sz="1800" dirty="0" smtClean="0"/>
              <a:t>11-1a</a:t>
            </a:r>
            <a:r>
              <a:rPr lang="es-MX" sz="1800" dirty="0"/>
              <a:t>. Aquí cualquier carga </a:t>
            </a:r>
            <a:r>
              <a:rPr lang="es-MX" sz="1800" b="1" dirty="0"/>
              <a:t>P</a:t>
            </a:r>
            <a:r>
              <a:rPr lang="es-MX" sz="1800" dirty="0"/>
              <a:t> aplicada a la viga hará que el nodo </a:t>
            </a:r>
            <a:r>
              <a:rPr lang="es-MX" sz="1800" b="1" dirty="0"/>
              <a:t>A</a:t>
            </a:r>
            <a:r>
              <a:rPr lang="es-MX" sz="1800" dirty="0"/>
              <a:t> sólo gire (si se ignora la deformación axial), en tanto que el movimiento del nodo </a:t>
            </a:r>
            <a:r>
              <a:rPr lang="es-MX" sz="1800" b="1" dirty="0"/>
              <a:t>B</a:t>
            </a:r>
            <a:r>
              <a:rPr lang="es-MX" sz="1800" dirty="0"/>
              <a:t> está totalmente restringido. En consecuencia, la viga tiene sólo un grado de libertad desconocido: </a:t>
            </a:r>
            <a:r>
              <a:rPr lang="es-MX" sz="1800" b="1" dirty="0"/>
              <a:t>θᴀ</a:t>
            </a:r>
            <a:r>
              <a:rPr lang="es-MX" sz="1800" dirty="0"/>
              <a:t>, y por lo tanto es cinemáticamente indeterminada de primer grado. </a:t>
            </a:r>
          </a:p>
        </p:txBody>
      </p:sp>
      <p:sp>
        <p:nvSpPr>
          <p:cNvPr id="13" name="Botón de acción: Inicio 12">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1605" t="26967" r="61170" b="61371"/>
          <a:stretch/>
        </p:blipFill>
        <p:spPr bwMode="auto">
          <a:xfrm>
            <a:off x="2862459" y="2977849"/>
            <a:ext cx="6912768" cy="292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410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28</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Procedimientos Generales</a:t>
            </a:r>
            <a:endParaRPr lang="es-419" sz="2400" dirty="0">
              <a:solidFill>
                <a:prstClr val="black"/>
              </a:solidFill>
            </a:endParaRPr>
          </a:p>
        </p:txBody>
      </p:sp>
      <p:sp>
        <p:nvSpPr>
          <p:cNvPr id="2" name="Rectángulo 1"/>
          <p:cNvSpPr/>
          <p:nvPr/>
        </p:nvSpPr>
        <p:spPr>
          <a:xfrm>
            <a:off x="664013" y="1643569"/>
            <a:ext cx="10641384" cy="1754326"/>
          </a:xfrm>
          <a:prstGeom prst="rect">
            <a:avLst/>
          </a:prstGeom>
        </p:spPr>
        <p:txBody>
          <a:bodyPr wrap="square">
            <a:spAutoFit/>
          </a:bodyPr>
          <a:lstStyle/>
          <a:p>
            <a:pPr algn="just"/>
            <a:r>
              <a:rPr lang="es-MX" dirty="0"/>
              <a:t>La viga de la figura </a:t>
            </a:r>
            <a:r>
              <a:rPr lang="es-MX" dirty="0" smtClean="0"/>
              <a:t>11-1b </a:t>
            </a:r>
            <a:r>
              <a:rPr lang="es-MX" dirty="0"/>
              <a:t>tiene nodos en </a:t>
            </a:r>
            <a:r>
              <a:rPr lang="es-MX" b="1" dirty="0"/>
              <a:t>A</a:t>
            </a:r>
            <a:r>
              <a:rPr lang="es-MX" dirty="0"/>
              <a:t> , </a:t>
            </a:r>
            <a:r>
              <a:rPr lang="es-MX" b="1" dirty="0"/>
              <a:t>B</a:t>
            </a:r>
            <a:r>
              <a:rPr lang="es-MX" dirty="0"/>
              <a:t>, y </a:t>
            </a:r>
            <a:r>
              <a:rPr lang="es-MX" b="1" dirty="0"/>
              <a:t>C</a:t>
            </a:r>
            <a:r>
              <a:rPr lang="es-MX" dirty="0"/>
              <a:t> y, por lo tanto, tiene cuatro grados de libertad, designados por los desplazamientos de rotación </a:t>
            </a:r>
            <a:r>
              <a:rPr lang="es-MX" b="1" dirty="0"/>
              <a:t>θᴀ</a:t>
            </a:r>
            <a:r>
              <a:rPr lang="es-MX" dirty="0"/>
              <a:t>, </a:t>
            </a:r>
            <a:r>
              <a:rPr lang="es-MX" b="1" dirty="0"/>
              <a:t>θᴃ</a:t>
            </a:r>
            <a:r>
              <a:rPr lang="es-MX" dirty="0"/>
              <a:t>, </a:t>
            </a:r>
            <a:r>
              <a:rPr lang="es-MX" b="1" dirty="0"/>
              <a:t>θᴄ</a:t>
            </a:r>
            <a:r>
              <a:rPr lang="es-MX" dirty="0"/>
              <a:t> y el desplazamiento vertical </a:t>
            </a:r>
            <a:r>
              <a:rPr lang="es-MX" b="1" dirty="0" smtClean="0"/>
              <a:t>Δᴄ</a:t>
            </a:r>
            <a:r>
              <a:rPr lang="es-MX" dirty="0" smtClean="0"/>
              <a:t>; </a:t>
            </a:r>
            <a:r>
              <a:rPr lang="es-MX" dirty="0"/>
              <a:t>es cinemáticamente indeterminada de cuarto grado. Considere ahora el marco de la figura </a:t>
            </a:r>
            <a:r>
              <a:rPr lang="es-MX" dirty="0" smtClean="0"/>
              <a:t>11-1c</a:t>
            </a:r>
            <a:r>
              <a:rPr lang="es-MX" dirty="0"/>
              <a:t>. Una vez más, si se pasa por alto la deformación axial de los elementos, una carga </a:t>
            </a:r>
            <a:r>
              <a:rPr lang="es-MX" b="1" dirty="0"/>
              <a:t>P</a:t>
            </a:r>
            <a:r>
              <a:rPr lang="es-MX" dirty="0"/>
              <a:t> arbitraria aplicada al marco puede hacer que los nodos </a:t>
            </a:r>
            <a:r>
              <a:rPr lang="es-MX" b="1" dirty="0"/>
              <a:t>B</a:t>
            </a:r>
            <a:r>
              <a:rPr lang="es-MX" dirty="0"/>
              <a:t> y </a:t>
            </a:r>
            <a:r>
              <a:rPr lang="es-MX" b="1" dirty="0"/>
              <a:t>C</a:t>
            </a:r>
            <a:r>
              <a:rPr lang="es-MX" dirty="0"/>
              <a:t> giren y se puedan desplazar horizontalmente una distancia igual. En consecuencia, el marco tiene tres grados de libertad. </a:t>
            </a:r>
            <a:r>
              <a:rPr lang="es-MX" b="1" dirty="0"/>
              <a:t>θᴃ</a:t>
            </a:r>
            <a:r>
              <a:rPr lang="es-MX" dirty="0"/>
              <a:t>, </a:t>
            </a:r>
            <a:r>
              <a:rPr lang="es-MX" b="1" dirty="0"/>
              <a:t>θᴄ</a:t>
            </a:r>
            <a:r>
              <a:rPr lang="es-MX" dirty="0"/>
              <a:t>, </a:t>
            </a:r>
            <a:r>
              <a:rPr lang="es-MX" b="1" dirty="0"/>
              <a:t>Δᴃ</a:t>
            </a:r>
            <a:r>
              <a:rPr lang="es-MX" dirty="0"/>
              <a:t> y por lo tanto es cinemáticamente indeterminado de tercer grado.</a:t>
            </a:r>
          </a:p>
        </p:txBody>
      </p:sp>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0791" t="62296" r="59334" b="7867"/>
          <a:stretch/>
        </p:blipFill>
        <p:spPr bwMode="auto">
          <a:xfrm>
            <a:off x="7392144" y="3399594"/>
            <a:ext cx="3030164" cy="284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upo 2"/>
          <p:cNvGrpSpPr/>
          <p:nvPr/>
        </p:nvGrpSpPr>
        <p:grpSpPr>
          <a:xfrm>
            <a:off x="1919536" y="3450996"/>
            <a:ext cx="3506453" cy="2758990"/>
            <a:chOff x="1919536" y="3450996"/>
            <a:chExt cx="3506453" cy="2758990"/>
          </a:xfrm>
        </p:grpSpPr>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0459" t="42994" r="59666" b="43247"/>
            <a:stretch/>
          </p:blipFill>
          <p:spPr bwMode="auto">
            <a:xfrm>
              <a:off x="1919537" y="4772137"/>
              <a:ext cx="3506452" cy="143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0391" t="26648" r="59734" b="61371"/>
            <a:stretch/>
          </p:blipFill>
          <p:spPr bwMode="auto">
            <a:xfrm>
              <a:off x="1919536" y="3450996"/>
              <a:ext cx="3506452" cy="132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Botón de acción: Inicio 15">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82310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29</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Ecuaciones Pendiente-deflexión</a:t>
            </a:r>
            <a:endParaRPr lang="es-419" sz="2400" dirty="0">
              <a:solidFill>
                <a:prstClr val="black"/>
              </a:solidFill>
            </a:endParaRPr>
          </a:p>
        </p:txBody>
      </p:sp>
      <p:sp>
        <p:nvSpPr>
          <p:cNvPr id="2" name="Rectángulo 1"/>
          <p:cNvSpPr/>
          <p:nvPr/>
        </p:nvSpPr>
        <p:spPr>
          <a:xfrm>
            <a:off x="711200" y="1659722"/>
            <a:ext cx="10569376" cy="3693319"/>
          </a:xfrm>
          <a:prstGeom prst="rect">
            <a:avLst/>
          </a:prstGeom>
        </p:spPr>
        <p:txBody>
          <a:bodyPr wrap="square">
            <a:spAutoFit/>
          </a:bodyPr>
          <a:lstStyle/>
          <a:p>
            <a:pPr algn="just"/>
            <a:r>
              <a:rPr lang="es-MX" dirty="0"/>
              <a:t>Como se indicó anteriormente, el método de los desplazamientos consistentes que se estudió en el capítulo 10 es un método de análisis de la fuerza, puesto que requiere escribir las ecuaciones que relacionan las fuerzas o momentos desconocidos en una estructura. Por desgracia, su uso está limitado a estructuras que no tengan un alto grado de indeterminación. Esto se debe a que se requiere mucho trabajo para establecer las ecuaciones de compatibilidad y, además, cada ecuación escrita involucra a todas las incógnitas, lo que hace difícil resolver el sistema de ecuaciones resultante a menos que se cuente con una computadora. En comparación, el método de la pendiente-deflexión no es tan complicado. Como se verá más </a:t>
            </a:r>
            <a:r>
              <a:rPr lang="es-MX" dirty="0" smtClean="0"/>
              <a:t>adelante, se </a:t>
            </a:r>
            <a:r>
              <a:rPr lang="es-MX" dirty="0"/>
              <a:t>requiere menos trabajo tanto al escribir las ecuaciones necesarias para obtener la solución del problema como al resolver estas ecuaciones y encontrar los desplazamientos y cargas internas desconocidas. Además, el método puede programarse fácilmente en una computadora y emplearse para analizar una amplia gama de estructuras indeterminadas. El método de la pendiente-deflexión fue desarrollado originalmente por Heinrich Manderla y Otto </a:t>
            </a:r>
            <a:r>
              <a:rPr lang="es-MX" dirty="0" err="1"/>
              <a:t>Mohr</a:t>
            </a:r>
            <a:r>
              <a:rPr lang="es-MX" dirty="0"/>
              <a:t> con el propósito de estudiar los esfuerzos secundarios en las armaduras. </a:t>
            </a:r>
            <a:r>
              <a:rPr lang="es-MX" dirty="0" smtClean="0"/>
              <a:t>Después; </a:t>
            </a:r>
            <a:r>
              <a:rPr lang="es-MX" dirty="0"/>
              <a:t>en </a:t>
            </a:r>
            <a:r>
              <a:rPr lang="es-MX" dirty="0" smtClean="0"/>
              <a:t>1915 G. A</a:t>
            </a:r>
            <a:r>
              <a:rPr lang="es-MX" dirty="0"/>
              <a:t>. </a:t>
            </a:r>
            <a:r>
              <a:rPr lang="es-MX" dirty="0" err="1"/>
              <a:t>Maney</a:t>
            </a:r>
            <a:r>
              <a:rPr lang="es-MX" dirty="0"/>
              <a:t> desarrolló una versión mejorada de esta técnica y la aplicó al análisis de vigas indeterminadas y estructuras armadas.</a:t>
            </a:r>
          </a:p>
        </p:txBody>
      </p:sp>
      <p:sp>
        <p:nvSpPr>
          <p:cNvPr id="12" name="Botón de acción: Inicio 11">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1179428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746674" y="620688"/>
            <a:ext cx="487801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Método de Distribución de momentos</a:t>
            </a:r>
            <a:endParaRPr lang="es-419" sz="2400" dirty="0">
              <a:solidFill>
                <a:prstClr val="black"/>
              </a:solidFill>
            </a:endParaRPr>
          </a:p>
        </p:txBody>
      </p:sp>
      <p:sp>
        <p:nvSpPr>
          <p:cNvPr id="12" name="Título 1"/>
          <p:cNvSpPr txBox="1">
            <a:spLocks/>
          </p:cNvSpPr>
          <p:nvPr/>
        </p:nvSpPr>
        <p:spPr>
          <a:xfrm>
            <a:off x="1721185" y="2415899"/>
            <a:ext cx="8928992"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MÉTODO DE DISTRIBUCIÓN DE MOMENTOS</a:t>
            </a:r>
            <a:endParaRPr lang="es-MX"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576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30</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Procedimientos Generales</a:t>
            </a:r>
            <a:endParaRPr lang="es-419" sz="2400" dirty="0">
              <a:solidFill>
                <a:prstClr val="black"/>
              </a:solidFill>
            </a:endParaRPr>
          </a:p>
        </p:txBody>
      </p:sp>
      <p:sp>
        <p:nvSpPr>
          <p:cNvPr id="2" name="Rectángulo 1"/>
          <p:cNvSpPr/>
          <p:nvPr/>
        </p:nvSpPr>
        <p:spPr>
          <a:xfrm>
            <a:off x="676378" y="1668268"/>
            <a:ext cx="10569376" cy="3693319"/>
          </a:xfrm>
          <a:prstGeom prst="rect">
            <a:avLst/>
          </a:prstGeom>
        </p:spPr>
        <p:txBody>
          <a:bodyPr wrap="square">
            <a:spAutoFit/>
          </a:bodyPr>
          <a:lstStyle/>
          <a:p>
            <a:pPr algn="just"/>
            <a:r>
              <a:rPr lang="es-MX" dirty="0"/>
              <a:t>El método de la pendiente-deflexión se llama así porque relaciona las pendientes y las deflexiones desconocidas con la carga aplicada sobre una estructura. Con el fin de desarrollar la forma general de las ecuaciones de pendiente-deflexión, se considerará un claro típico </a:t>
            </a:r>
            <a:r>
              <a:rPr lang="es-MX" b="1" dirty="0" smtClean="0"/>
              <a:t>A-B</a:t>
            </a:r>
            <a:r>
              <a:rPr lang="es-MX" dirty="0" smtClean="0"/>
              <a:t> </a:t>
            </a:r>
            <a:r>
              <a:rPr lang="es-MX" dirty="0"/>
              <a:t>de una viga continua, como el que se muestra en la figura 11-2, el cual se somete a una carga arbitraria y tiene un </a:t>
            </a:r>
            <a:r>
              <a:rPr lang="es-MX" b="1" dirty="0"/>
              <a:t>El </a:t>
            </a:r>
            <a:r>
              <a:rPr lang="es-MX" dirty="0"/>
              <a:t>constante. Se desea relacionar los momentos internos en los extremos de la viga </a:t>
            </a:r>
            <a:r>
              <a:rPr lang="es-MX" b="1" dirty="0" smtClean="0"/>
              <a:t>M</a:t>
            </a:r>
            <a:r>
              <a:rPr lang="es-MX" b="1" dirty="0" smtClean="0">
                <a:latin typeface="Times New Roman" panose="02020603050405020304" pitchFamily="18" charset="0"/>
                <a:cs typeface="Times New Roman" panose="02020603050405020304" pitchFamily="18" charset="0"/>
              </a:rPr>
              <a:t>ᴀᴃ </a:t>
            </a:r>
            <a:r>
              <a:rPr lang="es-MX" dirty="0"/>
              <a:t>y</a:t>
            </a:r>
            <a:r>
              <a:rPr lang="es-MX" b="1" dirty="0"/>
              <a:t> </a:t>
            </a:r>
            <a:r>
              <a:rPr lang="es-MX" b="1" dirty="0" smtClean="0"/>
              <a:t>M</a:t>
            </a:r>
            <a:r>
              <a:rPr lang="es-MX" b="1" dirty="0" smtClean="0">
                <a:latin typeface="Times New Roman" panose="02020603050405020304" pitchFamily="18" charset="0"/>
                <a:cs typeface="Times New Roman" panose="02020603050405020304" pitchFamily="18" charset="0"/>
              </a:rPr>
              <a:t>ᴃᴀ</a:t>
            </a:r>
            <a:r>
              <a:rPr lang="es-MX" dirty="0" smtClean="0">
                <a:latin typeface="Times New Roman" panose="02020603050405020304" pitchFamily="18" charset="0"/>
                <a:cs typeface="Times New Roman" panose="02020603050405020304" pitchFamily="18" charset="0"/>
              </a:rPr>
              <a:t>,</a:t>
            </a:r>
            <a:r>
              <a:rPr lang="es-MX" b="1" dirty="0" smtClean="0">
                <a:latin typeface="Times New Roman" panose="02020603050405020304" pitchFamily="18" charset="0"/>
                <a:cs typeface="Times New Roman" panose="02020603050405020304" pitchFamily="18" charset="0"/>
              </a:rPr>
              <a:t> </a:t>
            </a:r>
            <a:r>
              <a:rPr lang="es-MX" dirty="0" smtClean="0"/>
              <a:t>en </a:t>
            </a:r>
            <a:r>
              <a:rPr lang="es-MX" dirty="0"/>
              <a:t>términos de sus tres grados de libertad, es decir, sus desplazamientos angulares </a:t>
            </a:r>
            <a:r>
              <a:rPr lang="es-MX" b="1" dirty="0"/>
              <a:t>θ</a:t>
            </a:r>
            <a:r>
              <a:rPr lang="es-MX" b="1" dirty="0">
                <a:latin typeface="Times New Roman" panose="02020603050405020304" pitchFamily="18" charset="0"/>
                <a:cs typeface="Times New Roman" panose="02020603050405020304" pitchFamily="18" charset="0"/>
              </a:rPr>
              <a:t>ᴀ</a:t>
            </a:r>
            <a:r>
              <a:rPr lang="es-MX" dirty="0"/>
              <a:t> y </a:t>
            </a:r>
            <a:r>
              <a:rPr lang="el-GR" b="1" dirty="0"/>
              <a:t>θ</a:t>
            </a:r>
            <a:r>
              <a:rPr lang="es-MX" b="1" dirty="0">
                <a:latin typeface="Times New Roman" panose="02020603050405020304" pitchFamily="18" charset="0"/>
                <a:cs typeface="Times New Roman" panose="02020603050405020304" pitchFamily="18" charset="0"/>
              </a:rPr>
              <a:t>ᴃ</a:t>
            </a:r>
            <a:r>
              <a:rPr lang="es-MX" dirty="0">
                <a:latin typeface="Times New Roman" panose="02020603050405020304" pitchFamily="18" charset="0"/>
                <a:cs typeface="Times New Roman" panose="02020603050405020304" pitchFamily="18" charset="0"/>
              </a:rPr>
              <a:t> </a:t>
            </a:r>
            <a:r>
              <a:rPr lang="es-MX" dirty="0"/>
              <a:t>y el desplazamiento lineal </a:t>
            </a:r>
            <a:r>
              <a:rPr lang="el-GR" b="1" dirty="0"/>
              <a:t>Δ</a:t>
            </a:r>
            <a:r>
              <a:rPr lang="es-MX" dirty="0"/>
              <a:t>, que puede ser causado por un asentamiento relativo entre los soportes. Como se desarrollará una fórmula, los momentos y desplazamientos angulares se considerarán positivos cuando actúen en sentido horario sobre el claro, como se muestra en la figura 11-2. Además, el desplazamiento lineal </a:t>
            </a:r>
            <a:r>
              <a:rPr lang="el-GR" b="1" dirty="0"/>
              <a:t>Δ</a:t>
            </a:r>
            <a:r>
              <a:rPr lang="es-MX" dirty="0"/>
              <a:t> se considera positivo, de la manera que se muestra, puesto que este desplazamiento hace que la cuerda del claro y el ángulo de la cuerda del claro </a:t>
            </a:r>
            <a:r>
              <a:rPr lang="el-GR" b="1" dirty="0"/>
              <a:t>ψ</a:t>
            </a:r>
            <a:r>
              <a:rPr lang="es-MX" dirty="0"/>
              <a:t> giren en sentido horario.</a:t>
            </a:r>
          </a:p>
          <a:p>
            <a:pPr algn="just"/>
            <a:r>
              <a:rPr lang="es-MX" dirty="0"/>
              <a:t> Las ecuaciones de pendiente-deflexión pueden obtenerse empleando el principio de superposición al considerar en forma separada los momentos desarrollados en cada soporte debido a cada uno de los desplazamientos </a:t>
            </a:r>
            <a:r>
              <a:rPr lang="es-MX" b="1" dirty="0"/>
              <a:t>θ</a:t>
            </a:r>
            <a:r>
              <a:rPr lang="es-MX" b="1" dirty="0">
                <a:latin typeface="Times New Roman" panose="02020603050405020304" pitchFamily="18" charset="0"/>
                <a:cs typeface="Times New Roman" panose="02020603050405020304" pitchFamily="18" charset="0"/>
              </a:rPr>
              <a:t>ᴀ</a:t>
            </a:r>
            <a:r>
              <a:rPr lang="es-MX" dirty="0"/>
              <a:t>,  </a:t>
            </a:r>
            <a:r>
              <a:rPr lang="el-GR" b="1" dirty="0"/>
              <a:t>θ</a:t>
            </a:r>
            <a:r>
              <a:rPr lang="es-MX" b="1" dirty="0">
                <a:latin typeface="Times New Roman" panose="02020603050405020304" pitchFamily="18" charset="0"/>
                <a:cs typeface="Times New Roman" panose="02020603050405020304" pitchFamily="18" charset="0"/>
              </a:rPr>
              <a:t>ᴃ, </a:t>
            </a:r>
            <a:r>
              <a:rPr lang="el-GR" b="1" dirty="0">
                <a:latin typeface="Times New Roman" panose="02020603050405020304" pitchFamily="18" charset="0"/>
                <a:cs typeface="Times New Roman" panose="02020603050405020304" pitchFamily="18" charset="0"/>
              </a:rPr>
              <a:t>Δ</a:t>
            </a:r>
            <a:r>
              <a:rPr lang="es-MX" dirty="0">
                <a:latin typeface="Times New Roman" panose="02020603050405020304" pitchFamily="18" charset="0"/>
                <a:cs typeface="Times New Roman" panose="02020603050405020304" pitchFamily="18" charset="0"/>
              </a:rPr>
              <a:t> </a:t>
            </a:r>
            <a:r>
              <a:rPr lang="es-MX" dirty="0"/>
              <a:t>y después las cargas.</a:t>
            </a:r>
          </a:p>
        </p:txBody>
      </p:sp>
      <p:sp>
        <p:nvSpPr>
          <p:cNvPr id="12" name="Botón de acción: Inicio 11">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3218604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31</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Procedimientos Generales </a:t>
            </a:r>
            <a:endParaRPr lang="es-419" sz="2400" dirty="0">
              <a:solidFill>
                <a:prstClr val="black"/>
              </a:solidFill>
            </a:endParaRPr>
          </a:p>
        </p:txBody>
      </p:sp>
      <p:pic>
        <p:nvPicPr>
          <p:cNvPr id="2" name="Imagen 1"/>
          <p:cNvPicPr>
            <a:picLocks noChangeAspect="1"/>
          </p:cNvPicPr>
          <p:nvPr/>
        </p:nvPicPr>
        <p:blipFill rotWithShape="1">
          <a:blip r:embed="rId7"/>
          <a:srcRect l="39268" t="39820" r="11506" b="9367"/>
          <a:stretch/>
        </p:blipFill>
        <p:spPr>
          <a:xfrm>
            <a:off x="3431704" y="2132856"/>
            <a:ext cx="5472608" cy="3177643"/>
          </a:xfrm>
          <a:prstGeom prst="rect">
            <a:avLst/>
          </a:prstGeom>
        </p:spPr>
      </p:pic>
      <p:sp>
        <p:nvSpPr>
          <p:cNvPr id="12" name="Botón de acción: Inicio 11">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095589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32</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Desplazamiento Angular en A</a:t>
            </a:r>
            <a:endParaRPr lang="es-419" sz="2400" dirty="0">
              <a:solidFill>
                <a:prstClr val="black"/>
              </a:solidFill>
            </a:endParaRPr>
          </a:p>
        </p:txBody>
      </p:sp>
      <p:sp>
        <p:nvSpPr>
          <p:cNvPr id="12" name="Marcador de contenido 2"/>
          <p:cNvSpPr>
            <a:spLocks noGrp="1"/>
          </p:cNvSpPr>
          <p:nvPr>
            <p:ph idx="1"/>
          </p:nvPr>
        </p:nvSpPr>
        <p:spPr>
          <a:xfrm>
            <a:off x="711200" y="1642221"/>
            <a:ext cx="10497368" cy="1659036"/>
          </a:xfrm>
        </p:spPr>
        <p:txBody>
          <a:bodyPr>
            <a:normAutofit fontScale="77500" lnSpcReduction="20000"/>
          </a:bodyPr>
          <a:lstStyle/>
          <a:p>
            <a:pPr marL="0" indent="0" algn="just">
              <a:buNone/>
            </a:pPr>
            <a:r>
              <a:rPr lang="es-MX" sz="2300" dirty="0"/>
              <a:t>Considere que el nodo </a:t>
            </a:r>
            <a:r>
              <a:rPr lang="es-MX" sz="2300" b="1" dirty="0"/>
              <a:t>A</a:t>
            </a:r>
            <a:r>
              <a:rPr lang="es-MX" sz="2300" dirty="0"/>
              <a:t> del elemento que se muestra en la figura </a:t>
            </a:r>
            <a:r>
              <a:rPr lang="es-MX" sz="2300" dirty="0" smtClean="0"/>
              <a:t>11-3a </a:t>
            </a:r>
            <a:r>
              <a:rPr lang="es-MX" sz="2300" dirty="0"/>
              <a:t>gira </a:t>
            </a:r>
            <a:r>
              <a:rPr lang="el-GR" sz="2300" b="1" dirty="0"/>
              <a:t>θ</a:t>
            </a:r>
            <a:r>
              <a:rPr lang="es-MX" sz="2300" b="1" dirty="0"/>
              <a:t>ᴀ</a:t>
            </a:r>
            <a:r>
              <a:rPr lang="es-MX" sz="2300" dirty="0"/>
              <a:t> en tanto que el nodo </a:t>
            </a:r>
            <a:r>
              <a:rPr lang="es-MX" sz="2300" b="1" dirty="0"/>
              <a:t>B</a:t>
            </a:r>
            <a:r>
              <a:rPr lang="es-MX" sz="2300" dirty="0"/>
              <a:t> en su extremo lejano se mantiene fijo. Para determinar el momento </a:t>
            </a:r>
            <a:r>
              <a:rPr lang="es-MX" sz="2300" b="1" dirty="0" smtClean="0"/>
              <a:t>Mᴀᴃ</a:t>
            </a:r>
            <a:r>
              <a:rPr lang="es-MX" sz="2300" dirty="0" smtClean="0"/>
              <a:t> </a:t>
            </a:r>
            <a:r>
              <a:rPr lang="es-MX" sz="2300" dirty="0"/>
              <a:t>necesario para causar este desplazamiento se usará el método de la viga conjugada. Para este caso, la viga conjugada se muestra en la figura </a:t>
            </a:r>
            <a:r>
              <a:rPr lang="es-MX" sz="2300" dirty="0" smtClean="0"/>
              <a:t>11-3b</a:t>
            </a:r>
            <a:r>
              <a:rPr lang="es-MX" sz="2300" dirty="0"/>
              <a:t>. Observe que la fuerza cortante en el extremo </a:t>
            </a:r>
            <a:r>
              <a:rPr lang="es-MX" sz="2300" b="1" dirty="0" smtClean="0"/>
              <a:t>A'</a:t>
            </a:r>
            <a:r>
              <a:rPr lang="es-MX" sz="2300" dirty="0" smtClean="0"/>
              <a:t> </a:t>
            </a:r>
            <a:r>
              <a:rPr lang="es-MX" sz="2300" dirty="0"/>
              <a:t>actúa hacia abajo sobre la viga, puesto que </a:t>
            </a:r>
            <a:r>
              <a:rPr lang="el-GR" sz="2300" b="1" dirty="0"/>
              <a:t>θ</a:t>
            </a:r>
            <a:r>
              <a:rPr lang="es-MX" sz="2300" b="1" dirty="0"/>
              <a:t>ᴀ</a:t>
            </a:r>
            <a:r>
              <a:rPr lang="es-MX" sz="2300" dirty="0"/>
              <a:t> tiene sentido horario. La deflexión de la “viga real "en la figura </a:t>
            </a:r>
            <a:r>
              <a:rPr lang="es-MX" sz="2300" dirty="0" smtClean="0"/>
              <a:t>11-3a </a:t>
            </a:r>
            <a:r>
              <a:rPr lang="es-MX" sz="2300" dirty="0"/>
              <a:t>debe ser cero en </a:t>
            </a:r>
            <a:r>
              <a:rPr lang="es-MX" sz="2300" b="1" dirty="0"/>
              <a:t>A</a:t>
            </a:r>
            <a:r>
              <a:rPr lang="es-MX" sz="2300" dirty="0"/>
              <a:t> y </a:t>
            </a:r>
            <a:r>
              <a:rPr lang="es-MX" sz="2300" b="1" dirty="0" smtClean="0"/>
              <a:t>B</a:t>
            </a:r>
            <a:r>
              <a:rPr lang="es-MX" sz="2300" dirty="0" smtClean="0"/>
              <a:t>, y </a:t>
            </a:r>
            <a:r>
              <a:rPr lang="es-MX" sz="2300" dirty="0"/>
              <a:t>por lo tanto la sumatoria correspondiente de los momentos en cada extremo </a:t>
            </a:r>
            <a:r>
              <a:rPr lang="es-MX" sz="2300" b="1" dirty="0" smtClean="0"/>
              <a:t>A' </a:t>
            </a:r>
            <a:r>
              <a:rPr lang="es-MX" sz="2300" dirty="0"/>
              <a:t>y </a:t>
            </a:r>
            <a:r>
              <a:rPr lang="es-MX" sz="2300" b="1" dirty="0" smtClean="0"/>
              <a:t>B’</a:t>
            </a:r>
            <a:r>
              <a:rPr lang="es-MX" sz="2300" dirty="0" smtClean="0"/>
              <a:t> </a:t>
            </a:r>
            <a:r>
              <a:rPr lang="es-MX" sz="2300" dirty="0"/>
              <a:t>de la viga conjugada también debe ser igual a cero. De esto resulta</a:t>
            </a:r>
          </a:p>
          <a:p>
            <a:endParaRPr lang="es-MX" dirty="0"/>
          </a:p>
        </p:txBody>
      </p:sp>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1346" t="38659" r="25119" b="49121"/>
          <a:stretch/>
        </p:blipFill>
        <p:spPr bwMode="auto">
          <a:xfrm>
            <a:off x="1500930" y="3281634"/>
            <a:ext cx="4825573" cy="109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o 1"/>
          <p:cNvGrpSpPr/>
          <p:nvPr/>
        </p:nvGrpSpPr>
        <p:grpSpPr>
          <a:xfrm>
            <a:off x="7923429" y="3363190"/>
            <a:ext cx="2670400" cy="3009311"/>
            <a:chOff x="7824192" y="3247385"/>
            <a:chExt cx="2670400" cy="3009311"/>
          </a:xfrm>
        </p:grpSpPr>
        <p:pic>
          <p:nvPicPr>
            <p:cNvPr id="14"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6794" t="32640" r="51243" b="53286"/>
            <a:stretch/>
          </p:blipFill>
          <p:spPr bwMode="auto">
            <a:xfrm>
              <a:off x="7824192" y="3247385"/>
              <a:ext cx="2667323" cy="106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1863" t="29333" r="26174" b="53538"/>
            <a:stretch/>
          </p:blipFill>
          <p:spPr bwMode="auto">
            <a:xfrm>
              <a:off x="7824192" y="4678320"/>
              <a:ext cx="2670400" cy="130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47758" t="46785" r="48319" b="49855"/>
            <a:stretch/>
          </p:blipFill>
          <p:spPr bwMode="auto">
            <a:xfrm>
              <a:off x="8762316" y="5977247"/>
              <a:ext cx="634365" cy="27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1346" t="54555" r="25119" b="32097"/>
          <a:stretch/>
        </p:blipFill>
        <p:spPr bwMode="auto">
          <a:xfrm>
            <a:off x="1500930" y="5042888"/>
            <a:ext cx="4825573" cy="120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ángulo 18"/>
          <p:cNvSpPr/>
          <p:nvPr/>
        </p:nvSpPr>
        <p:spPr>
          <a:xfrm>
            <a:off x="711200" y="4465210"/>
            <a:ext cx="6968976" cy="369332"/>
          </a:xfrm>
          <a:prstGeom prst="rect">
            <a:avLst/>
          </a:prstGeom>
        </p:spPr>
        <p:txBody>
          <a:bodyPr wrap="square">
            <a:spAutoFit/>
          </a:bodyPr>
          <a:lstStyle/>
          <a:p>
            <a:r>
              <a:rPr lang="es-MX" dirty="0"/>
              <a:t>De lo cual se obtienen las siguientes relaciones de carga-desplazamiento</a:t>
            </a:r>
            <a:r>
              <a:rPr lang="es-MX" dirty="0">
                <a:latin typeface="Times New Roman" panose="02020603050405020304" pitchFamily="18" charset="0"/>
                <a:cs typeface="Times New Roman" panose="02020603050405020304" pitchFamily="18" charset="0"/>
              </a:rPr>
              <a:t>.</a:t>
            </a:r>
          </a:p>
        </p:txBody>
      </p:sp>
      <p:sp>
        <p:nvSpPr>
          <p:cNvPr id="20" name="Botón de acción: Inicio 19">
            <a:hlinkClick r:id="rId9"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915253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33</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Desplazamiento Angular en B</a:t>
            </a:r>
            <a:endParaRPr lang="es-419" sz="2400" dirty="0">
              <a:solidFill>
                <a:prstClr val="black"/>
              </a:solidFill>
            </a:endParaRPr>
          </a:p>
        </p:txBody>
      </p:sp>
      <p:sp>
        <p:nvSpPr>
          <p:cNvPr id="13" name="Marcador de contenido 2"/>
          <p:cNvSpPr>
            <a:spLocks noGrp="1"/>
          </p:cNvSpPr>
          <p:nvPr>
            <p:ph idx="1"/>
          </p:nvPr>
        </p:nvSpPr>
        <p:spPr>
          <a:xfrm>
            <a:off x="711200" y="1695359"/>
            <a:ext cx="10713392" cy="1032769"/>
          </a:xfrm>
        </p:spPr>
        <p:txBody>
          <a:bodyPr>
            <a:normAutofit/>
          </a:bodyPr>
          <a:lstStyle/>
          <a:p>
            <a:pPr marL="0" indent="0">
              <a:buNone/>
            </a:pPr>
            <a:r>
              <a:rPr lang="es-MX" sz="1800" dirty="0"/>
              <a:t>De manera similar, si el extremo </a:t>
            </a:r>
            <a:r>
              <a:rPr lang="es-MX" sz="1800" b="1" dirty="0"/>
              <a:t>B </a:t>
            </a:r>
            <a:r>
              <a:rPr lang="es-MX" sz="1800" dirty="0"/>
              <a:t>de la viga gira hasta su posición final </a:t>
            </a:r>
            <a:r>
              <a:rPr lang="el-GR" sz="1800" dirty="0"/>
              <a:t>θ</a:t>
            </a:r>
            <a:r>
              <a:rPr lang="es-MX" sz="1800" dirty="0">
                <a:latin typeface="Times New Roman" panose="02020603050405020304" pitchFamily="18" charset="0"/>
                <a:cs typeface="Times New Roman" panose="02020603050405020304" pitchFamily="18" charset="0"/>
              </a:rPr>
              <a:t>ᴃ</a:t>
            </a:r>
            <a:r>
              <a:rPr lang="es-MX" sz="1800" dirty="0"/>
              <a:t>, mientras el extremo </a:t>
            </a:r>
            <a:r>
              <a:rPr lang="es-MX" sz="1800" b="1" dirty="0"/>
              <a:t>A</a:t>
            </a:r>
            <a:r>
              <a:rPr lang="es-MX" sz="1800" dirty="0"/>
              <a:t> se mantiene fijo, figura </a:t>
            </a:r>
            <a:r>
              <a:rPr lang="es-MX" sz="1800" dirty="0" smtClean="0"/>
              <a:t>11.4, </a:t>
            </a:r>
            <a:r>
              <a:rPr lang="es-MX" sz="1800" dirty="0"/>
              <a:t>es posible relacionar el momento aplicado </a:t>
            </a:r>
            <a:r>
              <a:rPr lang="es-MX" sz="1800" b="1" dirty="0"/>
              <a:t>M</a:t>
            </a:r>
            <a:r>
              <a:rPr lang="es-MX" sz="1800" b="1" dirty="0">
                <a:latin typeface="Times New Roman" panose="02020603050405020304" pitchFamily="18" charset="0"/>
                <a:cs typeface="Times New Roman" panose="02020603050405020304" pitchFamily="18" charset="0"/>
              </a:rPr>
              <a:t>ᴃᴀ </a:t>
            </a:r>
            <a:r>
              <a:rPr lang="es-MX" sz="1800" dirty="0"/>
              <a:t>con el desplazamiento angular </a:t>
            </a:r>
            <a:r>
              <a:rPr lang="es-MX" sz="1800" b="1" dirty="0"/>
              <a:t>θ</a:t>
            </a:r>
            <a:r>
              <a:rPr lang="es-MX" sz="1800" b="1" dirty="0">
                <a:latin typeface="Times New Roman" panose="02020603050405020304" pitchFamily="18" charset="0"/>
                <a:cs typeface="Times New Roman" panose="02020603050405020304" pitchFamily="18" charset="0"/>
              </a:rPr>
              <a:t>ᴃ</a:t>
            </a:r>
            <a:r>
              <a:rPr lang="es-MX" sz="1800" dirty="0"/>
              <a:t> y el momento de reacción </a:t>
            </a:r>
            <a:r>
              <a:rPr lang="es-MX" sz="1800" b="1" dirty="0"/>
              <a:t>M</a:t>
            </a:r>
            <a:r>
              <a:rPr lang="es-MX" sz="1800" b="1" dirty="0">
                <a:latin typeface="Times New Roman" panose="02020603050405020304" pitchFamily="18" charset="0"/>
                <a:cs typeface="Times New Roman" panose="02020603050405020304" pitchFamily="18" charset="0"/>
              </a:rPr>
              <a:t>ᴀᴃ </a:t>
            </a:r>
            <a:r>
              <a:rPr lang="es-MX" sz="1800" dirty="0"/>
              <a:t>en la pared. Los resultados son:</a:t>
            </a:r>
          </a:p>
        </p:txBody>
      </p:sp>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4296" t="77905" r="37986" b="16537"/>
          <a:stretch/>
        </p:blipFill>
        <p:spPr bwMode="auto">
          <a:xfrm>
            <a:off x="2995410" y="3063248"/>
            <a:ext cx="1800200" cy="81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0031" t="34317" r="48169" b="47567"/>
          <a:stretch/>
        </p:blipFill>
        <p:spPr bwMode="auto">
          <a:xfrm>
            <a:off x="6523802" y="3060656"/>
            <a:ext cx="3411539" cy="162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4296" t="84326" r="37986" b="10240"/>
          <a:stretch/>
        </p:blipFill>
        <p:spPr bwMode="auto">
          <a:xfrm>
            <a:off x="2995410" y="3981234"/>
            <a:ext cx="180020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Botón de acción: Inicio 17">
            <a:hlinkClick r:id="rId9"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925909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34</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Desplazamiento relativo lineal</a:t>
            </a:r>
            <a:endParaRPr lang="es-419" sz="2400" dirty="0">
              <a:solidFill>
                <a:prstClr val="black"/>
              </a:solidFill>
            </a:endParaRPr>
          </a:p>
        </p:txBody>
      </p:sp>
      <p:sp>
        <p:nvSpPr>
          <p:cNvPr id="2" name="Rectángulo 1"/>
          <p:cNvSpPr/>
          <p:nvPr/>
        </p:nvSpPr>
        <p:spPr>
          <a:xfrm>
            <a:off x="623392" y="1606842"/>
            <a:ext cx="10729192" cy="2031325"/>
          </a:xfrm>
          <a:prstGeom prst="rect">
            <a:avLst/>
          </a:prstGeom>
        </p:spPr>
        <p:txBody>
          <a:bodyPr wrap="square">
            <a:spAutoFit/>
          </a:bodyPr>
          <a:lstStyle/>
          <a:p>
            <a:pPr algn="just"/>
            <a:r>
              <a:rPr lang="es-MX" dirty="0"/>
              <a:t>Si el nodo lejano </a:t>
            </a:r>
            <a:r>
              <a:rPr lang="es-MX" b="1" dirty="0"/>
              <a:t>B</a:t>
            </a:r>
            <a:r>
              <a:rPr lang="es-MX" dirty="0"/>
              <a:t> del elemento se desplaza con respecto a </a:t>
            </a:r>
            <a:r>
              <a:rPr lang="es-MX" b="1" dirty="0" err="1"/>
              <a:t>A</a:t>
            </a:r>
            <a:r>
              <a:rPr lang="es-MX" dirty="0"/>
              <a:t>, de modo que la cuerda del elemento gira en sentido horario (desplazamiento positivo) pero los dos extremos no giran, entonces en el elemento se desarrollan momentos y reacciones cortantes iguales pero opuestos, figura 11-5a. Como antes, el momento </a:t>
            </a:r>
            <a:r>
              <a:rPr lang="es-MX" b="1" dirty="0"/>
              <a:t>M </a:t>
            </a:r>
            <a:r>
              <a:rPr lang="es-MX" dirty="0"/>
              <a:t>puede relacionarse con el desplazamiento </a:t>
            </a:r>
            <a:r>
              <a:rPr lang="el-GR" b="1" dirty="0"/>
              <a:t>Δ</a:t>
            </a:r>
            <a:r>
              <a:rPr lang="es-MX" dirty="0"/>
              <a:t> usando el método de la viga conjugada. En este caso, la viga conjugada, figura 11-5b, está libre en ambos extremos, puesto que la viga real (elemento) está fijamente soportada. Sin embargo, debido al desplazamiento de la viga real en </a:t>
            </a:r>
            <a:r>
              <a:rPr lang="es-MX" b="1" dirty="0"/>
              <a:t>B</a:t>
            </a:r>
            <a:r>
              <a:rPr lang="es-MX" dirty="0"/>
              <a:t>, el momento en el extremo </a:t>
            </a:r>
            <a:r>
              <a:rPr lang="es-MX" b="1" dirty="0"/>
              <a:t>B'</a:t>
            </a:r>
            <a:r>
              <a:rPr lang="es-MX" dirty="0"/>
              <a:t> de la viga conjugada debe tener una magnitud de </a:t>
            </a:r>
            <a:r>
              <a:rPr lang="es-MX" b="1" dirty="0" smtClean="0"/>
              <a:t>Δ</a:t>
            </a:r>
            <a:r>
              <a:rPr lang="es-MX" dirty="0" smtClean="0"/>
              <a:t>, como </a:t>
            </a:r>
            <a:r>
              <a:rPr lang="es-MX" dirty="0"/>
              <a:t>se indica.* Al sumar momentos respecto a </a:t>
            </a:r>
            <a:r>
              <a:rPr lang="es-MX" b="1" dirty="0"/>
              <a:t>B’</a:t>
            </a:r>
            <a:r>
              <a:rPr lang="es-MX" dirty="0"/>
              <a:t>. se tiene:</a:t>
            </a:r>
          </a:p>
        </p:txBody>
      </p:sp>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3598" t="35185" r="41905" b="49606"/>
          <a:stretch/>
        </p:blipFill>
        <p:spPr bwMode="auto">
          <a:xfrm>
            <a:off x="646295" y="3749536"/>
            <a:ext cx="5099382" cy="140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ángulo 12"/>
          <p:cNvSpPr/>
          <p:nvPr/>
        </p:nvSpPr>
        <p:spPr>
          <a:xfrm>
            <a:off x="711200" y="5266033"/>
            <a:ext cx="10641385" cy="646331"/>
          </a:xfrm>
          <a:prstGeom prst="rect">
            <a:avLst/>
          </a:prstGeom>
        </p:spPr>
        <p:txBody>
          <a:bodyPr wrap="square">
            <a:spAutoFit/>
          </a:bodyPr>
          <a:lstStyle/>
          <a:p>
            <a:pPr algn="just"/>
            <a:r>
              <a:rPr lang="es-MX" dirty="0"/>
              <a:t>Por  la convención de signos adoptada, este momento inducido es negativo debido a que. para lograr el equilibrio, debe actuar en sentido anti horario sobre el elemento.</a:t>
            </a:r>
          </a:p>
        </p:txBody>
      </p:sp>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4113" t="60745" r="54349" b="22265"/>
          <a:stretch/>
        </p:blipFill>
        <p:spPr bwMode="auto">
          <a:xfrm>
            <a:off x="5879976" y="3749536"/>
            <a:ext cx="2850010" cy="140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7328" t="58495" r="31134" b="22068"/>
          <a:stretch/>
        </p:blipFill>
        <p:spPr bwMode="auto">
          <a:xfrm>
            <a:off x="8875742" y="3749536"/>
            <a:ext cx="2491239" cy="140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4229" t="78497" r="51797" b="19190"/>
          <a:stretch/>
        </p:blipFill>
        <p:spPr bwMode="auto">
          <a:xfrm>
            <a:off x="8468240" y="4866632"/>
            <a:ext cx="792089"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Botón de acción: Inicio 17">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46803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35</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Momentos en extremos fijos </a:t>
            </a:r>
            <a:endParaRPr lang="es-419" sz="2400" dirty="0">
              <a:solidFill>
                <a:prstClr val="black"/>
              </a:solidFill>
            </a:endParaRPr>
          </a:p>
        </p:txBody>
      </p:sp>
      <p:sp>
        <p:nvSpPr>
          <p:cNvPr id="13" name="Marcador de contenido 2"/>
          <p:cNvSpPr>
            <a:spLocks noGrp="1"/>
          </p:cNvSpPr>
          <p:nvPr>
            <p:ph idx="1"/>
          </p:nvPr>
        </p:nvSpPr>
        <p:spPr>
          <a:xfrm>
            <a:off x="711200" y="1676848"/>
            <a:ext cx="10713392" cy="2554834"/>
          </a:xfrm>
        </p:spPr>
        <p:txBody>
          <a:bodyPr>
            <a:normAutofit lnSpcReduction="10000"/>
          </a:bodyPr>
          <a:lstStyle/>
          <a:p>
            <a:pPr marL="0" indent="0" algn="just">
              <a:buNone/>
            </a:pPr>
            <a:r>
              <a:rPr lang="es-MX" sz="1800" dirty="0"/>
              <a:t>En los casos anteriores se han considerado las relaciones entre los desplazamientos y los momentos necesarios </a:t>
            </a:r>
            <a:r>
              <a:rPr lang="es-MX" sz="1800" b="1" dirty="0" smtClean="0"/>
              <a:t>Mᴀᴃ</a:t>
            </a:r>
            <a:r>
              <a:rPr lang="es-MX" sz="1800" dirty="0" smtClean="0"/>
              <a:t> </a:t>
            </a:r>
            <a:r>
              <a:rPr lang="es-MX" sz="1800" dirty="0"/>
              <a:t>y </a:t>
            </a:r>
            <a:r>
              <a:rPr lang="es-MX" sz="1800" b="1" dirty="0" smtClean="0"/>
              <a:t>Mᴃᴀ</a:t>
            </a:r>
            <a:r>
              <a:rPr lang="es-MX" sz="1800" dirty="0" smtClean="0"/>
              <a:t> </a:t>
            </a:r>
            <a:r>
              <a:rPr lang="es-MX" sz="1800" dirty="0"/>
              <a:t>que actúan en los nodos </a:t>
            </a:r>
            <a:r>
              <a:rPr lang="es-MX" sz="1800" b="1" dirty="0"/>
              <a:t>A</a:t>
            </a:r>
            <a:r>
              <a:rPr lang="es-MX" sz="1800" dirty="0"/>
              <a:t> y </a:t>
            </a:r>
            <a:r>
              <a:rPr lang="es-MX" sz="1800" b="1" dirty="0"/>
              <a:t>B</a:t>
            </a:r>
            <a:r>
              <a:rPr lang="es-MX" sz="1800" dirty="0"/>
              <a:t>, respectivamente. Sin embargo, por lo general los desplazamientos lineales o angulares de los nodos son causados por las cargas que actúan sobre el claro de los elementos, no por los momentos que actúan en sus nodos. Para desarrollar las ecuaciones de pendiente-deflexión es necesario transformar estas cargas sobre el claro en momentos equivalentes que actúen en los nodos, y después usar las relaciones carga-desplazamiento que se acaban de obtener. Esto se logra simplemente al encontrar el momento de reacción que cada carga desarrolla en los nodos. Por ejemplo, considere el elemento fijamente apoyado que se muestra en la figura 11-6a, el cual está sometido a una carga concentrada </a:t>
            </a:r>
            <a:r>
              <a:rPr lang="es-MX" sz="1800" b="1" dirty="0"/>
              <a:t>P</a:t>
            </a:r>
            <a:r>
              <a:rPr lang="es-MX" sz="1800" dirty="0"/>
              <a:t> en su centro. La viga conjugada para este caso se muestra en la figura 11-6b. Como se requiere que la pendiente en cada extremo sea igual a cero.</a:t>
            </a:r>
          </a:p>
        </p:txBody>
      </p:sp>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3777" t="63033" r="33361" b="26511"/>
          <a:stretch/>
        </p:blipFill>
        <p:spPr bwMode="auto">
          <a:xfrm>
            <a:off x="861020" y="4427809"/>
            <a:ext cx="3456384" cy="93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o 1"/>
          <p:cNvGrpSpPr/>
          <p:nvPr/>
        </p:nvGrpSpPr>
        <p:grpSpPr>
          <a:xfrm>
            <a:off x="5164802" y="4094866"/>
            <a:ext cx="6259762" cy="1681201"/>
            <a:chOff x="4084710" y="4108592"/>
            <a:chExt cx="6259762" cy="1681201"/>
          </a:xfrm>
        </p:grpSpPr>
        <p:pic>
          <p:nvPicPr>
            <p:cNvPr id="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6174" t="13624" r="42278" b="68081"/>
            <a:stretch/>
          </p:blipFill>
          <p:spPr bwMode="auto">
            <a:xfrm>
              <a:off x="4084710" y="4108592"/>
              <a:ext cx="3168352" cy="16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7254" t="14122" r="23128" b="67583"/>
            <a:stretch/>
          </p:blipFill>
          <p:spPr bwMode="auto">
            <a:xfrm>
              <a:off x="7459862" y="4108593"/>
              <a:ext cx="2884610" cy="16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2156" t="32231" r="43599" b="65916"/>
            <a:stretch/>
          </p:blipFill>
          <p:spPr bwMode="auto">
            <a:xfrm>
              <a:off x="6937895" y="5573768"/>
              <a:ext cx="792089" cy="21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Botón de acción: Inicio 19">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706017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36</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Procedimientos Generales</a:t>
            </a:r>
            <a:endParaRPr lang="es-419" sz="2400" dirty="0">
              <a:solidFill>
                <a:prstClr val="black"/>
              </a:solidFill>
            </a:endParaRPr>
          </a:p>
        </p:txBody>
      </p:sp>
      <p:sp>
        <p:nvSpPr>
          <p:cNvPr id="12" name="Marcador de contenido 2"/>
          <p:cNvSpPr>
            <a:spLocks noGrp="1"/>
          </p:cNvSpPr>
          <p:nvPr>
            <p:ph idx="1"/>
          </p:nvPr>
        </p:nvSpPr>
        <p:spPr>
          <a:xfrm>
            <a:off x="711200" y="1606475"/>
            <a:ext cx="10641384" cy="1606501"/>
          </a:xfrm>
        </p:spPr>
        <p:txBody>
          <a:bodyPr>
            <a:normAutofit/>
          </a:bodyPr>
          <a:lstStyle/>
          <a:p>
            <a:pPr marL="0" indent="0" algn="just">
              <a:buNone/>
            </a:pPr>
            <a:r>
              <a:rPr lang="es-MX" sz="1800" dirty="0"/>
              <a:t>Este momento se denomina momento de extremo </a:t>
            </a:r>
            <a:r>
              <a:rPr lang="es-MX" sz="1800" dirty="0" smtClean="0"/>
              <a:t>empotrado </a:t>
            </a:r>
            <a:r>
              <a:rPr lang="es-MX" sz="1800" dirty="0"/>
              <a:t>(FEM). Observe que de acuerdo con la convención de signos adoptada, es negativo en el nodo </a:t>
            </a:r>
            <a:r>
              <a:rPr lang="es-MX" sz="1800" b="1" dirty="0"/>
              <a:t>A</a:t>
            </a:r>
            <a:r>
              <a:rPr lang="es-MX" sz="1800" dirty="0"/>
              <a:t> (sentido anti horario) y positivo en el nodo </a:t>
            </a:r>
            <a:r>
              <a:rPr lang="es-MX" sz="1800" b="1" dirty="0"/>
              <a:t>B</a:t>
            </a:r>
            <a:r>
              <a:rPr lang="es-MX" sz="1800" dirty="0"/>
              <a:t> (sentido horario</a:t>
            </a:r>
            <a:r>
              <a:rPr lang="es-MX" sz="1800" dirty="0" smtClean="0"/>
              <a:t>). Por </a:t>
            </a:r>
            <a:r>
              <a:rPr lang="es-MX" sz="1800" dirty="0"/>
              <a:t>comodidad en la resolución de problemas, los momentos de extremo fijo se han calculado para otras cargas y se muestran tabulados en el interior de la contraportada del libro. Si se supone que estos FEM se han determinado para un problema específico (figura 11-7), se tiene que:</a:t>
            </a:r>
          </a:p>
          <a:p>
            <a:endParaRPr lang="es-MX" dirty="0"/>
          </a:p>
        </p:txBody>
      </p:sp>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7132" t="31523" r="29243" b="45989"/>
          <a:stretch/>
        </p:blipFill>
        <p:spPr bwMode="auto">
          <a:xfrm>
            <a:off x="3843465" y="3408446"/>
            <a:ext cx="4752528" cy="251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Botón de acción: Inicio 13">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586500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37</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Ecuación de pendiente-deflexión</a:t>
            </a:r>
            <a:endParaRPr lang="es-419" sz="2400" dirty="0">
              <a:solidFill>
                <a:prstClr val="black"/>
              </a:solidFill>
            </a:endParaRPr>
          </a:p>
        </p:txBody>
      </p:sp>
      <p:sp>
        <p:nvSpPr>
          <p:cNvPr id="12" name="Marcador de contenido 2"/>
          <p:cNvSpPr>
            <a:spLocks noGrp="1"/>
          </p:cNvSpPr>
          <p:nvPr>
            <p:ph idx="1"/>
          </p:nvPr>
        </p:nvSpPr>
        <p:spPr>
          <a:xfrm>
            <a:off x="711200" y="1681253"/>
            <a:ext cx="10548319" cy="667628"/>
          </a:xfrm>
        </p:spPr>
        <p:txBody>
          <a:bodyPr vert="horz">
            <a:normAutofit/>
          </a:bodyPr>
          <a:lstStyle/>
          <a:p>
            <a:pPr marL="0" algn="just">
              <a:buNone/>
            </a:pPr>
            <a:r>
              <a:rPr lang="es-MX" sz="1800" dirty="0"/>
              <a:t>Si los momentos en los extremos debidos a cada desplazamiento (ecuaciones 11-1 a 11-5) y la carga (ecuación 11-6) se suman, los momentos resultantes en los extremos pueden escribirse como:</a:t>
            </a:r>
          </a:p>
          <a:p>
            <a:pPr marL="0" algn="just">
              <a:buNone/>
            </a:pPr>
            <a:endParaRPr lang="es-MX" sz="1800" dirty="0"/>
          </a:p>
        </p:txBody>
      </p:sp>
      <p:sp>
        <p:nvSpPr>
          <p:cNvPr id="13" name="Rectángulo 12"/>
          <p:cNvSpPr/>
          <p:nvPr/>
        </p:nvSpPr>
        <p:spPr>
          <a:xfrm>
            <a:off x="711200" y="3971847"/>
            <a:ext cx="10548319" cy="1200329"/>
          </a:xfrm>
          <a:prstGeom prst="rect">
            <a:avLst/>
          </a:prstGeom>
        </p:spPr>
        <p:txBody>
          <a:bodyPr vert="horz">
            <a:normAutofit/>
          </a:bodyPr>
          <a:lstStyle/>
          <a:p>
            <a:pPr algn="just">
              <a:spcBef>
                <a:spcPts val="700"/>
              </a:spcBef>
              <a:buClr>
                <a:schemeClr val="accent2"/>
              </a:buClr>
              <a:buSzPct val="60000"/>
              <a:buFont typeface="Wingdings"/>
              <a:buNone/>
            </a:pPr>
            <a:r>
              <a:rPr lang="es-MX" dirty="0"/>
              <a:t>Debido a que estas dos ecuaciones son similares, el resultado puede expresarse como una sola ecuación. Si se refiere a uno de los extremos del claro como el extremo cercano (</a:t>
            </a:r>
            <a:r>
              <a:rPr lang="es-MX" b="1" dirty="0"/>
              <a:t>N</a:t>
            </a:r>
            <a:r>
              <a:rPr lang="es-MX" dirty="0"/>
              <a:t>) y al otro extremo como el extremo lejano (</a:t>
            </a:r>
            <a:r>
              <a:rPr lang="es-MX" b="1" dirty="0"/>
              <a:t>F</a:t>
            </a:r>
            <a:r>
              <a:rPr lang="es-MX" dirty="0"/>
              <a:t>), y se representa la rigidez del elemento como </a:t>
            </a:r>
            <a:r>
              <a:rPr lang="es-MX" b="1" dirty="0"/>
              <a:t>k = I/L </a:t>
            </a:r>
            <a:r>
              <a:rPr lang="es-MX" dirty="0"/>
              <a:t>y la rotación de la cuerda del claro como </a:t>
            </a:r>
            <a:r>
              <a:rPr lang="el-GR" b="1" dirty="0"/>
              <a:t>ψ</a:t>
            </a:r>
            <a:r>
              <a:rPr lang="es-MX" dirty="0"/>
              <a:t> (psi) </a:t>
            </a:r>
            <a:r>
              <a:rPr lang="es-MX" b="1" dirty="0"/>
              <a:t>= </a:t>
            </a:r>
            <a:r>
              <a:rPr lang="el-GR" b="1" dirty="0"/>
              <a:t>Δ</a:t>
            </a:r>
            <a:r>
              <a:rPr lang="es-MX" b="1" dirty="0"/>
              <a:t>/L</a:t>
            </a:r>
            <a:r>
              <a:rPr lang="es-MX" b="1" dirty="0" smtClean="0"/>
              <a:t>. </a:t>
            </a:r>
            <a:r>
              <a:rPr lang="es-MX" dirty="0" smtClean="0"/>
              <a:t>se </a:t>
            </a:r>
            <a:r>
              <a:rPr lang="es-MX" dirty="0"/>
              <a:t>puede escribir:</a:t>
            </a:r>
          </a:p>
        </p:txBody>
      </p:sp>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3704" t="20939" r="43069" b="66404"/>
          <a:stretch/>
        </p:blipFill>
        <p:spPr bwMode="auto">
          <a:xfrm>
            <a:off x="2802287" y="2330064"/>
            <a:ext cx="6366143" cy="151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8877" t="47795" r="42211" b="45833"/>
          <a:stretch/>
        </p:blipFill>
        <p:spPr bwMode="auto">
          <a:xfrm>
            <a:off x="2849138" y="5107336"/>
            <a:ext cx="627244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Botón de acción: Inicio 16">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386315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38</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a:solidFill>
                  <a:prstClr val="black"/>
                </a:solidFill>
              </a:rPr>
              <a:t>Ecuación de pendiente-deflexión</a:t>
            </a:r>
            <a:endParaRPr lang="es-419" sz="2400" dirty="0">
              <a:solidFill>
                <a:prstClr val="black"/>
              </a:solidFill>
            </a:endParaRPr>
          </a:p>
        </p:txBody>
      </p:sp>
      <mc:AlternateContent xmlns:mc="http://schemas.openxmlformats.org/markup-compatibility/2006" xmlns:a14="http://schemas.microsoft.com/office/drawing/2010/main">
        <mc:Choice Requires="a14">
          <p:sp>
            <p:nvSpPr>
              <p:cNvPr id="2" name="CuadroTexto 1"/>
              <p:cNvSpPr txBox="1"/>
              <p:nvPr/>
            </p:nvSpPr>
            <p:spPr>
              <a:xfrm>
                <a:off x="711200" y="2348880"/>
                <a:ext cx="10641384" cy="2707088"/>
              </a:xfrm>
              <a:prstGeom prst="rect">
                <a:avLst/>
              </a:prstGeom>
              <a:noFill/>
            </p:spPr>
            <p:txBody>
              <a:bodyPr wrap="square" rtlCol="0">
                <a:spAutoFit/>
              </a:bodyPr>
              <a:lstStyle/>
              <a:p>
                <a:pPr algn="just"/>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𝑀</m:t>
                        </m:r>
                      </m:e>
                      <m:sub>
                        <m:r>
                          <a:rPr lang="es-MX" b="0" i="1" smtClean="0">
                            <a:latin typeface="Cambria Math" panose="02040503050406030204" pitchFamily="18" charset="0"/>
                          </a:rPr>
                          <m:t>𝑁</m:t>
                        </m:r>
                      </m:sub>
                    </m:sSub>
                    <m:r>
                      <a:rPr lang="es-MX" b="0" i="1" smtClean="0">
                        <a:latin typeface="Cambria Math" panose="02040503050406030204" pitchFamily="18" charset="0"/>
                      </a:rPr>
                      <m:t>=</m:t>
                    </m:r>
                  </m:oMath>
                </a14:m>
                <a:r>
                  <a:rPr lang="es-MX" dirty="0"/>
                  <a:t> momento interno en el extremo cercano de la barra; este momento es positivo en sentido de las manecillas del reloj cuando actúa sobre la barra.</a:t>
                </a:r>
              </a:p>
              <a:p>
                <a:pPr algn="just"/>
                <a14:m>
                  <m:oMath xmlns:m="http://schemas.openxmlformats.org/officeDocument/2006/math">
                    <m:r>
                      <a:rPr lang="es-MX" b="0" i="1" smtClean="0">
                        <a:latin typeface="Cambria Math" panose="02040503050406030204" pitchFamily="18" charset="0"/>
                      </a:rPr>
                      <m:t>𝐸</m:t>
                    </m:r>
                    <m:r>
                      <a:rPr lang="es-MX" b="0" i="1" smtClean="0">
                        <a:latin typeface="Cambria Math" panose="02040503050406030204" pitchFamily="18" charset="0"/>
                      </a:rPr>
                      <m:t>, </m:t>
                    </m:r>
                    <m:r>
                      <a:rPr lang="es-MX" b="0" i="1" smtClean="0">
                        <a:latin typeface="Cambria Math" panose="02040503050406030204" pitchFamily="18" charset="0"/>
                      </a:rPr>
                      <m:t>𝑘</m:t>
                    </m:r>
                    <m:r>
                      <a:rPr lang="es-MX" b="0" i="1" smtClean="0">
                        <a:latin typeface="Cambria Math" panose="02040503050406030204" pitchFamily="18" charset="0"/>
                      </a:rPr>
                      <m:t>=</m:t>
                    </m:r>
                  </m:oMath>
                </a14:m>
                <a:r>
                  <a:rPr lang="es-MX" dirty="0"/>
                  <a:t> módulo de elasticidad del material y rigidez de la barra</a:t>
                </a:r>
              </a:p>
              <a:p>
                <a:pPr algn="just"/>
                <a14:m>
                  <m:oMath xmlns:m="http://schemas.openxmlformats.org/officeDocument/2006/math">
                    <m:sSub>
                      <m:sSubPr>
                        <m:ctrlPr>
                          <a:rPr lang="es-MX" i="1" smtClean="0">
                            <a:latin typeface="Cambria Math" panose="02040503050406030204" pitchFamily="18" charset="0"/>
                          </a:rPr>
                        </m:ctrlPr>
                      </m:sSubPr>
                      <m:e>
                        <m:r>
                          <a:rPr lang="es-MX" i="1" smtClean="0">
                            <a:latin typeface="Cambria Math" panose="02040503050406030204" pitchFamily="18" charset="0"/>
                            <a:ea typeface="Cambria Math" panose="02040503050406030204" pitchFamily="18" charset="0"/>
                          </a:rPr>
                          <m:t>𝜃</m:t>
                        </m:r>
                      </m:e>
                      <m:sub>
                        <m:r>
                          <a:rPr lang="es-MX" b="0" i="1" smtClean="0">
                            <a:latin typeface="Cambria Math" panose="02040503050406030204" pitchFamily="18" charset="0"/>
                          </a:rPr>
                          <m:t>𝑁</m:t>
                        </m:r>
                      </m:sub>
                    </m:sSub>
                    <m:r>
                      <a:rPr lang="es-MX" b="0" i="1" smtClean="0">
                        <a:latin typeface="Cambria Math" panose="02040503050406030204" pitchFamily="18" charset="0"/>
                      </a:rPr>
                      <m:t>, </m:t>
                    </m:r>
                    <m:sSub>
                      <m:sSubPr>
                        <m:ctrlPr>
                          <a:rPr lang="es-MX" i="1" smtClean="0">
                            <a:latin typeface="Cambria Math" panose="02040503050406030204" pitchFamily="18" charset="0"/>
                          </a:rPr>
                        </m:ctrlPr>
                      </m:sSubPr>
                      <m:e>
                        <m:r>
                          <a:rPr lang="es-MX" i="1" smtClean="0">
                            <a:latin typeface="Cambria Math" panose="02040503050406030204" pitchFamily="18" charset="0"/>
                            <a:ea typeface="Cambria Math" panose="02040503050406030204" pitchFamily="18" charset="0"/>
                          </a:rPr>
                          <m:t>𝜃</m:t>
                        </m:r>
                      </m:e>
                      <m:sub>
                        <m:r>
                          <a:rPr lang="es-MX" b="0" i="1" smtClean="0">
                            <a:latin typeface="Cambria Math" panose="02040503050406030204" pitchFamily="18" charset="0"/>
                          </a:rPr>
                          <m:t>𝐹</m:t>
                        </m:r>
                      </m:sub>
                    </m:sSub>
                    <m:r>
                      <a:rPr lang="es-MX" b="0" i="1" smtClean="0">
                        <a:latin typeface="Cambria Math" panose="02040503050406030204" pitchFamily="18" charset="0"/>
                      </a:rPr>
                      <m:t>=</m:t>
                    </m:r>
                  </m:oMath>
                </a14:m>
                <a:r>
                  <a:rPr lang="es-MX" dirty="0"/>
                  <a:t> desplazamientos angulares en los extremos cercano y lejano; estos se miden en radianes y son positivos en sentido del reloj.</a:t>
                </a:r>
              </a:p>
              <a:p>
                <a:pPr algn="just"/>
                <a14:m>
                  <m:oMath xmlns:m="http://schemas.openxmlformats.org/officeDocument/2006/math">
                    <m:r>
                      <a:rPr lang="es-MX" i="1" smtClean="0">
                        <a:latin typeface="Cambria Math" panose="02040503050406030204" pitchFamily="18" charset="0"/>
                        <a:ea typeface="Cambria Math" panose="02040503050406030204" pitchFamily="18" charset="0"/>
                      </a:rPr>
                      <m:t>𝜑</m:t>
                    </m:r>
                    <m:r>
                      <a:rPr lang="es-MX" b="0" i="1" smtClean="0">
                        <a:latin typeface="Cambria Math" panose="02040503050406030204" pitchFamily="18" charset="0"/>
                        <a:ea typeface="Cambria Math" panose="02040503050406030204" pitchFamily="18" charset="0"/>
                      </a:rPr>
                      <m:t>=</m:t>
                    </m:r>
                  </m:oMath>
                </a14:m>
                <a:r>
                  <a:rPr lang="es-MX" dirty="0"/>
                  <a:t> rotación de la cuerda del claro debido a un desplazamientos lineal, es decir </a:t>
                </a:r>
                <a14:m>
                  <m:oMath xmlns:m="http://schemas.openxmlformats.org/officeDocument/2006/math">
                    <m:r>
                      <a:rPr lang="es-MX" i="1" smtClean="0">
                        <a:latin typeface="Cambria Math" panose="02040503050406030204" pitchFamily="18" charset="0"/>
                        <a:ea typeface="Cambria Math" panose="02040503050406030204" pitchFamily="18" charset="0"/>
                      </a:rPr>
                      <m:t>𝜑</m:t>
                    </m:r>
                    <m:r>
                      <a:rPr lang="es-MX" b="0" i="1" smtClean="0">
                        <a:latin typeface="Cambria Math" panose="02040503050406030204" pitchFamily="18" charset="0"/>
                        <a:ea typeface="Cambria Math" panose="02040503050406030204" pitchFamily="18" charset="0"/>
                      </a:rPr>
                      <m:t>=</m:t>
                    </m:r>
                    <m:f>
                      <m:fPr>
                        <m:ctrlPr>
                          <a:rPr lang="es-MX" b="0" i="1" smtClean="0">
                            <a:latin typeface="Cambria Math" panose="02040503050406030204" pitchFamily="18" charset="0"/>
                            <a:ea typeface="Cambria Math" panose="02040503050406030204" pitchFamily="18" charset="0"/>
                          </a:rPr>
                        </m:ctrlPr>
                      </m:fPr>
                      <m:num>
                        <m:r>
                          <a:rPr lang="es-MX" b="0" i="1" smtClean="0">
                            <a:latin typeface="Cambria Math" panose="02040503050406030204" pitchFamily="18" charset="0"/>
                            <a:ea typeface="Cambria Math" panose="02040503050406030204" pitchFamily="18" charset="0"/>
                          </a:rPr>
                          <m:t>∆</m:t>
                        </m:r>
                      </m:num>
                      <m:den>
                        <m:r>
                          <a:rPr lang="es-MX" b="0" i="1" smtClean="0">
                            <a:latin typeface="Cambria Math" panose="02040503050406030204" pitchFamily="18" charset="0"/>
                            <a:ea typeface="Cambria Math" panose="02040503050406030204" pitchFamily="18" charset="0"/>
                          </a:rPr>
                          <m:t>𝐿</m:t>
                        </m:r>
                      </m:den>
                    </m:f>
                  </m:oMath>
                </a14:m>
                <a:r>
                  <a:rPr lang="es-MX" dirty="0"/>
                  <a:t> ; este ángulo se mide en radianes y es positivo en sentido del reloj.</a:t>
                </a:r>
              </a:p>
              <a:p>
                <a:pPr algn="just"/>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m:t>
                        </m:r>
                        <m:r>
                          <a:rPr lang="es-MX" b="0" i="1" smtClean="0">
                            <a:latin typeface="Cambria Math" panose="02040503050406030204" pitchFamily="18" charset="0"/>
                          </a:rPr>
                          <m:t>𝐹𝐸𝑀</m:t>
                        </m:r>
                        <m:r>
                          <a:rPr lang="es-MX" b="0" i="1" smtClean="0">
                            <a:latin typeface="Cambria Math" panose="02040503050406030204" pitchFamily="18" charset="0"/>
                          </a:rPr>
                          <m:t>)</m:t>
                        </m:r>
                      </m:e>
                      <m:sub>
                        <m:r>
                          <a:rPr lang="es-MX" b="0" i="1" smtClean="0">
                            <a:latin typeface="Cambria Math" panose="02040503050406030204" pitchFamily="18" charset="0"/>
                          </a:rPr>
                          <m:t>𝑁</m:t>
                        </m:r>
                      </m:sub>
                    </m:sSub>
                    <m:r>
                      <a:rPr lang="es-MX" b="0" i="1" smtClean="0">
                        <a:latin typeface="Cambria Math" panose="02040503050406030204" pitchFamily="18" charset="0"/>
                      </a:rPr>
                      <m:t>=</m:t>
                    </m:r>
                  </m:oMath>
                </a14:m>
                <a:r>
                  <a:rPr lang="es-MX" dirty="0"/>
                  <a:t> momento del extremo fijo en el soporte del extremo cercano, el momento es positivo en sentido del reloj cuando actúa sobre el claro.</a:t>
                </a:r>
              </a:p>
            </p:txBody>
          </p:sp>
        </mc:Choice>
        <mc:Fallback xmlns="">
          <p:sp>
            <p:nvSpPr>
              <p:cNvPr id="2" name="CuadroTexto 1"/>
              <p:cNvSpPr txBox="1">
                <a:spLocks noRot="1" noChangeAspect="1" noMove="1" noResize="1" noEditPoints="1" noAdjustHandles="1" noChangeArrowheads="1" noChangeShapeType="1" noTextEdit="1"/>
              </p:cNvSpPr>
              <p:nvPr/>
            </p:nvSpPr>
            <p:spPr>
              <a:xfrm>
                <a:off x="711200" y="2348880"/>
                <a:ext cx="10641384" cy="2707088"/>
              </a:xfrm>
              <a:prstGeom prst="rect">
                <a:avLst/>
              </a:prstGeom>
              <a:blipFill rotWithShape="0">
                <a:blip r:embed="rId7"/>
                <a:stretch>
                  <a:fillRect l="-516" t="-1126" r="-516" b="-2703"/>
                </a:stretch>
              </a:blipFill>
            </p:spPr>
            <p:txBody>
              <a:bodyPr/>
              <a:lstStyle/>
              <a:p>
                <a:r>
                  <a:rPr lang="es-MX">
                    <a:noFill/>
                  </a:rPr>
                  <a:t> </a:t>
                </a:r>
              </a:p>
            </p:txBody>
          </p:sp>
        </mc:Fallback>
      </mc:AlternateContent>
      <p:pic>
        <p:nvPicPr>
          <p:cNvPr id="1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8931" t="48105" r="47666" b="45858"/>
          <a:stretch/>
        </p:blipFill>
        <p:spPr bwMode="auto">
          <a:xfrm>
            <a:off x="4222978" y="1658074"/>
            <a:ext cx="3993502" cy="64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Botón de acción: Inicio 12">
            <a:hlinkClick r:id="rId9"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087467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39</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a:solidFill>
                  <a:prstClr val="black"/>
                </a:solidFill>
              </a:rPr>
              <a:t>Ecuación de pendiente-deflexión</a:t>
            </a:r>
            <a:endParaRPr lang="es-419" sz="2400" dirty="0">
              <a:solidFill>
                <a:prstClr val="black"/>
              </a:solidFill>
            </a:endParaRPr>
          </a:p>
        </p:txBody>
      </p:sp>
      <p:sp>
        <p:nvSpPr>
          <p:cNvPr id="13" name="Rectángulo 12"/>
          <p:cNvSpPr/>
          <p:nvPr/>
        </p:nvSpPr>
        <p:spPr>
          <a:xfrm>
            <a:off x="711200" y="1916832"/>
            <a:ext cx="10569376" cy="1477328"/>
          </a:xfrm>
          <a:prstGeom prst="rect">
            <a:avLst/>
          </a:prstGeom>
        </p:spPr>
        <p:txBody>
          <a:bodyPr wrap="square">
            <a:spAutoFit/>
          </a:bodyPr>
          <a:lstStyle/>
          <a:p>
            <a:pPr algn="just"/>
            <a:r>
              <a:rPr lang="es-MX" dirty="0"/>
              <a:t>A partir de la deducción anterior, la ecuación 11-6 es a la vez una relación de compatibilidad y de carga-desplazamiento, que se encontró considerando sólo los efectos de la flexión e ignorando las deformaciones axiales y cortantes. Se conoce como la ecuación general de pendiente-deflexión. Cuando se utiliza para la solución de problemas, esta ecuación se aplica dos veces para cada elemento del claro (</a:t>
            </a:r>
            <a:r>
              <a:rPr lang="es-MX" b="1" dirty="0" smtClean="0"/>
              <a:t>A-B</a:t>
            </a:r>
            <a:r>
              <a:rPr lang="es-MX" dirty="0"/>
              <a:t>), es decir, se aplica desde </a:t>
            </a:r>
            <a:r>
              <a:rPr lang="es-MX" b="1" dirty="0"/>
              <a:t>A</a:t>
            </a:r>
            <a:r>
              <a:rPr lang="es-MX" dirty="0"/>
              <a:t> hasta </a:t>
            </a:r>
            <a:r>
              <a:rPr lang="es-MX" b="1" dirty="0"/>
              <a:t>B </a:t>
            </a:r>
            <a:r>
              <a:rPr lang="es-MX" dirty="0"/>
              <a:t>y desde </a:t>
            </a:r>
            <a:r>
              <a:rPr lang="es-MX" b="1" dirty="0"/>
              <a:t>B</a:t>
            </a:r>
            <a:r>
              <a:rPr lang="es-MX" dirty="0"/>
              <a:t> hasta </a:t>
            </a:r>
            <a:r>
              <a:rPr lang="es-MX" b="1" dirty="0"/>
              <a:t>A </a:t>
            </a:r>
            <a:r>
              <a:rPr lang="es-MX" dirty="0"/>
              <a:t>para el claro </a:t>
            </a:r>
            <a:r>
              <a:rPr lang="es-MX" b="1" dirty="0" smtClean="0"/>
              <a:t>A-B</a:t>
            </a:r>
            <a:r>
              <a:rPr lang="es-MX" dirty="0" smtClean="0"/>
              <a:t> </a:t>
            </a:r>
            <a:r>
              <a:rPr lang="es-MX" dirty="0"/>
              <a:t>que se muestra en la figura 11-2.</a:t>
            </a:r>
          </a:p>
        </p:txBody>
      </p:sp>
      <p:sp>
        <p:nvSpPr>
          <p:cNvPr id="11" name="Botón de acción: Inicio 10">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308287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pPr/>
              <a:t>4</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prstClr val="black"/>
                </a:solidFill>
              </a:rPr>
              <a:t>M.C. ANTONIO DANIEL MARTINEZ DIBENE</a:t>
            </a:r>
          </a:p>
        </p:txBody>
      </p:sp>
      <p:sp>
        <p:nvSpPr>
          <p:cNvPr id="27" name="CuadroTexto 26"/>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sp>
        <p:nvSpPr>
          <p:cNvPr id="7" name="Botón de acción: Inicio 6">
            <a:hlinkClick r:id="rId3"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2" name="CuadroTexto 1"/>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Marco Doblemente Empotrado</a:t>
            </a:r>
            <a:endParaRPr lang="es-419" sz="2400" dirty="0">
              <a:solidFill>
                <a:prstClr val="black"/>
              </a:solidFill>
            </a:endParaRPr>
          </a:p>
        </p:txBody>
      </p:sp>
      <p:sp>
        <p:nvSpPr>
          <p:cNvPr id="6" name="Rectángulo 5"/>
          <p:cNvSpPr/>
          <p:nvPr/>
        </p:nvSpPr>
        <p:spPr>
          <a:xfrm>
            <a:off x="711200" y="1636710"/>
            <a:ext cx="104047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Determine las reacciones en los soportes fijos A y D del siguiente pórtico por el método de distribución de momentos.</a:t>
            </a:r>
          </a:p>
        </p:txBody>
      </p:sp>
      <p:grpSp>
        <p:nvGrpSpPr>
          <p:cNvPr id="21" name="Grupo 20"/>
          <p:cNvGrpSpPr/>
          <p:nvPr/>
        </p:nvGrpSpPr>
        <p:grpSpPr>
          <a:xfrm>
            <a:off x="3499335" y="2536564"/>
            <a:ext cx="5184576" cy="3196692"/>
            <a:chOff x="3257547" y="2605894"/>
            <a:chExt cx="5184576" cy="3196692"/>
          </a:xfrm>
        </p:grpSpPr>
        <p:pic>
          <p:nvPicPr>
            <p:cNvPr id="22" name="Imagen 21"/>
            <p:cNvPicPr>
              <a:picLocks noChangeAspect="1"/>
            </p:cNvPicPr>
            <p:nvPr/>
          </p:nvPicPr>
          <p:blipFill rotWithShape="1">
            <a:blip r:embed="rId4"/>
            <a:srcRect l="24773" t="20166" r="39613" b="30079"/>
            <a:stretch/>
          </p:blipFill>
          <p:spPr>
            <a:xfrm>
              <a:off x="3257547" y="2924944"/>
              <a:ext cx="5184576" cy="2877642"/>
            </a:xfrm>
            <a:prstGeom prst="rect">
              <a:avLst/>
            </a:prstGeom>
          </p:spPr>
        </p:pic>
        <p:sp>
          <p:nvSpPr>
            <p:cNvPr id="23" name="CuadroTexto 22"/>
            <p:cNvSpPr txBox="1"/>
            <p:nvPr/>
          </p:nvSpPr>
          <p:spPr>
            <a:xfrm>
              <a:off x="5239461" y="2605894"/>
              <a:ext cx="1320554" cy="369332"/>
            </a:xfrm>
            <a:prstGeom prst="rect">
              <a:avLst/>
            </a:prstGeom>
            <a:noFill/>
          </p:spPr>
          <p:txBody>
            <a:bodyPr wrap="none" rtlCol="0">
              <a:spAutoFit/>
            </a:bodyPr>
            <a:lstStyle/>
            <a:p>
              <a:r>
                <a:rPr lang="es-MX" dirty="0"/>
                <a:t>W= 6 ton/m</a:t>
              </a:r>
            </a:p>
          </p:txBody>
        </p:sp>
      </p:grpSp>
      <p:pic>
        <p:nvPicPr>
          <p:cNvPr id="18"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pic>
        <p:nvPicPr>
          <p:cNvPr id="19" name="Picture 2" descr="C:\Users\TYSON\Documents\a Obras varias\A TRABAJOS 2013\7.- JULIO\Albercas\8.- Alberca Familiar 2\PDF\MD LOGO.jpg"/>
          <p:cNvPicPr>
            <a:picLocks noChangeAspect="1" noChangeArrowheads="1"/>
          </p:cNvPicPr>
          <p:nvPr/>
        </p:nvPicPr>
        <p:blipFill>
          <a:blip r:embed="rId6"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20" name="12 Imagen" descr="logotec-new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5 Imagen" descr="lobos.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3778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40</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C</a:t>
            </a:r>
            <a:r>
              <a:rPr lang="es-419" sz="2400" dirty="0">
                <a:solidFill>
                  <a:prstClr val="black"/>
                </a:solidFill>
              </a:rPr>
              <a:t>laro con extremo articulado</a:t>
            </a:r>
          </a:p>
        </p:txBody>
      </p:sp>
      <p:sp>
        <p:nvSpPr>
          <p:cNvPr id="2" name="Rectángulo 1"/>
          <p:cNvSpPr/>
          <p:nvPr/>
        </p:nvSpPr>
        <p:spPr>
          <a:xfrm>
            <a:off x="711200" y="1680650"/>
            <a:ext cx="7329016" cy="2308324"/>
          </a:xfrm>
          <a:prstGeom prst="rect">
            <a:avLst/>
          </a:prstGeom>
        </p:spPr>
        <p:txBody>
          <a:bodyPr wrap="square">
            <a:spAutoFit/>
          </a:bodyPr>
          <a:lstStyle/>
          <a:p>
            <a:pPr algn="just"/>
            <a:r>
              <a:rPr lang="es-MX" dirty="0"/>
              <a:t>En ocasiones, un claro final de una viga o un marco está soportado mediante un pasador o un rodillo en su extremo lejano, figura 11-8a. Cuando esto ocurre, el momento en el rodillo o pasador debe ser cero; y siempre que el desplazamiento angular </a:t>
            </a:r>
            <a:r>
              <a:rPr lang="es-MX" b="1" dirty="0"/>
              <a:t>θᴃ</a:t>
            </a:r>
            <a:r>
              <a:rPr lang="es-MX" dirty="0"/>
              <a:t> en este soporte no deba determinarse es posible modificar las condiciones generales de la ecuación de pendiente-deflexión a fin de aplicarla sólo una vez al claro, en vez de dos veces. Para esto se aplicará la ecuación 11-8 o las ecuaciones 11-7 a cada extremo de la viga que se muestra en la figura 11-8. Esto resulta en las dos ecuaciones siguientes:</a:t>
            </a:r>
          </a:p>
        </p:txBody>
      </p:sp>
      <p:pic>
        <p:nvPicPr>
          <p:cNvPr id="3" name="Imagen 2"/>
          <p:cNvPicPr>
            <a:picLocks noChangeAspect="1"/>
          </p:cNvPicPr>
          <p:nvPr/>
        </p:nvPicPr>
        <p:blipFill rotWithShape="1">
          <a:blip r:embed="rId7"/>
          <a:srcRect l="32150" t="32097" r="49892" b="60403"/>
          <a:stretch/>
        </p:blipFill>
        <p:spPr>
          <a:xfrm>
            <a:off x="1631504" y="4483006"/>
            <a:ext cx="5309085" cy="728698"/>
          </a:xfrm>
          <a:prstGeom prst="rect">
            <a:avLst/>
          </a:prstGeom>
        </p:spPr>
      </p:pic>
      <p:pic>
        <p:nvPicPr>
          <p:cNvPr id="16"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3418" t="34461" r="58370" b="44696"/>
          <a:stretch/>
        </p:blipFill>
        <p:spPr bwMode="auto">
          <a:xfrm>
            <a:off x="8774082" y="3955686"/>
            <a:ext cx="2591501" cy="185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3940" t="12463" r="57848" b="66694"/>
          <a:stretch/>
        </p:blipFill>
        <p:spPr bwMode="auto">
          <a:xfrm>
            <a:off x="8770800" y="1772816"/>
            <a:ext cx="2594783" cy="185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Botón de acción: Inicio 12">
            <a:hlinkClick r:id="rId9"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838928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41</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CuadroTexto 1"/>
              <p:cNvSpPr txBox="1"/>
              <p:nvPr/>
            </p:nvSpPr>
            <p:spPr>
              <a:xfrm>
                <a:off x="683984" y="3373836"/>
                <a:ext cx="10639688" cy="2862322"/>
              </a:xfrm>
              <a:prstGeom prst="rect">
                <a:avLst/>
              </a:prstGeom>
              <a:noFill/>
            </p:spPr>
            <p:txBody>
              <a:bodyPr wrap="square" rtlCol="0">
                <a:spAutoFit/>
              </a:bodyPr>
              <a:lstStyle/>
              <a:p>
                <a:pPr algn="just"/>
                <a:r>
                  <a:rPr lang="es-MX" dirty="0"/>
                  <a:t>Como el momento en el extremo lejano es igual a cero, solo se necesita una aplicación de esta ecuación para el claro final. Esto simplifica el análisis porque la ecuación general 11-8, requeriría dos aplicaciones para este claro y por lo tanto involucra el desplazamiento angular (adicional) desconocido </a:t>
                </a:r>
                <a14:m>
                  <m:oMath xmlns:m="http://schemas.openxmlformats.org/officeDocument/2006/math">
                    <m:sSub>
                      <m:sSubPr>
                        <m:ctrlPr>
                          <a:rPr lang="es-MX" b="1" i="1" smtClean="0">
                            <a:latin typeface="Cambria Math" panose="02040503050406030204" pitchFamily="18" charset="0"/>
                          </a:rPr>
                        </m:ctrlPr>
                      </m:sSubPr>
                      <m:e>
                        <m:r>
                          <a:rPr lang="es-MX" b="1" i="1" smtClean="0">
                            <a:latin typeface="Cambria Math" panose="02040503050406030204" pitchFamily="18" charset="0"/>
                            <a:ea typeface="Cambria Math" panose="02040503050406030204" pitchFamily="18" charset="0"/>
                          </a:rPr>
                          <m:t>𝜽</m:t>
                        </m:r>
                      </m:e>
                      <m:sub>
                        <m:r>
                          <a:rPr lang="es-MX" b="1" i="1" smtClean="0">
                            <a:latin typeface="Cambria Math" panose="02040503050406030204" pitchFamily="18" charset="0"/>
                          </a:rPr>
                          <m:t>𝑩</m:t>
                        </m:r>
                      </m:sub>
                    </m:sSub>
                    <m:r>
                      <a:rPr lang="es-MX" b="0" i="1" smtClean="0">
                        <a:latin typeface="Cambria Math" panose="02040503050406030204" pitchFamily="18" charset="0"/>
                      </a:rPr>
                      <m:t>(</m:t>
                    </m:r>
                    <m:r>
                      <a:rPr lang="es-MX" b="0" i="1" smtClean="0">
                        <a:latin typeface="Cambria Math" panose="02040503050406030204" pitchFamily="18" charset="0"/>
                      </a:rPr>
                      <m:t>𝑜</m:t>
                    </m:r>
                    <m:r>
                      <a:rPr lang="es-MX" b="0" i="1" smtClean="0">
                        <a:latin typeface="Cambria Math" panose="02040503050406030204" pitchFamily="18" charset="0"/>
                      </a:rPr>
                      <m:t> </m:t>
                    </m:r>
                    <m:sSub>
                      <m:sSubPr>
                        <m:ctrlPr>
                          <a:rPr lang="es-MX" b="1" i="1" smtClean="0">
                            <a:latin typeface="Cambria Math" panose="02040503050406030204" pitchFamily="18" charset="0"/>
                          </a:rPr>
                        </m:ctrlPr>
                      </m:sSubPr>
                      <m:e>
                        <m:r>
                          <a:rPr lang="es-MX" b="1" i="1" smtClean="0">
                            <a:latin typeface="Cambria Math" panose="02040503050406030204" pitchFamily="18" charset="0"/>
                            <a:ea typeface="Cambria Math" panose="02040503050406030204" pitchFamily="18" charset="0"/>
                          </a:rPr>
                          <m:t>𝜽</m:t>
                        </m:r>
                      </m:e>
                      <m:sub>
                        <m:r>
                          <a:rPr lang="es-MX" b="1" i="1" smtClean="0">
                            <a:latin typeface="Cambria Math" panose="02040503050406030204" pitchFamily="18" charset="0"/>
                          </a:rPr>
                          <m:t>𝑭</m:t>
                        </m:r>
                      </m:sub>
                    </m:sSub>
                    <m:r>
                      <a:rPr lang="es-MX" b="0" i="1" smtClean="0">
                        <a:latin typeface="Cambria Math" panose="02040503050406030204" pitchFamily="18" charset="0"/>
                      </a:rPr>
                      <m:t>)</m:t>
                    </m:r>
                  </m:oMath>
                </a14:m>
                <a:r>
                  <a:rPr lang="es-MX" dirty="0"/>
                  <a:t> en el soporte del extremo.</a:t>
                </a:r>
              </a:p>
              <a:p>
                <a:pPr algn="just"/>
                <a:r>
                  <a:rPr lang="es-MX" dirty="0"/>
                  <a:t>Para resumir la aplicación de las ecuaciones de pendiente – deflexión, se considera la viga continua de la figura 11-9, la cual tiene cuatro grados de libertad. Aquí la ecuación 11-8 puede aplicarse dos veces para cada uno de los tres claros, es decir, de </a:t>
                </a:r>
                <a:r>
                  <a:rPr lang="es-MX" b="1" dirty="0"/>
                  <a:t>A</a:t>
                </a:r>
                <a:r>
                  <a:rPr lang="es-MX" dirty="0"/>
                  <a:t> </a:t>
                </a:r>
                <a:r>
                  <a:rPr lang="es-MX" dirty="0" err="1"/>
                  <a:t>a</a:t>
                </a:r>
                <a:r>
                  <a:rPr lang="es-MX" dirty="0"/>
                  <a:t> </a:t>
                </a:r>
                <a:r>
                  <a:rPr lang="es-MX" b="1" dirty="0"/>
                  <a:t>B</a:t>
                </a:r>
                <a:r>
                  <a:rPr lang="es-MX" dirty="0"/>
                  <a:t>, de </a:t>
                </a:r>
                <a:r>
                  <a:rPr lang="es-MX" b="1" dirty="0"/>
                  <a:t>B </a:t>
                </a:r>
                <a:r>
                  <a:rPr lang="es-MX" dirty="0"/>
                  <a:t>a </a:t>
                </a:r>
                <a:r>
                  <a:rPr lang="es-MX" b="1" dirty="0" err="1"/>
                  <a:t>A</a:t>
                </a:r>
                <a:r>
                  <a:rPr lang="es-MX" dirty="0"/>
                  <a:t>, de </a:t>
                </a:r>
                <a:r>
                  <a:rPr lang="es-MX" b="1" dirty="0"/>
                  <a:t>B</a:t>
                </a:r>
                <a:r>
                  <a:rPr lang="es-MX" dirty="0"/>
                  <a:t> a </a:t>
                </a:r>
                <a:r>
                  <a:rPr lang="es-MX" b="1" dirty="0"/>
                  <a:t>C</a:t>
                </a:r>
                <a:r>
                  <a:rPr lang="es-MX" dirty="0"/>
                  <a:t>, de </a:t>
                </a:r>
                <a:r>
                  <a:rPr lang="es-MX" b="1" dirty="0"/>
                  <a:t>C</a:t>
                </a:r>
                <a:r>
                  <a:rPr lang="es-MX" dirty="0"/>
                  <a:t> a </a:t>
                </a:r>
                <a:r>
                  <a:rPr lang="es-MX" b="1" dirty="0"/>
                  <a:t>B</a:t>
                </a:r>
                <a:r>
                  <a:rPr lang="es-MX" dirty="0"/>
                  <a:t>, de </a:t>
                </a:r>
                <a:r>
                  <a:rPr lang="es-MX" b="1" dirty="0"/>
                  <a:t>C</a:t>
                </a:r>
                <a:r>
                  <a:rPr lang="es-MX" dirty="0"/>
                  <a:t> a </a:t>
                </a:r>
                <a:r>
                  <a:rPr lang="es-MX" b="1" dirty="0"/>
                  <a:t>D</a:t>
                </a:r>
                <a:r>
                  <a:rPr lang="es-MX" dirty="0"/>
                  <a:t> y de </a:t>
                </a:r>
                <a:r>
                  <a:rPr lang="es-MX" b="1" dirty="0"/>
                  <a:t>D</a:t>
                </a:r>
                <a:r>
                  <a:rPr lang="es-MX" dirty="0"/>
                  <a:t> a </a:t>
                </a:r>
                <a:r>
                  <a:rPr lang="es-MX" b="1" dirty="0"/>
                  <a:t>C</a:t>
                </a:r>
                <a:r>
                  <a:rPr lang="es-MX" dirty="0"/>
                  <a:t>. Estas ecuaciones involucran  a las cuatro rotaciones desconocidas,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𝜽</m:t>
                        </m:r>
                      </m:e>
                      <m:sub>
                        <m:r>
                          <a:rPr lang="es-MX" b="1" i="1" smtClean="0">
                            <a:latin typeface="Cambria Math" panose="02040503050406030204" pitchFamily="18" charset="0"/>
                            <a:ea typeface="Cambria Math" panose="02040503050406030204" pitchFamily="18" charset="0"/>
                          </a:rPr>
                          <m:t>𝑨</m:t>
                        </m:r>
                      </m:sub>
                    </m:sSub>
                    <m:r>
                      <a:rPr lang="es-MX" b="0" i="1" smtClean="0">
                        <a:latin typeface="Cambria Math" panose="02040503050406030204" pitchFamily="18" charset="0"/>
                      </a:rPr>
                      <m:t>, </m:t>
                    </m:r>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𝜽</m:t>
                        </m:r>
                      </m:e>
                      <m:sub>
                        <m:r>
                          <a:rPr lang="es-MX" b="1" i="1">
                            <a:latin typeface="Cambria Math" panose="02040503050406030204" pitchFamily="18" charset="0"/>
                          </a:rPr>
                          <m:t>𝑩</m:t>
                        </m:r>
                      </m:sub>
                    </m:sSub>
                    <m:sSub>
                      <m:sSubPr>
                        <m:ctrlPr>
                          <a:rPr lang="es-MX" b="1" i="1">
                            <a:latin typeface="Cambria Math" panose="02040503050406030204" pitchFamily="18" charset="0"/>
                          </a:rPr>
                        </m:ctrlPr>
                      </m:sSubPr>
                      <m:e>
                        <m:r>
                          <a:rPr lang="es-MX" b="1" i="1" smtClean="0">
                            <a:latin typeface="Cambria Math" panose="02040503050406030204" pitchFamily="18" charset="0"/>
                          </a:rPr>
                          <m:t>, </m:t>
                        </m:r>
                        <m:r>
                          <a:rPr lang="es-MX" b="1" i="1">
                            <a:latin typeface="Cambria Math" panose="02040503050406030204" pitchFamily="18" charset="0"/>
                            <a:ea typeface="Cambria Math" panose="02040503050406030204" pitchFamily="18" charset="0"/>
                          </a:rPr>
                          <m:t>𝜽</m:t>
                        </m:r>
                      </m:e>
                      <m:sub>
                        <m:r>
                          <a:rPr lang="es-MX" b="1" i="1" smtClean="0">
                            <a:latin typeface="Cambria Math" panose="02040503050406030204" pitchFamily="18" charset="0"/>
                            <a:ea typeface="Cambria Math" panose="02040503050406030204" pitchFamily="18" charset="0"/>
                          </a:rPr>
                          <m:t>𝑪</m:t>
                        </m:r>
                      </m:sub>
                    </m:sSub>
                    <m:r>
                      <a:rPr lang="es-MX" b="0" i="1" smtClean="0">
                        <a:latin typeface="Cambria Math" panose="02040503050406030204" pitchFamily="18" charset="0"/>
                      </a:rPr>
                      <m:t>𝑦</m:t>
                    </m:r>
                    <m:r>
                      <a:rPr lang="es-MX" b="0" i="1" smtClean="0">
                        <a:latin typeface="Cambria Math" panose="02040503050406030204" pitchFamily="18" charset="0"/>
                      </a:rPr>
                      <m:t> </m:t>
                    </m:r>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𝜽</m:t>
                        </m:r>
                      </m:e>
                      <m:sub>
                        <m:r>
                          <a:rPr lang="es-MX" b="1" i="1" smtClean="0">
                            <a:latin typeface="Cambria Math" panose="02040503050406030204" pitchFamily="18" charset="0"/>
                            <a:ea typeface="Cambria Math" panose="02040503050406030204" pitchFamily="18" charset="0"/>
                          </a:rPr>
                          <m:t>𝑫</m:t>
                        </m:r>
                      </m:sub>
                    </m:sSub>
                  </m:oMath>
                </a14:m>
                <a:r>
                  <a:rPr lang="es-MX" dirty="0"/>
                  <a:t>. Sin embargo, como los momentos extremos en </a:t>
                </a:r>
                <a:r>
                  <a:rPr lang="es-MX" b="1" dirty="0"/>
                  <a:t>A</a:t>
                </a:r>
                <a:r>
                  <a:rPr lang="es-MX" dirty="0"/>
                  <a:t> y </a:t>
                </a:r>
                <a:r>
                  <a:rPr lang="es-MX" b="1" dirty="0"/>
                  <a:t>D</a:t>
                </a:r>
                <a:r>
                  <a:rPr lang="es-MX" dirty="0"/>
                  <a:t> son iguales a cero, no es necesario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𝜽</m:t>
                        </m:r>
                      </m:e>
                      <m:sub>
                        <m:r>
                          <a:rPr lang="es-MX" b="1" i="1" smtClean="0">
                            <a:latin typeface="Cambria Math" panose="02040503050406030204" pitchFamily="18" charset="0"/>
                            <a:ea typeface="Cambria Math" panose="02040503050406030204" pitchFamily="18" charset="0"/>
                          </a:rPr>
                          <m:t>𝑨</m:t>
                        </m:r>
                      </m:sub>
                    </m:sSub>
                    <m:r>
                      <a:rPr lang="es-MX" b="0" i="1" smtClean="0">
                        <a:latin typeface="Cambria Math" panose="02040503050406030204" pitchFamily="18" charset="0"/>
                        <a:ea typeface="Cambria Math" panose="02040503050406030204" pitchFamily="18" charset="0"/>
                      </a:rPr>
                      <m:t> </m:t>
                    </m:r>
                    <m:r>
                      <a:rPr lang="es-MX" b="0" i="1" smtClean="0">
                        <a:latin typeface="Cambria Math" panose="02040503050406030204" pitchFamily="18" charset="0"/>
                        <a:ea typeface="Cambria Math" panose="02040503050406030204" pitchFamily="18" charset="0"/>
                      </a:rPr>
                      <m:t>𝑦</m:t>
                    </m:r>
                    <m:r>
                      <a:rPr lang="es-MX" b="0" i="1" smtClean="0">
                        <a:latin typeface="Cambria Math" panose="02040503050406030204" pitchFamily="18" charset="0"/>
                        <a:ea typeface="Cambria Math" panose="02040503050406030204" pitchFamily="18" charset="0"/>
                      </a:rPr>
                      <m:t> </m:t>
                    </m:r>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𝜽</m:t>
                        </m:r>
                      </m:e>
                      <m:sub>
                        <m:r>
                          <a:rPr lang="es-MX" b="1" i="1" smtClean="0">
                            <a:latin typeface="Cambria Math" panose="02040503050406030204" pitchFamily="18" charset="0"/>
                            <a:ea typeface="Cambria Math" panose="02040503050406030204" pitchFamily="18" charset="0"/>
                          </a:rPr>
                          <m:t>𝑫</m:t>
                        </m:r>
                      </m:sub>
                    </m:sSub>
                  </m:oMath>
                </a14:m>
                <a:r>
                  <a:rPr lang="es-MX" dirty="0"/>
                  <a:t>. Se produce una solución más corta al aplicar la ecuación  </a:t>
                </a:r>
                <a:r>
                  <a:rPr lang="es-MX" dirty="0" smtClean="0"/>
                  <a:t>11-10 </a:t>
                </a:r>
                <a:r>
                  <a:rPr lang="es-MX" dirty="0"/>
                  <a:t>de </a:t>
                </a:r>
                <a:r>
                  <a:rPr lang="es-MX" b="1" dirty="0"/>
                  <a:t>B</a:t>
                </a:r>
                <a:r>
                  <a:rPr lang="es-MX" dirty="0"/>
                  <a:t> a </a:t>
                </a:r>
                <a:r>
                  <a:rPr lang="es-MX" b="1" dirty="0" err="1"/>
                  <a:t>A</a:t>
                </a:r>
                <a:r>
                  <a:rPr lang="es-MX" dirty="0"/>
                  <a:t> y de </a:t>
                </a:r>
                <a:r>
                  <a:rPr lang="es-MX" b="1" dirty="0"/>
                  <a:t>C</a:t>
                </a:r>
                <a:r>
                  <a:rPr lang="es-MX" dirty="0"/>
                  <a:t> a </a:t>
                </a:r>
                <a:r>
                  <a:rPr lang="es-MX" b="1" dirty="0"/>
                  <a:t>D</a:t>
                </a:r>
                <a:r>
                  <a:rPr lang="es-MX" dirty="0"/>
                  <a:t>, para después aplicar la ecuación 11-8 de </a:t>
                </a:r>
                <a:r>
                  <a:rPr lang="es-MX" b="1" dirty="0"/>
                  <a:t>B</a:t>
                </a:r>
                <a:r>
                  <a:rPr lang="es-MX" dirty="0"/>
                  <a:t> </a:t>
                </a:r>
                <a:r>
                  <a:rPr lang="es-MX" dirty="0" smtClean="0"/>
                  <a:t>a </a:t>
                </a:r>
                <a:r>
                  <a:rPr lang="es-MX" b="1" dirty="0" smtClean="0"/>
                  <a:t>C</a:t>
                </a:r>
                <a:r>
                  <a:rPr lang="es-MX" dirty="0" smtClean="0"/>
                  <a:t> y </a:t>
                </a:r>
                <a:r>
                  <a:rPr lang="es-MX" dirty="0"/>
                  <a:t>de </a:t>
                </a:r>
                <a:r>
                  <a:rPr lang="es-MX" b="1" dirty="0"/>
                  <a:t>C</a:t>
                </a:r>
                <a:r>
                  <a:rPr lang="es-MX" dirty="0"/>
                  <a:t> a </a:t>
                </a:r>
                <a:r>
                  <a:rPr lang="es-MX" b="1" dirty="0"/>
                  <a:t>B</a:t>
                </a:r>
                <a:r>
                  <a:rPr lang="es-MX" dirty="0"/>
                  <a:t>. </a:t>
                </a:r>
                <a:r>
                  <a:rPr lang="es-MX" dirty="0" smtClean="0"/>
                  <a:t>Estas </a:t>
                </a:r>
                <a:r>
                  <a:rPr lang="es-MX" dirty="0"/>
                  <a:t>cuatro ecuaciones involucran solo a las rotaciones desconocidas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𝜽</m:t>
                        </m:r>
                      </m:e>
                      <m:sub>
                        <m:r>
                          <a:rPr lang="es-MX" b="1" i="1" smtClean="0">
                            <a:latin typeface="Cambria Math" panose="02040503050406030204" pitchFamily="18" charset="0"/>
                            <a:ea typeface="Cambria Math" panose="02040503050406030204" pitchFamily="18" charset="0"/>
                          </a:rPr>
                          <m:t>𝑩</m:t>
                        </m:r>
                      </m:sub>
                    </m:sSub>
                  </m:oMath>
                </a14:m>
                <a:r>
                  <a:rPr lang="es-MX" dirty="0"/>
                  <a:t> y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𝜽</m:t>
                        </m:r>
                      </m:e>
                      <m:sub>
                        <m:r>
                          <a:rPr lang="es-MX" b="1" i="1">
                            <a:latin typeface="Cambria Math" panose="02040503050406030204" pitchFamily="18" charset="0"/>
                            <a:ea typeface="Cambria Math" panose="02040503050406030204" pitchFamily="18" charset="0"/>
                          </a:rPr>
                          <m:t>𝑪</m:t>
                        </m:r>
                      </m:sub>
                    </m:sSub>
                  </m:oMath>
                </a14:m>
                <a:r>
                  <a:rPr lang="es-MX" dirty="0" smtClean="0"/>
                  <a:t>.</a:t>
                </a:r>
                <a:endParaRPr lang="es-MX" dirty="0"/>
              </a:p>
            </p:txBody>
          </p:sp>
        </mc:Choice>
        <mc:Fallback xmlns="">
          <p:sp>
            <p:nvSpPr>
              <p:cNvPr id="2" name="CuadroTexto 1"/>
              <p:cNvSpPr txBox="1">
                <a:spLocks noRot="1" noChangeAspect="1" noMove="1" noResize="1" noEditPoints="1" noAdjustHandles="1" noChangeArrowheads="1" noChangeShapeType="1" noTextEdit="1"/>
              </p:cNvSpPr>
              <p:nvPr/>
            </p:nvSpPr>
            <p:spPr>
              <a:xfrm>
                <a:off x="683984" y="3373836"/>
                <a:ext cx="10639688" cy="2862322"/>
              </a:xfrm>
              <a:prstGeom prst="rect">
                <a:avLst/>
              </a:prstGeom>
              <a:blipFill>
                <a:blip r:embed="rId7"/>
                <a:stretch>
                  <a:fillRect l="-458" t="-1064" r="-458" b="-2340"/>
                </a:stretch>
              </a:blipFill>
            </p:spPr>
            <p:txBody>
              <a:bodyPr/>
              <a:lstStyle/>
              <a:p>
                <a:r>
                  <a:rPr lang="es-MX">
                    <a:noFill/>
                  </a:rPr>
                  <a:t> </a:t>
                </a:r>
              </a:p>
            </p:txBody>
          </p:sp>
        </mc:Fallback>
      </mc:AlternateContent>
      <p:sp>
        <p:nvSpPr>
          <p:cNvPr id="14" name="Rectángulo 13"/>
          <p:cNvSpPr/>
          <p:nvPr/>
        </p:nvSpPr>
        <p:spPr>
          <a:xfrm>
            <a:off x="682288" y="1657831"/>
            <a:ext cx="10641384" cy="1200329"/>
          </a:xfrm>
          <a:prstGeom prst="rect">
            <a:avLst/>
          </a:prstGeom>
        </p:spPr>
        <p:txBody>
          <a:bodyPr wrap="square">
            <a:spAutoFit/>
          </a:bodyPr>
          <a:lstStyle/>
          <a:p>
            <a:pPr algn="just"/>
            <a:r>
              <a:rPr lang="es-MX" dirty="0"/>
              <a:t>Aquí el (</a:t>
            </a:r>
            <a:r>
              <a:rPr lang="es-MX" dirty="0" smtClean="0"/>
              <a:t>FEM)</a:t>
            </a:r>
            <a:r>
              <a:rPr lang="es-MX" sz="1200" b="1" dirty="0" smtClean="0"/>
              <a:t>F</a:t>
            </a:r>
            <a:r>
              <a:rPr lang="es-MX" dirty="0" smtClean="0"/>
              <a:t> </a:t>
            </a:r>
            <a:r>
              <a:rPr lang="es-MX" dirty="0"/>
              <a:t>es igual a cero, puesto que el otro extremo está fijo, figura </a:t>
            </a:r>
            <a:r>
              <a:rPr lang="es-MX" dirty="0" smtClean="0"/>
              <a:t>11-8b</a:t>
            </a:r>
            <a:r>
              <a:rPr lang="es-MX" dirty="0"/>
              <a:t>. Por otro lado, el (</a:t>
            </a:r>
            <a:r>
              <a:rPr lang="es-MX" dirty="0" smtClean="0"/>
              <a:t>FEM)</a:t>
            </a:r>
            <a:r>
              <a:rPr lang="es-MX" sz="1000" b="1" dirty="0" smtClean="0"/>
              <a:t>N</a:t>
            </a:r>
            <a:r>
              <a:rPr lang="es-MX" dirty="0" smtClean="0"/>
              <a:t> </a:t>
            </a:r>
            <a:r>
              <a:rPr lang="es-MX" dirty="0"/>
              <a:t>puede obtenerse, por ejemplo, mediante la tabla en la columna derecha del interior de la contraportada de este libro. Al multiplicar la primera ecuación por 2 y restar la segunda ecuación de ésta, se elimina la incógnita </a:t>
            </a:r>
            <a:r>
              <a:rPr lang="el-GR" b="1" dirty="0"/>
              <a:t>θ</a:t>
            </a:r>
            <a:r>
              <a:rPr lang="es-MX" b="1" dirty="0"/>
              <a:t>F</a:t>
            </a:r>
            <a:r>
              <a:rPr lang="es-MX" dirty="0"/>
              <a:t> y se obtiene:</a:t>
            </a:r>
          </a:p>
        </p:txBody>
      </p:sp>
      <p:pic>
        <p:nvPicPr>
          <p:cNvPr id="16" name="Imagen 15"/>
          <p:cNvPicPr>
            <a:picLocks noChangeAspect="1"/>
          </p:cNvPicPr>
          <p:nvPr/>
        </p:nvPicPr>
        <p:blipFill rotWithShape="1">
          <a:blip r:embed="rId8"/>
          <a:srcRect l="27506" t="57982" r="52464" b="33572"/>
          <a:stretch/>
        </p:blipFill>
        <p:spPr>
          <a:xfrm>
            <a:off x="3438809" y="2604782"/>
            <a:ext cx="5549078" cy="769054"/>
          </a:xfrm>
          <a:prstGeom prst="rect">
            <a:avLst/>
          </a:prstGeom>
        </p:spPr>
      </p:pic>
      <p:sp>
        <p:nvSpPr>
          <p:cNvPr id="17" name="CuadroTexto 16"/>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C</a:t>
            </a:r>
            <a:r>
              <a:rPr lang="es-419" sz="2400" dirty="0">
                <a:solidFill>
                  <a:prstClr val="black"/>
                </a:solidFill>
              </a:rPr>
              <a:t>laro con extremo articulado</a:t>
            </a:r>
          </a:p>
        </p:txBody>
      </p:sp>
      <p:sp>
        <p:nvSpPr>
          <p:cNvPr id="12" name="Botón de acción: Inicio 11">
            <a:hlinkClick r:id="rId9"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155822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42</a:t>
            </a:fld>
            <a:r>
              <a:rPr lang="es-MX" dirty="0"/>
              <a:t>/66</a:t>
            </a:r>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6"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3575" t="58084" r="26839" b="26814"/>
          <a:stretch/>
        </p:blipFill>
        <p:spPr bwMode="auto">
          <a:xfrm>
            <a:off x="2063552" y="2492896"/>
            <a:ext cx="8018317" cy="219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uadroTexto 12"/>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prstClr val="black"/>
                </a:solidFill>
              </a:rPr>
              <a:t>C</a:t>
            </a:r>
            <a:r>
              <a:rPr lang="es-419" sz="2400" dirty="0">
                <a:solidFill>
                  <a:prstClr val="black"/>
                </a:solidFill>
              </a:rPr>
              <a:t>laro con extremo articulado</a:t>
            </a:r>
          </a:p>
        </p:txBody>
      </p:sp>
      <p:sp>
        <p:nvSpPr>
          <p:cNvPr id="12" name="Botón de acción: Inicio 11">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442735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43</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xmlns:a14="http://schemas.microsoft.com/office/drawing/2010/main">
        <mc:Choice Requires="a14">
          <p:sp>
            <p:nvSpPr>
              <p:cNvPr id="11" name="CuadroTexto 10"/>
              <p:cNvSpPr txBox="1"/>
              <p:nvPr/>
            </p:nvSpPr>
            <p:spPr>
              <a:xfrm>
                <a:off x="4880924" y="3665227"/>
                <a:ext cx="7191865" cy="2595089"/>
              </a:xfrm>
              <a:prstGeom prst="rect">
                <a:avLst/>
              </a:prstGeom>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MX" sz="1200" i="1" smtClean="0">
                              <a:solidFill>
                                <a:schemeClr val="tx1"/>
                              </a:solidFill>
                              <a:effectLst/>
                              <a:latin typeface="Cambria Math" panose="02040503050406030204" pitchFamily="18" charset="0"/>
                            </a:rPr>
                          </m:ctrlPr>
                        </m:sSubPr>
                        <m:e>
                          <m:r>
                            <a:rPr lang="es-MX" sz="1200" b="0" i="1" smtClean="0">
                              <a:solidFill>
                                <a:schemeClr val="tx1"/>
                              </a:solidFill>
                              <a:effectLst/>
                              <a:latin typeface="Cambria Math" panose="02040503050406030204" pitchFamily="18" charset="0"/>
                            </a:rPr>
                            <m:t>𝑀</m:t>
                          </m:r>
                        </m:e>
                        <m:sub>
                          <m:r>
                            <a:rPr lang="es-MX" sz="1200" b="0" i="1" smtClean="0">
                              <a:solidFill>
                                <a:schemeClr val="tx1"/>
                              </a:solidFill>
                              <a:effectLst/>
                              <a:latin typeface="Cambria Math" panose="02040503050406030204" pitchFamily="18" charset="0"/>
                            </a:rPr>
                            <m:t>𝐴𝐵</m:t>
                          </m:r>
                        </m:sub>
                      </m:sSub>
                      <m:r>
                        <a:rPr lang="es-MX" sz="1200" b="0" i="1" smtClean="0">
                          <a:solidFill>
                            <a:schemeClr val="tx1"/>
                          </a:solidFill>
                          <a:effectLst/>
                          <a:latin typeface="Cambria Math" panose="02040503050406030204" pitchFamily="18" charset="0"/>
                        </a:rPr>
                        <m:t>=2</m:t>
                      </m:r>
                      <m:r>
                        <a:rPr lang="es-MX" sz="1200" b="0" i="1" smtClean="0">
                          <a:solidFill>
                            <a:schemeClr val="tx1"/>
                          </a:solidFill>
                          <a:effectLst/>
                          <a:latin typeface="Cambria Math" panose="02040503050406030204" pitchFamily="18" charset="0"/>
                        </a:rPr>
                        <m:t>𝐸</m:t>
                      </m:r>
                      <m:d>
                        <m:dPr>
                          <m:ctrlPr>
                            <a:rPr lang="es-MX" sz="1200" i="1" smtClean="0">
                              <a:solidFill>
                                <a:schemeClr val="tx1"/>
                              </a:solidFill>
                              <a:effectLst/>
                              <a:latin typeface="Cambria Math" panose="02040503050406030204" pitchFamily="18" charset="0"/>
                            </a:rPr>
                          </m:ctrlPr>
                        </m:dPr>
                        <m:e>
                          <m:f>
                            <m:fPr>
                              <m:ctrlPr>
                                <a:rPr lang="es-MX" sz="1200" i="1" smtClean="0">
                                  <a:solidFill>
                                    <a:schemeClr val="tx1"/>
                                  </a:solidFill>
                                  <a:effectLst/>
                                  <a:latin typeface="Cambria Math" panose="02040503050406030204" pitchFamily="18" charset="0"/>
                                </a:rPr>
                              </m:ctrlPr>
                            </m:fPr>
                            <m:num>
                              <m:r>
                                <a:rPr lang="es-MX" sz="1200" b="0" i="1" smtClean="0">
                                  <a:solidFill>
                                    <a:schemeClr val="tx1"/>
                                  </a:solidFill>
                                  <a:effectLst/>
                                  <a:latin typeface="Cambria Math" panose="02040503050406030204" pitchFamily="18" charset="0"/>
                                </a:rPr>
                                <m:t>𝐼</m:t>
                              </m:r>
                            </m:num>
                            <m:den>
                              <m:r>
                                <a:rPr lang="es-MX" sz="1200" b="0" i="1" smtClean="0">
                                  <a:solidFill>
                                    <a:schemeClr val="tx1"/>
                                  </a:solidFill>
                                  <a:effectLst/>
                                  <a:latin typeface="Cambria Math" panose="02040503050406030204" pitchFamily="18" charset="0"/>
                                </a:rPr>
                                <m:t>12</m:t>
                              </m:r>
                            </m:den>
                          </m:f>
                        </m:e>
                      </m:d>
                      <m:d>
                        <m:dPr>
                          <m:begChr m:val="["/>
                          <m:endChr m:val="]"/>
                          <m:ctrlPr>
                            <a:rPr lang="es-MX" sz="1200" i="1" smtClean="0">
                              <a:solidFill>
                                <a:schemeClr val="tx1"/>
                              </a:solidFill>
                              <a:effectLst/>
                              <a:latin typeface="Cambria Math" panose="02040503050406030204" pitchFamily="18" charset="0"/>
                            </a:rPr>
                          </m:ctrlPr>
                        </m:dPr>
                        <m:e>
                          <m:r>
                            <a:rPr lang="es-MX" sz="1200" b="0" i="1" smtClean="0">
                              <a:solidFill>
                                <a:schemeClr val="tx1"/>
                              </a:solidFill>
                              <a:effectLst/>
                              <a:latin typeface="Cambria Math" panose="02040503050406030204" pitchFamily="18" charset="0"/>
                            </a:rPr>
                            <m:t>2</m:t>
                          </m:r>
                          <m:d>
                            <m:dPr>
                              <m:ctrlPr>
                                <a:rPr lang="es-MX" sz="1200" i="1" smtClean="0">
                                  <a:solidFill>
                                    <a:schemeClr val="tx1"/>
                                  </a:solidFill>
                                  <a:effectLst/>
                                  <a:latin typeface="Cambria Math" panose="02040503050406030204" pitchFamily="18" charset="0"/>
                                </a:rPr>
                              </m:ctrlPr>
                            </m:dPr>
                            <m:e>
                              <m:r>
                                <a:rPr lang="es-MX" sz="1200" b="0" i="1" smtClean="0">
                                  <a:solidFill>
                                    <a:schemeClr val="tx1"/>
                                  </a:solidFill>
                                  <a:effectLst/>
                                  <a:latin typeface="Cambria Math" panose="02040503050406030204" pitchFamily="18" charset="0"/>
                                </a:rPr>
                                <m:t>0</m:t>
                              </m:r>
                            </m:e>
                          </m:d>
                          <m:r>
                            <a:rPr lang="es-MX" sz="1200" b="0" i="1" smtClean="0">
                              <a:solidFill>
                                <a:schemeClr val="tx1"/>
                              </a:solidFill>
                              <a:effectLst/>
                              <a:latin typeface="Cambria Math" panose="02040503050406030204" pitchFamily="18" charset="0"/>
                            </a:rPr>
                            <m:t>+</m:t>
                          </m:r>
                          <m:sSub>
                            <m:sSubPr>
                              <m:ctrlPr>
                                <a:rPr lang="es-MX" sz="1200" i="1" smtClean="0">
                                  <a:solidFill>
                                    <a:schemeClr val="tx1"/>
                                  </a:solidFill>
                                  <a:effectLst/>
                                  <a:latin typeface="Cambria Math" panose="02040503050406030204" pitchFamily="18" charset="0"/>
                                </a:rPr>
                              </m:ctrlPr>
                            </m:sSubPr>
                            <m:e>
                              <m:r>
                                <a:rPr lang="es-MX" sz="1200" b="0" i="1" smtClean="0">
                                  <a:solidFill>
                                    <a:schemeClr val="tx1"/>
                                  </a:solidFill>
                                  <a:effectLst/>
                                  <a:latin typeface="Cambria Math" panose="02040503050406030204" pitchFamily="18" charset="0"/>
                                  <a:ea typeface="Cambria Math" panose="02040503050406030204" pitchFamily="18" charset="0"/>
                                </a:rPr>
                                <m:t>𝜃</m:t>
                              </m:r>
                            </m:e>
                            <m:sub>
                              <m:r>
                                <a:rPr lang="es-MX" sz="1200" b="0" i="1" smtClean="0">
                                  <a:solidFill>
                                    <a:schemeClr val="tx1"/>
                                  </a:solidFill>
                                  <a:effectLst/>
                                  <a:latin typeface="Cambria Math" panose="02040503050406030204" pitchFamily="18" charset="0"/>
                                </a:rPr>
                                <m:t>𝐵</m:t>
                              </m:r>
                            </m:sub>
                          </m:sSub>
                          <m:r>
                            <a:rPr lang="es-MX" sz="1200" b="0" i="1" smtClean="0">
                              <a:solidFill>
                                <a:schemeClr val="tx1"/>
                              </a:solidFill>
                              <a:effectLst/>
                              <a:latin typeface="Cambria Math" panose="02040503050406030204" pitchFamily="18" charset="0"/>
                            </a:rPr>
                            <m:t>−3</m:t>
                          </m:r>
                          <m:d>
                            <m:dPr>
                              <m:ctrlPr>
                                <a:rPr lang="es-MX" sz="1200" i="1" smtClean="0">
                                  <a:solidFill>
                                    <a:schemeClr val="tx1"/>
                                  </a:solidFill>
                                  <a:effectLst/>
                                  <a:latin typeface="Cambria Math" panose="02040503050406030204" pitchFamily="18" charset="0"/>
                                </a:rPr>
                              </m:ctrlPr>
                            </m:dPr>
                            <m:e>
                              <m:f>
                                <m:fPr>
                                  <m:ctrlPr>
                                    <a:rPr lang="es-MX" sz="1200" i="1" smtClean="0">
                                      <a:solidFill>
                                        <a:schemeClr val="tx1"/>
                                      </a:solidFill>
                                      <a:effectLst/>
                                      <a:latin typeface="Cambria Math" panose="02040503050406030204" pitchFamily="18" charset="0"/>
                                    </a:rPr>
                                  </m:ctrlPr>
                                </m:fPr>
                                <m:num>
                                  <m:r>
                                    <a:rPr lang="es-MX" sz="1200" b="0" i="1" smtClean="0">
                                      <a:solidFill>
                                        <a:schemeClr val="tx1"/>
                                      </a:solidFill>
                                      <a:effectLst/>
                                      <a:latin typeface="Cambria Math" panose="02040503050406030204" pitchFamily="18" charset="0"/>
                                    </a:rPr>
                                    <m:t>18</m:t>
                                  </m:r>
                                </m:num>
                                <m:den>
                                  <m:r>
                                    <a:rPr lang="es-MX" sz="1200" b="0" i="1" smtClean="0">
                                      <a:solidFill>
                                        <a:schemeClr val="tx1"/>
                                      </a:solidFill>
                                      <a:effectLst/>
                                      <a:latin typeface="Cambria Math" panose="02040503050406030204" pitchFamily="18" charset="0"/>
                                    </a:rPr>
                                    <m:t>12</m:t>
                                  </m:r>
                                </m:den>
                              </m:f>
                              <m:sSub>
                                <m:sSubPr>
                                  <m:ctrlPr>
                                    <a:rPr lang="es-MX" sz="1200" i="1" smtClean="0">
                                      <a:solidFill>
                                        <a:schemeClr val="tx1"/>
                                      </a:solidFill>
                                      <a:effectLst/>
                                      <a:latin typeface="Cambria Math" panose="02040503050406030204" pitchFamily="18" charset="0"/>
                                    </a:rPr>
                                  </m:ctrlPr>
                                </m:sSubPr>
                                <m:e>
                                  <m:r>
                                    <a:rPr lang="es-MX" sz="1200" b="0" i="1" smtClean="0">
                                      <a:solidFill>
                                        <a:schemeClr val="tx1"/>
                                      </a:solidFill>
                                      <a:effectLst/>
                                      <a:latin typeface="Cambria Math" panose="02040503050406030204" pitchFamily="18" charset="0"/>
                                      <a:ea typeface="Cambria Math" panose="02040503050406030204" pitchFamily="18" charset="0"/>
                                    </a:rPr>
                                    <m:t>𝜑</m:t>
                                  </m:r>
                                </m:e>
                                <m:sub>
                                  <m:r>
                                    <a:rPr lang="es-MX" sz="1200" b="0" i="1" smtClean="0">
                                      <a:solidFill>
                                        <a:schemeClr val="tx1"/>
                                      </a:solidFill>
                                      <a:effectLst/>
                                      <a:latin typeface="Cambria Math" panose="02040503050406030204" pitchFamily="18" charset="0"/>
                                    </a:rPr>
                                    <m:t>𝐷𝐶</m:t>
                                  </m:r>
                                </m:sub>
                              </m:sSub>
                            </m:e>
                          </m:d>
                        </m:e>
                      </m:d>
                      <m:r>
                        <a:rPr lang="es-MX" sz="1200" b="0" i="1" smtClean="0">
                          <a:solidFill>
                            <a:schemeClr val="tx1"/>
                          </a:solidFill>
                          <a:effectLst/>
                          <a:latin typeface="Cambria Math" panose="02040503050406030204" pitchFamily="18" charset="0"/>
                        </a:rPr>
                        <m:t>+0=</m:t>
                      </m:r>
                      <m:r>
                        <a:rPr lang="es-MX" sz="1200" b="0" i="1" smtClean="0">
                          <a:solidFill>
                            <a:schemeClr val="tx1"/>
                          </a:solidFill>
                          <a:effectLst/>
                          <a:latin typeface="Cambria Math" panose="02040503050406030204" pitchFamily="18" charset="0"/>
                        </a:rPr>
                        <m:t>𝐸𝐼</m:t>
                      </m:r>
                      <m:d>
                        <m:dPr>
                          <m:ctrlPr>
                            <a:rPr lang="es-MX" sz="1200" i="1" smtClean="0">
                              <a:solidFill>
                                <a:schemeClr val="tx1"/>
                              </a:solidFill>
                              <a:effectLst/>
                              <a:latin typeface="Cambria Math" panose="02040503050406030204" pitchFamily="18" charset="0"/>
                            </a:rPr>
                          </m:ctrlPr>
                        </m:dPr>
                        <m:e>
                          <m:r>
                            <a:rPr lang="es-MX" sz="1200" b="0" i="1" smtClean="0">
                              <a:solidFill>
                                <a:schemeClr val="tx1"/>
                              </a:solidFill>
                              <a:effectLst/>
                              <a:latin typeface="Cambria Math" panose="02040503050406030204" pitchFamily="18" charset="0"/>
                            </a:rPr>
                            <m:t>0.1667</m:t>
                          </m:r>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ea typeface="Cambria Math" panose="02040503050406030204" pitchFamily="18" charset="0"/>
                                </a:rPr>
                                <m:t>𝜃</m:t>
                              </m:r>
                            </m:e>
                            <m:sub>
                              <m:r>
                                <a:rPr lang="es-MX" sz="1200" b="0" i="1">
                                  <a:solidFill>
                                    <a:schemeClr val="tx1"/>
                                  </a:solidFill>
                                  <a:effectLst/>
                                  <a:latin typeface="Cambria Math" panose="02040503050406030204" pitchFamily="18" charset="0"/>
                                </a:rPr>
                                <m:t>𝐵</m:t>
                              </m:r>
                            </m:sub>
                          </m:sSub>
                          <m:r>
                            <a:rPr lang="es-MX" sz="1200" b="0" i="1" smtClean="0">
                              <a:solidFill>
                                <a:schemeClr val="tx1"/>
                              </a:solidFill>
                              <a:effectLst/>
                              <a:latin typeface="Cambria Math" panose="02040503050406030204" pitchFamily="18" charset="0"/>
                            </a:rPr>
                            <m:t>−0.75</m:t>
                          </m:r>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ea typeface="Cambria Math" panose="02040503050406030204" pitchFamily="18" charset="0"/>
                                </a:rPr>
                                <m:t>𝜑</m:t>
                              </m:r>
                            </m:e>
                            <m:sub>
                              <m:r>
                                <a:rPr lang="es-MX" sz="1200" b="0" i="1">
                                  <a:solidFill>
                                    <a:schemeClr val="tx1"/>
                                  </a:solidFill>
                                  <a:effectLst/>
                                  <a:latin typeface="Cambria Math" panose="02040503050406030204" pitchFamily="18" charset="0"/>
                                </a:rPr>
                                <m:t>𝐷𝐶</m:t>
                              </m:r>
                            </m:sub>
                          </m:sSub>
                        </m:e>
                      </m:d>
                      <m:r>
                        <a:rPr lang="es-MX" sz="1200" b="0" i="1" smtClean="0">
                          <a:solidFill>
                            <a:schemeClr val="tx1"/>
                          </a:solidFill>
                          <a:effectLst/>
                          <a:latin typeface="Cambria Math" panose="02040503050406030204" pitchFamily="18" charset="0"/>
                        </a:rPr>
                        <m:t>,   </m:t>
                      </m:r>
                      <m:r>
                        <a:rPr lang="es-MX" sz="1200" b="0" i="1" smtClean="0">
                          <a:solidFill>
                            <a:schemeClr val="tx1"/>
                          </a:solidFill>
                          <a:effectLst/>
                          <a:latin typeface="Cambria Math" panose="02040503050406030204" pitchFamily="18" charset="0"/>
                        </a:rPr>
                        <m:t>𝐸𝑐</m:t>
                      </m:r>
                      <m:r>
                        <a:rPr lang="es-MX" sz="1200" b="0" i="1" smtClean="0">
                          <a:solidFill>
                            <a:schemeClr val="tx1"/>
                          </a:solidFill>
                          <a:effectLst/>
                          <a:latin typeface="Cambria Math" panose="02040503050406030204" pitchFamily="18" charset="0"/>
                        </a:rPr>
                        <m:t>.1</m:t>
                      </m:r>
                    </m:oMath>
                  </m:oMathPara>
                </a14:m>
                <a:endParaRPr lang="es-MX" sz="12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rPr>
                            <m:t>𝑀</m:t>
                          </m:r>
                        </m:e>
                        <m:sub>
                          <m:r>
                            <a:rPr lang="es-MX" sz="1200" b="0" i="1">
                              <a:solidFill>
                                <a:schemeClr val="tx1"/>
                              </a:solidFill>
                              <a:effectLst/>
                              <a:latin typeface="Cambria Math" panose="02040503050406030204" pitchFamily="18" charset="0"/>
                            </a:rPr>
                            <m:t>𝐵</m:t>
                          </m:r>
                          <m:r>
                            <a:rPr lang="es-MX" sz="1200" b="0" i="1" smtClean="0">
                              <a:solidFill>
                                <a:schemeClr val="tx1"/>
                              </a:solidFill>
                              <a:effectLst/>
                              <a:latin typeface="Cambria Math" panose="02040503050406030204" pitchFamily="18" charset="0"/>
                            </a:rPr>
                            <m:t>𝐴</m:t>
                          </m:r>
                        </m:sub>
                      </m:sSub>
                      <m:r>
                        <a:rPr lang="es-MX" sz="1200" b="0" i="1">
                          <a:solidFill>
                            <a:schemeClr val="tx1"/>
                          </a:solidFill>
                          <a:effectLst/>
                          <a:latin typeface="Cambria Math" panose="02040503050406030204" pitchFamily="18" charset="0"/>
                        </a:rPr>
                        <m:t>=2</m:t>
                      </m:r>
                      <m:r>
                        <a:rPr lang="es-MX" sz="1200" b="0" i="1">
                          <a:solidFill>
                            <a:schemeClr val="tx1"/>
                          </a:solidFill>
                          <a:effectLst/>
                          <a:latin typeface="Cambria Math" panose="02040503050406030204" pitchFamily="18" charset="0"/>
                        </a:rPr>
                        <m:t>𝐸</m:t>
                      </m:r>
                      <m:d>
                        <m:dPr>
                          <m:ctrlPr>
                            <a:rPr lang="es-MX" sz="1200" i="1">
                              <a:solidFill>
                                <a:schemeClr val="tx1"/>
                              </a:solidFill>
                              <a:effectLst/>
                              <a:latin typeface="Cambria Math" panose="02040503050406030204" pitchFamily="18" charset="0"/>
                            </a:rPr>
                          </m:ctrlPr>
                        </m:dPr>
                        <m:e>
                          <m:f>
                            <m:fPr>
                              <m:ctrlPr>
                                <a:rPr lang="es-MX" sz="1200" i="1">
                                  <a:solidFill>
                                    <a:schemeClr val="tx1"/>
                                  </a:solidFill>
                                  <a:effectLst/>
                                  <a:latin typeface="Cambria Math" panose="02040503050406030204" pitchFamily="18" charset="0"/>
                                </a:rPr>
                              </m:ctrlPr>
                            </m:fPr>
                            <m:num>
                              <m:r>
                                <a:rPr lang="es-MX" sz="1200" b="0" i="1">
                                  <a:solidFill>
                                    <a:schemeClr val="tx1"/>
                                  </a:solidFill>
                                  <a:effectLst/>
                                  <a:latin typeface="Cambria Math" panose="02040503050406030204" pitchFamily="18" charset="0"/>
                                </a:rPr>
                                <m:t>𝐼</m:t>
                              </m:r>
                            </m:num>
                            <m:den>
                              <m:r>
                                <a:rPr lang="es-MX" sz="1200" b="0" i="1">
                                  <a:solidFill>
                                    <a:schemeClr val="tx1"/>
                                  </a:solidFill>
                                  <a:effectLst/>
                                  <a:latin typeface="Cambria Math" panose="02040503050406030204" pitchFamily="18" charset="0"/>
                                </a:rPr>
                                <m:t>12</m:t>
                              </m:r>
                            </m:den>
                          </m:f>
                        </m:e>
                      </m:d>
                      <m:d>
                        <m:dPr>
                          <m:begChr m:val="["/>
                          <m:endChr m:val="]"/>
                          <m:ctrlPr>
                            <a:rPr lang="es-MX" sz="1200" i="1">
                              <a:solidFill>
                                <a:schemeClr val="tx1"/>
                              </a:solidFill>
                              <a:effectLst/>
                              <a:latin typeface="Cambria Math" panose="02040503050406030204" pitchFamily="18" charset="0"/>
                            </a:rPr>
                          </m:ctrlPr>
                        </m:dPr>
                        <m:e>
                          <m:r>
                            <a:rPr lang="es-MX" sz="1200" b="0" i="1">
                              <a:solidFill>
                                <a:schemeClr val="tx1"/>
                              </a:solidFill>
                              <a:effectLst/>
                              <a:latin typeface="Cambria Math" panose="02040503050406030204" pitchFamily="18" charset="0"/>
                            </a:rPr>
                            <m:t>2</m:t>
                          </m:r>
                          <m:d>
                            <m:dPr>
                              <m:ctrlPr>
                                <a:rPr lang="es-MX" sz="1200" i="1">
                                  <a:solidFill>
                                    <a:schemeClr val="tx1"/>
                                  </a:solidFill>
                                  <a:effectLst/>
                                  <a:latin typeface="Cambria Math" panose="02040503050406030204" pitchFamily="18" charset="0"/>
                                </a:rPr>
                              </m:ctrlPr>
                            </m:dPr>
                            <m:e>
                              <m:sSub>
                                <m:sSubPr>
                                  <m:ctrlPr>
                                    <a:rPr lang="es-MX" sz="1200" i="1" smtClean="0">
                                      <a:solidFill>
                                        <a:schemeClr val="tx1"/>
                                      </a:solidFill>
                                      <a:effectLst/>
                                      <a:latin typeface="Cambria Math" panose="02040503050406030204" pitchFamily="18" charset="0"/>
                                    </a:rPr>
                                  </m:ctrlPr>
                                </m:sSubPr>
                                <m:e>
                                  <m:r>
                                    <a:rPr lang="es-MX" sz="1200" b="0" i="1" smtClean="0">
                                      <a:solidFill>
                                        <a:schemeClr val="tx1"/>
                                      </a:solidFill>
                                      <a:effectLst/>
                                      <a:latin typeface="Cambria Math" panose="02040503050406030204" pitchFamily="18" charset="0"/>
                                      <a:ea typeface="Cambria Math" panose="02040503050406030204" pitchFamily="18" charset="0"/>
                                    </a:rPr>
                                    <m:t>𝜃</m:t>
                                  </m:r>
                                </m:e>
                                <m:sub>
                                  <m:r>
                                    <a:rPr lang="es-MX" sz="1200" b="0" i="1" smtClean="0">
                                      <a:solidFill>
                                        <a:schemeClr val="tx1"/>
                                      </a:solidFill>
                                      <a:effectLst/>
                                      <a:latin typeface="Cambria Math" panose="02040503050406030204" pitchFamily="18" charset="0"/>
                                    </a:rPr>
                                    <m:t>𝐵</m:t>
                                  </m:r>
                                </m:sub>
                              </m:sSub>
                            </m:e>
                          </m:d>
                          <m:r>
                            <a:rPr lang="es-MX" sz="1200" b="0" i="1">
                              <a:solidFill>
                                <a:schemeClr val="tx1"/>
                              </a:solidFill>
                              <a:effectLst/>
                              <a:latin typeface="Cambria Math" panose="02040503050406030204" pitchFamily="18" charset="0"/>
                            </a:rPr>
                            <m:t>+</m:t>
                          </m:r>
                          <m:r>
                            <a:rPr lang="es-MX" sz="1200" b="0" i="1" smtClean="0">
                              <a:solidFill>
                                <a:schemeClr val="tx1"/>
                              </a:solidFill>
                              <a:effectLst/>
                              <a:latin typeface="Cambria Math" panose="02040503050406030204" pitchFamily="18" charset="0"/>
                            </a:rPr>
                            <m:t>0</m:t>
                          </m:r>
                          <m:r>
                            <a:rPr lang="es-MX" sz="1200" b="0" i="1">
                              <a:solidFill>
                                <a:schemeClr val="tx1"/>
                              </a:solidFill>
                              <a:effectLst/>
                              <a:latin typeface="Cambria Math" panose="02040503050406030204" pitchFamily="18" charset="0"/>
                            </a:rPr>
                            <m:t>−3</m:t>
                          </m:r>
                          <m:d>
                            <m:dPr>
                              <m:ctrlPr>
                                <a:rPr lang="es-MX" sz="1200" i="1">
                                  <a:solidFill>
                                    <a:schemeClr val="tx1"/>
                                  </a:solidFill>
                                  <a:effectLst/>
                                  <a:latin typeface="Cambria Math" panose="02040503050406030204" pitchFamily="18" charset="0"/>
                                </a:rPr>
                              </m:ctrlPr>
                            </m:dPr>
                            <m:e>
                              <m:f>
                                <m:fPr>
                                  <m:ctrlPr>
                                    <a:rPr lang="es-MX" sz="1200" i="1">
                                      <a:solidFill>
                                        <a:schemeClr val="tx1"/>
                                      </a:solidFill>
                                      <a:effectLst/>
                                      <a:latin typeface="Cambria Math" panose="02040503050406030204" pitchFamily="18" charset="0"/>
                                    </a:rPr>
                                  </m:ctrlPr>
                                </m:fPr>
                                <m:num>
                                  <m:r>
                                    <a:rPr lang="es-MX" sz="1200" b="0" i="1">
                                      <a:solidFill>
                                        <a:schemeClr val="tx1"/>
                                      </a:solidFill>
                                      <a:effectLst/>
                                      <a:latin typeface="Cambria Math" panose="02040503050406030204" pitchFamily="18" charset="0"/>
                                    </a:rPr>
                                    <m:t>18</m:t>
                                  </m:r>
                                </m:num>
                                <m:den>
                                  <m:r>
                                    <a:rPr lang="es-MX" sz="1200" b="0" i="1">
                                      <a:solidFill>
                                        <a:schemeClr val="tx1"/>
                                      </a:solidFill>
                                      <a:effectLst/>
                                      <a:latin typeface="Cambria Math" panose="02040503050406030204" pitchFamily="18" charset="0"/>
                                    </a:rPr>
                                    <m:t>12</m:t>
                                  </m:r>
                                </m:den>
                              </m:f>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ea typeface="Cambria Math" panose="02040503050406030204" pitchFamily="18" charset="0"/>
                                    </a:rPr>
                                    <m:t>𝜑</m:t>
                                  </m:r>
                                </m:e>
                                <m:sub>
                                  <m:r>
                                    <a:rPr lang="es-MX" sz="1200" b="0" i="1">
                                      <a:solidFill>
                                        <a:schemeClr val="tx1"/>
                                      </a:solidFill>
                                      <a:effectLst/>
                                      <a:latin typeface="Cambria Math" panose="02040503050406030204" pitchFamily="18" charset="0"/>
                                    </a:rPr>
                                    <m:t>𝐷𝐶</m:t>
                                  </m:r>
                                </m:sub>
                              </m:sSub>
                            </m:e>
                          </m:d>
                        </m:e>
                      </m:d>
                      <m:r>
                        <a:rPr lang="es-MX" sz="1200" b="0" i="1">
                          <a:solidFill>
                            <a:schemeClr val="tx1"/>
                          </a:solidFill>
                          <a:effectLst/>
                          <a:latin typeface="Cambria Math" panose="02040503050406030204" pitchFamily="18" charset="0"/>
                        </a:rPr>
                        <m:t>+0=</m:t>
                      </m:r>
                      <m:r>
                        <a:rPr lang="es-MX" sz="1200" b="0" i="1">
                          <a:solidFill>
                            <a:schemeClr val="tx1"/>
                          </a:solidFill>
                          <a:effectLst/>
                          <a:latin typeface="Cambria Math" panose="02040503050406030204" pitchFamily="18" charset="0"/>
                        </a:rPr>
                        <m:t>𝐸𝐼</m:t>
                      </m:r>
                      <m:d>
                        <m:dPr>
                          <m:ctrlPr>
                            <a:rPr lang="es-MX" sz="1200" i="1">
                              <a:solidFill>
                                <a:schemeClr val="tx1"/>
                              </a:solidFill>
                              <a:effectLst/>
                              <a:latin typeface="Cambria Math" panose="02040503050406030204" pitchFamily="18" charset="0"/>
                            </a:rPr>
                          </m:ctrlPr>
                        </m:dPr>
                        <m:e>
                          <m:r>
                            <a:rPr lang="es-MX" sz="1200" b="0" i="1">
                              <a:solidFill>
                                <a:schemeClr val="tx1"/>
                              </a:solidFill>
                              <a:effectLst/>
                              <a:latin typeface="Cambria Math" panose="02040503050406030204" pitchFamily="18" charset="0"/>
                            </a:rPr>
                            <m:t>0.</m:t>
                          </m:r>
                          <m:r>
                            <a:rPr lang="es-MX" sz="1200" b="0" i="1" smtClean="0">
                              <a:solidFill>
                                <a:schemeClr val="tx1"/>
                              </a:solidFill>
                              <a:effectLst/>
                              <a:latin typeface="Cambria Math" panose="02040503050406030204" pitchFamily="18" charset="0"/>
                            </a:rPr>
                            <m:t>333</m:t>
                          </m:r>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ea typeface="Cambria Math" panose="02040503050406030204" pitchFamily="18" charset="0"/>
                                </a:rPr>
                                <m:t>𝜃</m:t>
                              </m:r>
                            </m:e>
                            <m:sub>
                              <m:r>
                                <a:rPr lang="es-MX" sz="1200" b="0" i="1">
                                  <a:solidFill>
                                    <a:schemeClr val="tx1"/>
                                  </a:solidFill>
                                  <a:effectLst/>
                                  <a:latin typeface="Cambria Math" panose="02040503050406030204" pitchFamily="18" charset="0"/>
                                </a:rPr>
                                <m:t>𝐵</m:t>
                              </m:r>
                            </m:sub>
                          </m:sSub>
                          <m:r>
                            <a:rPr lang="es-MX" sz="1200" b="0" i="1">
                              <a:solidFill>
                                <a:schemeClr val="tx1"/>
                              </a:solidFill>
                              <a:effectLst/>
                              <a:latin typeface="Cambria Math" panose="02040503050406030204" pitchFamily="18" charset="0"/>
                            </a:rPr>
                            <m:t>−0.75</m:t>
                          </m:r>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ea typeface="Cambria Math" panose="02040503050406030204" pitchFamily="18" charset="0"/>
                                </a:rPr>
                                <m:t>𝜑</m:t>
                              </m:r>
                            </m:e>
                            <m:sub>
                              <m:r>
                                <a:rPr lang="es-MX" sz="1200" b="0" i="1">
                                  <a:solidFill>
                                    <a:schemeClr val="tx1"/>
                                  </a:solidFill>
                                  <a:effectLst/>
                                  <a:latin typeface="Cambria Math" panose="02040503050406030204" pitchFamily="18" charset="0"/>
                                </a:rPr>
                                <m:t>𝐷𝐶</m:t>
                              </m:r>
                            </m:sub>
                          </m:sSub>
                        </m:e>
                      </m:d>
                      <m:r>
                        <a:rPr lang="es-MX" sz="1200" b="0" i="1">
                          <a:solidFill>
                            <a:schemeClr val="tx1"/>
                          </a:solidFill>
                          <a:effectLst/>
                          <a:latin typeface="Cambria Math" panose="02040503050406030204" pitchFamily="18" charset="0"/>
                        </a:rPr>
                        <m:t>,   </m:t>
                      </m:r>
                      <m:r>
                        <a:rPr lang="es-MX" sz="1200" b="0" i="1">
                          <a:solidFill>
                            <a:schemeClr val="tx1"/>
                          </a:solidFill>
                          <a:effectLst/>
                          <a:latin typeface="Cambria Math" panose="02040503050406030204" pitchFamily="18" charset="0"/>
                        </a:rPr>
                        <m:t>𝐸𝑐</m:t>
                      </m:r>
                      <m:r>
                        <a:rPr lang="es-MX" sz="1200" b="0" i="1">
                          <a:solidFill>
                            <a:schemeClr val="tx1"/>
                          </a:solidFill>
                          <a:effectLst/>
                          <a:latin typeface="Cambria Math" panose="02040503050406030204" pitchFamily="18" charset="0"/>
                        </a:rPr>
                        <m:t>.2</m:t>
                      </m:r>
                    </m:oMath>
                  </m:oMathPara>
                </a14:m>
                <a:endParaRPr lang="es-MX" sz="12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rPr>
                            <m:t>𝑀</m:t>
                          </m:r>
                        </m:e>
                        <m:sub>
                          <m:r>
                            <a:rPr lang="es-MX" sz="1200" b="0" i="1">
                              <a:solidFill>
                                <a:schemeClr val="tx1"/>
                              </a:solidFill>
                              <a:effectLst/>
                              <a:latin typeface="Cambria Math" panose="02040503050406030204" pitchFamily="18" charset="0"/>
                            </a:rPr>
                            <m:t>𝐵</m:t>
                          </m:r>
                          <m:r>
                            <a:rPr lang="es-MX" sz="1200" b="0" i="1" smtClean="0">
                              <a:solidFill>
                                <a:schemeClr val="tx1"/>
                              </a:solidFill>
                              <a:effectLst/>
                              <a:latin typeface="Cambria Math" panose="02040503050406030204" pitchFamily="18" charset="0"/>
                            </a:rPr>
                            <m:t>𝐶</m:t>
                          </m:r>
                        </m:sub>
                      </m:sSub>
                      <m:r>
                        <a:rPr lang="es-MX" sz="1200" b="0" i="1">
                          <a:solidFill>
                            <a:schemeClr val="tx1"/>
                          </a:solidFill>
                          <a:effectLst/>
                          <a:latin typeface="Cambria Math" panose="02040503050406030204" pitchFamily="18" charset="0"/>
                        </a:rPr>
                        <m:t>=2</m:t>
                      </m:r>
                      <m:r>
                        <a:rPr lang="es-MX" sz="1200" b="0" i="1">
                          <a:solidFill>
                            <a:schemeClr val="tx1"/>
                          </a:solidFill>
                          <a:effectLst/>
                          <a:latin typeface="Cambria Math" panose="02040503050406030204" pitchFamily="18" charset="0"/>
                        </a:rPr>
                        <m:t>𝐸</m:t>
                      </m:r>
                      <m:d>
                        <m:dPr>
                          <m:ctrlPr>
                            <a:rPr lang="es-MX" sz="1200" i="1">
                              <a:solidFill>
                                <a:schemeClr val="tx1"/>
                              </a:solidFill>
                              <a:effectLst/>
                              <a:latin typeface="Cambria Math" panose="02040503050406030204" pitchFamily="18" charset="0"/>
                            </a:rPr>
                          </m:ctrlPr>
                        </m:dPr>
                        <m:e>
                          <m:f>
                            <m:fPr>
                              <m:ctrlPr>
                                <a:rPr lang="es-MX" sz="1200" i="1">
                                  <a:solidFill>
                                    <a:schemeClr val="tx1"/>
                                  </a:solidFill>
                                  <a:effectLst/>
                                  <a:latin typeface="Cambria Math" panose="02040503050406030204" pitchFamily="18" charset="0"/>
                                </a:rPr>
                              </m:ctrlPr>
                            </m:fPr>
                            <m:num>
                              <m:r>
                                <a:rPr lang="es-MX" sz="1200" b="0" i="1">
                                  <a:solidFill>
                                    <a:schemeClr val="tx1"/>
                                  </a:solidFill>
                                  <a:effectLst/>
                                  <a:latin typeface="Cambria Math" panose="02040503050406030204" pitchFamily="18" charset="0"/>
                                </a:rPr>
                                <m:t>𝐼</m:t>
                              </m:r>
                            </m:num>
                            <m:den>
                              <m:r>
                                <a:rPr lang="es-MX" sz="1200" b="0" i="1">
                                  <a:solidFill>
                                    <a:schemeClr val="tx1"/>
                                  </a:solidFill>
                                  <a:effectLst/>
                                  <a:latin typeface="Cambria Math" panose="02040503050406030204" pitchFamily="18" charset="0"/>
                                </a:rPr>
                                <m:t>1</m:t>
                              </m:r>
                              <m:r>
                                <a:rPr lang="es-MX" sz="1200" b="0" i="1" smtClean="0">
                                  <a:solidFill>
                                    <a:schemeClr val="tx1"/>
                                  </a:solidFill>
                                  <a:effectLst/>
                                  <a:latin typeface="Cambria Math" panose="02040503050406030204" pitchFamily="18" charset="0"/>
                                </a:rPr>
                                <m:t>5</m:t>
                              </m:r>
                            </m:den>
                          </m:f>
                        </m:e>
                      </m:d>
                      <m:d>
                        <m:dPr>
                          <m:begChr m:val="["/>
                          <m:endChr m:val="]"/>
                          <m:ctrlPr>
                            <a:rPr lang="es-MX" sz="1200" i="1">
                              <a:solidFill>
                                <a:schemeClr val="tx1"/>
                              </a:solidFill>
                              <a:effectLst/>
                              <a:latin typeface="Cambria Math" panose="02040503050406030204" pitchFamily="18" charset="0"/>
                            </a:rPr>
                          </m:ctrlPr>
                        </m:dPr>
                        <m:e>
                          <m:r>
                            <a:rPr lang="es-MX" sz="1200" b="0" i="1">
                              <a:solidFill>
                                <a:schemeClr val="tx1"/>
                              </a:solidFill>
                              <a:effectLst/>
                              <a:latin typeface="Cambria Math" panose="02040503050406030204" pitchFamily="18" charset="0"/>
                            </a:rPr>
                            <m:t>2</m:t>
                          </m:r>
                          <m:d>
                            <m:dPr>
                              <m:ctrlPr>
                                <a:rPr lang="es-MX" sz="1200" i="1">
                                  <a:solidFill>
                                    <a:schemeClr val="tx1"/>
                                  </a:solidFill>
                                  <a:effectLst/>
                                  <a:latin typeface="Cambria Math" panose="02040503050406030204" pitchFamily="18" charset="0"/>
                                </a:rPr>
                              </m:ctrlPr>
                            </m:dPr>
                            <m:e>
                              <m:sSub>
                                <m:sSubPr>
                                  <m:ctrlPr>
                                    <a:rPr lang="es-MX" sz="1200" i="1" smtClean="0">
                                      <a:solidFill>
                                        <a:schemeClr val="tx1"/>
                                      </a:solidFill>
                                      <a:effectLst/>
                                      <a:latin typeface="Cambria Math" panose="02040503050406030204" pitchFamily="18" charset="0"/>
                                    </a:rPr>
                                  </m:ctrlPr>
                                </m:sSubPr>
                                <m:e>
                                  <m:r>
                                    <a:rPr lang="es-MX" sz="1200" b="0" i="1" smtClean="0">
                                      <a:solidFill>
                                        <a:schemeClr val="tx1"/>
                                      </a:solidFill>
                                      <a:effectLst/>
                                      <a:latin typeface="Cambria Math" panose="02040503050406030204" pitchFamily="18" charset="0"/>
                                      <a:ea typeface="Cambria Math" panose="02040503050406030204" pitchFamily="18" charset="0"/>
                                    </a:rPr>
                                    <m:t>𝜃</m:t>
                                  </m:r>
                                </m:e>
                                <m:sub>
                                  <m:r>
                                    <a:rPr lang="es-MX" sz="1200" b="0" i="1" smtClean="0">
                                      <a:solidFill>
                                        <a:schemeClr val="tx1"/>
                                      </a:solidFill>
                                      <a:effectLst/>
                                      <a:latin typeface="Cambria Math" panose="02040503050406030204" pitchFamily="18" charset="0"/>
                                    </a:rPr>
                                    <m:t>𝐵</m:t>
                                  </m:r>
                                </m:sub>
                              </m:sSub>
                            </m:e>
                          </m:d>
                          <m:r>
                            <a:rPr lang="es-MX" sz="1200" b="0" i="1">
                              <a:solidFill>
                                <a:schemeClr val="tx1"/>
                              </a:solidFill>
                              <a:effectLst/>
                              <a:latin typeface="Cambria Math" panose="02040503050406030204" pitchFamily="18" charset="0"/>
                            </a:rPr>
                            <m:t>+</m:t>
                          </m:r>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ea typeface="Cambria Math" panose="02040503050406030204" pitchFamily="18" charset="0"/>
                                </a:rPr>
                                <m:t>𝜃</m:t>
                              </m:r>
                            </m:e>
                            <m:sub>
                              <m:r>
                                <a:rPr lang="es-MX" sz="1200" b="0" i="1" smtClean="0">
                                  <a:solidFill>
                                    <a:schemeClr val="tx1"/>
                                  </a:solidFill>
                                  <a:effectLst/>
                                  <a:latin typeface="Cambria Math" panose="02040503050406030204" pitchFamily="18" charset="0"/>
                                  <a:ea typeface="Cambria Math" panose="02040503050406030204" pitchFamily="18" charset="0"/>
                                </a:rPr>
                                <m:t>𝐶</m:t>
                              </m:r>
                            </m:sub>
                          </m:sSub>
                          <m:r>
                            <a:rPr lang="es-MX" sz="1200" b="0" i="1">
                              <a:solidFill>
                                <a:schemeClr val="tx1"/>
                              </a:solidFill>
                              <a:effectLst/>
                              <a:latin typeface="Cambria Math" panose="02040503050406030204" pitchFamily="18" charset="0"/>
                            </a:rPr>
                            <m:t>−3</m:t>
                          </m:r>
                          <m:d>
                            <m:dPr>
                              <m:ctrlPr>
                                <a:rPr lang="es-MX" sz="1200" i="1">
                                  <a:solidFill>
                                    <a:schemeClr val="tx1"/>
                                  </a:solidFill>
                                  <a:effectLst/>
                                  <a:latin typeface="Cambria Math" panose="02040503050406030204" pitchFamily="18" charset="0"/>
                                </a:rPr>
                              </m:ctrlPr>
                            </m:dPr>
                            <m:e>
                              <m:r>
                                <a:rPr lang="es-MX" sz="1200" b="0" i="1" smtClean="0">
                                  <a:solidFill>
                                    <a:schemeClr val="tx1"/>
                                  </a:solidFill>
                                  <a:effectLst/>
                                  <a:latin typeface="Cambria Math" panose="02040503050406030204" pitchFamily="18" charset="0"/>
                                </a:rPr>
                                <m:t>0</m:t>
                              </m:r>
                            </m:e>
                          </m:d>
                        </m:e>
                      </m:d>
                      <m:r>
                        <a:rPr lang="es-MX" sz="1200" b="0" i="1">
                          <a:solidFill>
                            <a:schemeClr val="tx1"/>
                          </a:solidFill>
                          <a:effectLst/>
                          <a:latin typeface="Cambria Math" panose="02040503050406030204" pitchFamily="18" charset="0"/>
                        </a:rPr>
                        <m:t>+0=</m:t>
                      </m:r>
                      <m:r>
                        <a:rPr lang="es-MX" sz="1200" b="0" i="1">
                          <a:solidFill>
                            <a:schemeClr val="tx1"/>
                          </a:solidFill>
                          <a:effectLst/>
                          <a:latin typeface="Cambria Math" panose="02040503050406030204" pitchFamily="18" charset="0"/>
                        </a:rPr>
                        <m:t>𝐸𝐼</m:t>
                      </m:r>
                      <m:d>
                        <m:dPr>
                          <m:ctrlPr>
                            <a:rPr lang="es-MX" sz="1200" i="1">
                              <a:solidFill>
                                <a:schemeClr val="tx1"/>
                              </a:solidFill>
                              <a:effectLst/>
                              <a:latin typeface="Cambria Math" panose="02040503050406030204" pitchFamily="18" charset="0"/>
                            </a:rPr>
                          </m:ctrlPr>
                        </m:dPr>
                        <m:e>
                          <m:r>
                            <a:rPr lang="es-MX" sz="1200" b="0" i="1">
                              <a:solidFill>
                                <a:schemeClr val="tx1"/>
                              </a:solidFill>
                              <a:effectLst/>
                              <a:latin typeface="Cambria Math" panose="02040503050406030204" pitchFamily="18" charset="0"/>
                            </a:rPr>
                            <m:t>0.</m:t>
                          </m:r>
                          <m:r>
                            <a:rPr lang="es-MX" sz="1200" b="0" i="1" smtClean="0">
                              <a:solidFill>
                                <a:schemeClr val="tx1"/>
                              </a:solidFill>
                              <a:effectLst/>
                              <a:latin typeface="Cambria Math" panose="02040503050406030204" pitchFamily="18" charset="0"/>
                            </a:rPr>
                            <m:t>2</m:t>
                          </m:r>
                          <m:r>
                            <a:rPr lang="es-MX" sz="1200" b="0" i="1">
                              <a:solidFill>
                                <a:schemeClr val="tx1"/>
                              </a:solidFill>
                              <a:effectLst/>
                              <a:latin typeface="Cambria Math" panose="02040503050406030204" pitchFamily="18" charset="0"/>
                            </a:rPr>
                            <m:t>67</m:t>
                          </m:r>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ea typeface="Cambria Math" panose="02040503050406030204" pitchFamily="18" charset="0"/>
                                </a:rPr>
                                <m:t>𝜃</m:t>
                              </m:r>
                            </m:e>
                            <m:sub>
                              <m:r>
                                <a:rPr lang="es-MX" sz="1200" b="0" i="1">
                                  <a:solidFill>
                                    <a:schemeClr val="tx1"/>
                                  </a:solidFill>
                                  <a:effectLst/>
                                  <a:latin typeface="Cambria Math" panose="02040503050406030204" pitchFamily="18" charset="0"/>
                                </a:rPr>
                                <m:t>𝐵</m:t>
                              </m:r>
                            </m:sub>
                          </m:sSub>
                          <m:r>
                            <a:rPr lang="es-ES" sz="1200" b="0" i="1" smtClean="0">
                              <a:solidFill>
                                <a:schemeClr val="tx1"/>
                              </a:solidFill>
                              <a:effectLst/>
                              <a:latin typeface="Cambria Math" panose="02040503050406030204" pitchFamily="18" charset="0"/>
                            </a:rPr>
                            <m:t>+</m:t>
                          </m:r>
                          <m:r>
                            <a:rPr lang="es-MX" sz="1200" b="0" i="1">
                              <a:solidFill>
                                <a:schemeClr val="tx1"/>
                              </a:solidFill>
                              <a:effectLst/>
                              <a:latin typeface="Cambria Math" panose="02040503050406030204" pitchFamily="18" charset="0"/>
                            </a:rPr>
                            <m:t>0.</m:t>
                          </m:r>
                          <m:r>
                            <a:rPr lang="es-MX" sz="1200" b="0" i="1" smtClean="0">
                              <a:solidFill>
                                <a:schemeClr val="tx1"/>
                              </a:solidFill>
                              <a:effectLst/>
                              <a:latin typeface="Cambria Math" panose="02040503050406030204" pitchFamily="18" charset="0"/>
                            </a:rPr>
                            <m:t>133</m:t>
                          </m:r>
                          <m:sSub>
                            <m:sSubPr>
                              <m:ctrlPr>
                                <a:rPr lang="es-MX" sz="1200" i="1">
                                  <a:solidFill>
                                    <a:schemeClr val="tx1"/>
                                  </a:solidFill>
                                  <a:effectLst/>
                                  <a:latin typeface="Cambria Math" panose="02040503050406030204" pitchFamily="18" charset="0"/>
                                </a:rPr>
                              </m:ctrlPr>
                            </m:sSubPr>
                            <m:e>
                              <m:r>
                                <a:rPr lang="es-MX" sz="1200" b="0" i="1" smtClean="0">
                                  <a:solidFill>
                                    <a:schemeClr val="tx1"/>
                                  </a:solidFill>
                                  <a:effectLst/>
                                  <a:latin typeface="Cambria Math" panose="02040503050406030204" pitchFamily="18" charset="0"/>
                                  <a:ea typeface="Cambria Math" panose="02040503050406030204" pitchFamily="18" charset="0"/>
                                </a:rPr>
                                <m:t>𝜃</m:t>
                              </m:r>
                            </m:e>
                            <m:sub>
                              <m:r>
                                <a:rPr lang="es-MX" sz="1200" b="0" i="1">
                                  <a:solidFill>
                                    <a:schemeClr val="tx1"/>
                                  </a:solidFill>
                                  <a:effectLst/>
                                  <a:latin typeface="Cambria Math" panose="02040503050406030204" pitchFamily="18" charset="0"/>
                                </a:rPr>
                                <m:t>𝐶</m:t>
                              </m:r>
                            </m:sub>
                          </m:sSub>
                        </m:e>
                      </m:d>
                      <m:r>
                        <a:rPr lang="es-MX" sz="1200" b="0" i="1">
                          <a:solidFill>
                            <a:schemeClr val="tx1"/>
                          </a:solidFill>
                          <a:effectLst/>
                          <a:latin typeface="Cambria Math" panose="02040503050406030204" pitchFamily="18" charset="0"/>
                        </a:rPr>
                        <m:t>,   </m:t>
                      </m:r>
                      <m:r>
                        <a:rPr lang="es-MX" sz="1200" b="0" i="1">
                          <a:solidFill>
                            <a:schemeClr val="tx1"/>
                          </a:solidFill>
                          <a:effectLst/>
                          <a:latin typeface="Cambria Math" panose="02040503050406030204" pitchFamily="18" charset="0"/>
                        </a:rPr>
                        <m:t>𝐸𝑐</m:t>
                      </m:r>
                      <m:r>
                        <a:rPr lang="es-MX" sz="1200" b="0" i="1">
                          <a:solidFill>
                            <a:schemeClr val="tx1"/>
                          </a:solidFill>
                          <a:effectLst/>
                          <a:latin typeface="Cambria Math" panose="02040503050406030204" pitchFamily="18" charset="0"/>
                        </a:rPr>
                        <m:t>.3</m:t>
                      </m:r>
                    </m:oMath>
                  </m:oMathPara>
                </a14:m>
                <a:endParaRPr lang="es-MX" sz="12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rPr>
                            <m:t>𝑀</m:t>
                          </m:r>
                        </m:e>
                        <m:sub>
                          <m:r>
                            <a:rPr lang="es-MX" sz="1200" b="0" i="1" smtClean="0">
                              <a:solidFill>
                                <a:schemeClr val="tx1"/>
                              </a:solidFill>
                              <a:effectLst/>
                              <a:latin typeface="Cambria Math" panose="02040503050406030204" pitchFamily="18" charset="0"/>
                            </a:rPr>
                            <m:t>𝐶</m:t>
                          </m:r>
                          <m:r>
                            <a:rPr lang="es-MX" sz="1200" b="0" i="1">
                              <a:solidFill>
                                <a:schemeClr val="tx1"/>
                              </a:solidFill>
                              <a:effectLst/>
                              <a:latin typeface="Cambria Math" panose="02040503050406030204" pitchFamily="18" charset="0"/>
                            </a:rPr>
                            <m:t>𝐵</m:t>
                          </m:r>
                        </m:sub>
                      </m:sSub>
                      <m:r>
                        <a:rPr lang="es-MX" sz="1200" b="0" i="1">
                          <a:solidFill>
                            <a:schemeClr val="tx1"/>
                          </a:solidFill>
                          <a:effectLst/>
                          <a:latin typeface="Cambria Math" panose="02040503050406030204" pitchFamily="18" charset="0"/>
                        </a:rPr>
                        <m:t>=2</m:t>
                      </m:r>
                      <m:r>
                        <a:rPr lang="es-MX" sz="1200" b="0" i="1">
                          <a:solidFill>
                            <a:schemeClr val="tx1"/>
                          </a:solidFill>
                          <a:effectLst/>
                          <a:latin typeface="Cambria Math" panose="02040503050406030204" pitchFamily="18" charset="0"/>
                        </a:rPr>
                        <m:t>𝐸</m:t>
                      </m:r>
                      <m:d>
                        <m:dPr>
                          <m:ctrlPr>
                            <a:rPr lang="es-MX" sz="1200" i="1">
                              <a:solidFill>
                                <a:schemeClr val="tx1"/>
                              </a:solidFill>
                              <a:effectLst/>
                              <a:latin typeface="Cambria Math" panose="02040503050406030204" pitchFamily="18" charset="0"/>
                            </a:rPr>
                          </m:ctrlPr>
                        </m:dPr>
                        <m:e>
                          <m:f>
                            <m:fPr>
                              <m:ctrlPr>
                                <a:rPr lang="es-MX" sz="1200" i="1">
                                  <a:solidFill>
                                    <a:schemeClr val="tx1"/>
                                  </a:solidFill>
                                  <a:effectLst/>
                                  <a:latin typeface="Cambria Math" panose="02040503050406030204" pitchFamily="18" charset="0"/>
                                </a:rPr>
                              </m:ctrlPr>
                            </m:fPr>
                            <m:num>
                              <m:r>
                                <a:rPr lang="es-MX" sz="1200" b="0" i="1">
                                  <a:solidFill>
                                    <a:schemeClr val="tx1"/>
                                  </a:solidFill>
                                  <a:effectLst/>
                                  <a:latin typeface="Cambria Math" panose="02040503050406030204" pitchFamily="18" charset="0"/>
                                </a:rPr>
                                <m:t>𝐼</m:t>
                              </m:r>
                            </m:num>
                            <m:den>
                              <m:r>
                                <a:rPr lang="es-MX" sz="1200" b="0" i="1">
                                  <a:solidFill>
                                    <a:schemeClr val="tx1"/>
                                  </a:solidFill>
                                  <a:effectLst/>
                                  <a:latin typeface="Cambria Math" panose="02040503050406030204" pitchFamily="18" charset="0"/>
                                </a:rPr>
                                <m:t>1</m:t>
                              </m:r>
                              <m:r>
                                <a:rPr lang="es-MX" sz="1200" b="0" i="1" smtClean="0">
                                  <a:solidFill>
                                    <a:schemeClr val="tx1"/>
                                  </a:solidFill>
                                  <a:effectLst/>
                                  <a:latin typeface="Cambria Math" panose="02040503050406030204" pitchFamily="18" charset="0"/>
                                </a:rPr>
                                <m:t>5</m:t>
                              </m:r>
                            </m:den>
                          </m:f>
                        </m:e>
                      </m:d>
                      <m:d>
                        <m:dPr>
                          <m:begChr m:val="["/>
                          <m:endChr m:val="]"/>
                          <m:ctrlPr>
                            <a:rPr lang="es-MX" sz="1200" i="1">
                              <a:solidFill>
                                <a:schemeClr val="tx1"/>
                              </a:solidFill>
                              <a:effectLst/>
                              <a:latin typeface="Cambria Math" panose="02040503050406030204" pitchFamily="18" charset="0"/>
                            </a:rPr>
                          </m:ctrlPr>
                        </m:dPr>
                        <m:e>
                          <m:r>
                            <a:rPr lang="es-MX" sz="1200" b="0" i="1">
                              <a:latin typeface="Cambria Math" panose="02040503050406030204" pitchFamily="18" charset="0"/>
                            </a:rPr>
                            <m:t>2</m:t>
                          </m:r>
                          <m:d>
                            <m:dPr>
                              <m:ctrlPr>
                                <a:rPr lang="es-MX" sz="1200" i="1">
                                  <a:latin typeface="Cambria Math" panose="02040503050406030204" pitchFamily="18" charset="0"/>
                                </a:rPr>
                              </m:ctrlPr>
                            </m:dPr>
                            <m:e>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𝜃</m:t>
                                  </m:r>
                                </m:e>
                                <m:sub>
                                  <m:r>
                                    <a:rPr lang="es-MX" sz="1200" b="0" i="1" smtClean="0">
                                      <a:latin typeface="Cambria Math" panose="02040503050406030204" pitchFamily="18" charset="0"/>
                                      <a:ea typeface="Cambria Math" panose="02040503050406030204" pitchFamily="18" charset="0"/>
                                    </a:rPr>
                                    <m:t>𝐶</m:t>
                                  </m:r>
                                </m:sub>
                              </m:sSub>
                            </m:e>
                          </m:d>
                          <m:r>
                            <a:rPr lang="es-MX" sz="1200" b="0" i="1">
                              <a:latin typeface="Cambria Math" panose="02040503050406030204" pitchFamily="18" charset="0"/>
                            </a:rPr>
                            <m:t>+</m:t>
                          </m:r>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𝜃</m:t>
                              </m:r>
                            </m:e>
                            <m:sub>
                              <m:r>
                                <a:rPr lang="es-MX" sz="1200" b="0" i="1" smtClean="0">
                                  <a:latin typeface="Cambria Math" panose="02040503050406030204" pitchFamily="18" charset="0"/>
                                  <a:ea typeface="Cambria Math" panose="02040503050406030204" pitchFamily="18" charset="0"/>
                                </a:rPr>
                                <m:t>𝐵</m:t>
                              </m:r>
                            </m:sub>
                          </m:sSub>
                          <m:r>
                            <a:rPr lang="es-MX" sz="1200" b="0" i="1">
                              <a:latin typeface="Cambria Math" panose="02040503050406030204" pitchFamily="18" charset="0"/>
                            </a:rPr>
                            <m:t>−3</m:t>
                          </m:r>
                          <m:d>
                            <m:dPr>
                              <m:ctrlPr>
                                <a:rPr lang="es-MX" sz="1200" i="1">
                                  <a:latin typeface="Cambria Math" panose="02040503050406030204" pitchFamily="18" charset="0"/>
                                </a:rPr>
                              </m:ctrlPr>
                            </m:dPr>
                            <m:e>
                              <m:r>
                                <a:rPr lang="es-MX" sz="1200" b="0" i="1" smtClean="0">
                                  <a:latin typeface="Cambria Math" panose="02040503050406030204" pitchFamily="18" charset="0"/>
                                </a:rPr>
                                <m:t>0</m:t>
                              </m:r>
                            </m:e>
                          </m:d>
                        </m:e>
                      </m:d>
                      <m:r>
                        <a:rPr lang="es-MX" sz="1200" b="0" i="1">
                          <a:solidFill>
                            <a:schemeClr val="tx1"/>
                          </a:solidFill>
                          <a:effectLst/>
                          <a:latin typeface="Cambria Math" panose="02040503050406030204" pitchFamily="18" charset="0"/>
                        </a:rPr>
                        <m:t>+0=</m:t>
                      </m:r>
                      <m:r>
                        <a:rPr lang="es-MX" sz="1200" b="0" i="1">
                          <a:solidFill>
                            <a:schemeClr val="tx1"/>
                          </a:solidFill>
                          <a:effectLst/>
                          <a:latin typeface="Cambria Math" panose="02040503050406030204" pitchFamily="18" charset="0"/>
                        </a:rPr>
                        <m:t>𝐸𝐼</m:t>
                      </m:r>
                      <m:d>
                        <m:dPr>
                          <m:ctrlPr>
                            <a:rPr lang="es-MX" sz="1200" i="1">
                              <a:solidFill>
                                <a:schemeClr val="tx1"/>
                              </a:solidFill>
                              <a:effectLst/>
                              <a:latin typeface="Cambria Math" panose="02040503050406030204" pitchFamily="18" charset="0"/>
                            </a:rPr>
                          </m:ctrlPr>
                        </m:dPr>
                        <m:e>
                          <m:r>
                            <a:rPr lang="es-MX" sz="1200" b="0" i="1">
                              <a:solidFill>
                                <a:schemeClr val="tx1"/>
                              </a:solidFill>
                              <a:effectLst/>
                              <a:latin typeface="Cambria Math" panose="02040503050406030204" pitchFamily="18" charset="0"/>
                            </a:rPr>
                            <m:t>0.</m:t>
                          </m:r>
                          <m:r>
                            <a:rPr lang="es-MX" sz="1200" b="0" i="1" smtClean="0">
                              <a:solidFill>
                                <a:schemeClr val="tx1"/>
                              </a:solidFill>
                              <a:effectLst/>
                              <a:latin typeface="Cambria Math" panose="02040503050406030204" pitchFamily="18" charset="0"/>
                            </a:rPr>
                            <m:t>2</m:t>
                          </m:r>
                          <m:r>
                            <a:rPr lang="es-MX" sz="1200" b="0" i="1">
                              <a:solidFill>
                                <a:schemeClr val="tx1"/>
                              </a:solidFill>
                              <a:effectLst/>
                              <a:latin typeface="Cambria Math" panose="02040503050406030204" pitchFamily="18" charset="0"/>
                            </a:rPr>
                            <m:t>67</m:t>
                          </m:r>
                          <m:sSub>
                            <m:sSubPr>
                              <m:ctrlPr>
                                <a:rPr lang="es-MX" sz="1200" i="1">
                                  <a:solidFill>
                                    <a:schemeClr val="tx1"/>
                                  </a:solidFill>
                                  <a:effectLst/>
                                  <a:latin typeface="Cambria Math" panose="02040503050406030204" pitchFamily="18" charset="0"/>
                                </a:rPr>
                              </m:ctrlPr>
                            </m:sSubPr>
                            <m:e>
                              <m:r>
                                <a:rPr lang="es-MX" sz="1200" b="0" i="1">
                                  <a:solidFill>
                                    <a:schemeClr val="tx1"/>
                                  </a:solidFill>
                                  <a:effectLst/>
                                  <a:latin typeface="Cambria Math" panose="02040503050406030204" pitchFamily="18" charset="0"/>
                                  <a:ea typeface="Cambria Math" panose="02040503050406030204" pitchFamily="18" charset="0"/>
                                </a:rPr>
                                <m:t>𝜃</m:t>
                              </m:r>
                            </m:e>
                            <m:sub>
                              <m:r>
                                <a:rPr lang="es-MX" sz="1200" b="0" i="1" smtClean="0">
                                  <a:solidFill>
                                    <a:schemeClr val="tx1"/>
                                  </a:solidFill>
                                  <a:effectLst/>
                                  <a:latin typeface="Cambria Math" panose="02040503050406030204" pitchFamily="18" charset="0"/>
                                  <a:ea typeface="Cambria Math" panose="02040503050406030204" pitchFamily="18" charset="0"/>
                                </a:rPr>
                                <m:t>𝐶</m:t>
                              </m:r>
                            </m:sub>
                          </m:sSub>
                          <m:r>
                            <a:rPr lang="es-ES" sz="1200" b="0" i="1" smtClean="0">
                              <a:solidFill>
                                <a:schemeClr val="tx1"/>
                              </a:solidFill>
                              <a:effectLst/>
                              <a:latin typeface="Cambria Math" panose="02040503050406030204" pitchFamily="18" charset="0"/>
                            </a:rPr>
                            <m:t>+</m:t>
                          </m:r>
                          <m:r>
                            <a:rPr lang="es-MX" sz="1200" b="0" i="1">
                              <a:solidFill>
                                <a:schemeClr val="tx1"/>
                              </a:solidFill>
                              <a:effectLst/>
                              <a:latin typeface="Cambria Math" panose="02040503050406030204" pitchFamily="18" charset="0"/>
                            </a:rPr>
                            <m:t>0.</m:t>
                          </m:r>
                          <m:r>
                            <a:rPr lang="es-MX" sz="1200" b="0" i="1" smtClean="0">
                              <a:solidFill>
                                <a:schemeClr val="tx1"/>
                              </a:solidFill>
                              <a:effectLst/>
                              <a:latin typeface="Cambria Math" panose="02040503050406030204" pitchFamily="18" charset="0"/>
                            </a:rPr>
                            <m:t>133</m:t>
                          </m:r>
                          <m:sSub>
                            <m:sSubPr>
                              <m:ctrlPr>
                                <a:rPr lang="es-MX" sz="1200" i="1" smtClean="0">
                                  <a:solidFill>
                                    <a:schemeClr val="tx1"/>
                                  </a:solidFill>
                                  <a:effectLst/>
                                  <a:latin typeface="Cambria Math" panose="02040503050406030204" pitchFamily="18" charset="0"/>
                                </a:rPr>
                              </m:ctrlPr>
                            </m:sSubPr>
                            <m:e>
                              <m:r>
                                <a:rPr lang="es-MX" sz="1200" b="0" i="1" smtClean="0">
                                  <a:solidFill>
                                    <a:schemeClr val="tx1"/>
                                  </a:solidFill>
                                  <a:effectLst/>
                                  <a:latin typeface="Cambria Math" panose="02040503050406030204" pitchFamily="18" charset="0"/>
                                  <a:ea typeface="Cambria Math" panose="02040503050406030204" pitchFamily="18" charset="0"/>
                                </a:rPr>
                                <m:t>𝜃</m:t>
                              </m:r>
                            </m:e>
                            <m:sub>
                              <m:r>
                                <a:rPr lang="es-MX" sz="1200" b="0" i="1" smtClean="0">
                                  <a:solidFill>
                                    <a:schemeClr val="tx1"/>
                                  </a:solidFill>
                                  <a:effectLst/>
                                  <a:latin typeface="Cambria Math" panose="02040503050406030204" pitchFamily="18" charset="0"/>
                                  <a:ea typeface="Cambria Math" panose="02040503050406030204" pitchFamily="18" charset="0"/>
                                </a:rPr>
                                <m:t>𝐵</m:t>
                              </m:r>
                            </m:sub>
                          </m:sSub>
                        </m:e>
                      </m:d>
                      <m:r>
                        <a:rPr lang="es-MX" sz="1200" b="0" i="1">
                          <a:solidFill>
                            <a:schemeClr val="tx1"/>
                          </a:solidFill>
                          <a:effectLst/>
                          <a:latin typeface="Cambria Math" panose="02040503050406030204" pitchFamily="18" charset="0"/>
                        </a:rPr>
                        <m:t>,   </m:t>
                      </m:r>
                      <m:r>
                        <a:rPr lang="es-MX" sz="1200" b="0" i="1">
                          <a:solidFill>
                            <a:schemeClr val="tx1"/>
                          </a:solidFill>
                          <a:effectLst/>
                          <a:latin typeface="Cambria Math" panose="02040503050406030204" pitchFamily="18" charset="0"/>
                        </a:rPr>
                        <m:t>𝐸𝑐</m:t>
                      </m:r>
                      <m:r>
                        <a:rPr lang="es-MX" sz="1200" b="0" i="1">
                          <a:solidFill>
                            <a:schemeClr val="tx1"/>
                          </a:solidFill>
                          <a:effectLst/>
                          <a:latin typeface="Cambria Math" panose="02040503050406030204" pitchFamily="18" charset="0"/>
                        </a:rPr>
                        <m:t>.4</m:t>
                      </m:r>
                    </m:oMath>
                  </m:oMathPara>
                </a14:m>
                <a:endParaRPr lang="es-MX" sz="12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200" i="1">
                              <a:latin typeface="Cambria Math" panose="02040503050406030204" pitchFamily="18" charset="0"/>
                            </a:rPr>
                          </m:ctrlPr>
                        </m:sSubPr>
                        <m:e>
                          <m:r>
                            <a:rPr lang="es-MX" sz="1200" b="0" i="1">
                              <a:latin typeface="Cambria Math" panose="02040503050406030204" pitchFamily="18" charset="0"/>
                            </a:rPr>
                            <m:t>𝑀</m:t>
                          </m:r>
                        </m:e>
                        <m:sub>
                          <m:r>
                            <a:rPr lang="es-MX" sz="1200" b="0" i="1">
                              <a:latin typeface="Cambria Math" panose="02040503050406030204" pitchFamily="18" charset="0"/>
                            </a:rPr>
                            <m:t>𝐶</m:t>
                          </m:r>
                          <m:r>
                            <a:rPr lang="es-MX" sz="1200" b="0" i="1" smtClean="0">
                              <a:latin typeface="Cambria Math" panose="02040503050406030204" pitchFamily="18" charset="0"/>
                            </a:rPr>
                            <m:t>𝐷</m:t>
                          </m:r>
                        </m:sub>
                      </m:sSub>
                      <m:r>
                        <a:rPr lang="es-MX" sz="1200" b="0" i="1">
                          <a:latin typeface="Cambria Math" panose="02040503050406030204" pitchFamily="18" charset="0"/>
                        </a:rPr>
                        <m:t>=2</m:t>
                      </m:r>
                      <m:r>
                        <a:rPr lang="es-MX" sz="1200" b="0" i="1">
                          <a:latin typeface="Cambria Math" panose="02040503050406030204" pitchFamily="18" charset="0"/>
                        </a:rPr>
                        <m:t>𝐸</m:t>
                      </m:r>
                      <m:d>
                        <m:dPr>
                          <m:ctrlPr>
                            <a:rPr lang="es-MX" sz="1200" i="1">
                              <a:latin typeface="Cambria Math" panose="02040503050406030204" pitchFamily="18" charset="0"/>
                            </a:rPr>
                          </m:ctrlPr>
                        </m:dPr>
                        <m:e>
                          <m:f>
                            <m:fPr>
                              <m:ctrlPr>
                                <a:rPr lang="es-MX" sz="1200" i="1">
                                  <a:latin typeface="Cambria Math" panose="02040503050406030204" pitchFamily="18" charset="0"/>
                                </a:rPr>
                              </m:ctrlPr>
                            </m:fPr>
                            <m:num>
                              <m:r>
                                <a:rPr lang="es-MX" sz="1200" b="0" i="1">
                                  <a:latin typeface="Cambria Math" panose="02040503050406030204" pitchFamily="18" charset="0"/>
                                </a:rPr>
                                <m:t>𝐼</m:t>
                              </m:r>
                            </m:num>
                            <m:den>
                              <m:r>
                                <a:rPr lang="es-MX" sz="1200" b="0" i="1">
                                  <a:latin typeface="Cambria Math" panose="02040503050406030204" pitchFamily="18" charset="0"/>
                                </a:rPr>
                                <m:t>1</m:t>
                              </m:r>
                              <m:r>
                                <a:rPr lang="es-MX" sz="1200" b="0" i="1" smtClean="0">
                                  <a:latin typeface="Cambria Math" panose="02040503050406030204" pitchFamily="18" charset="0"/>
                                </a:rPr>
                                <m:t>8</m:t>
                              </m:r>
                            </m:den>
                          </m:f>
                        </m:e>
                      </m:d>
                      <m:d>
                        <m:dPr>
                          <m:begChr m:val="["/>
                          <m:endChr m:val="]"/>
                          <m:ctrlPr>
                            <a:rPr lang="es-MX" sz="1200" i="1">
                              <a:latin typeface="Cambria Math" panose="02040503050406030204" pitchFamily="18" charset="0"/>
                            </a:rPr>
                          </m:ctrlPr>
                        </m:dPr>
                        <m:e>
                          <m:r>
                            <a:rPr lang="es-MX" sz="1200" b="0" i="1">
                              <a:latin typeface="Cambria Math" panose="02040503050406030204" pitchFamily="18" charset="0"/>
                            </a:rPr>
                            <m:t>2</m:t>
                          </m:r>
                          <m:d>
                            <m:dPr>
                              <m:ctrlPr>
                                <a:rPr lang="es-MX" sz="1200" i="1">
                                  <a:latin typeface="Cambria Math" panose="02040503050406030204" pitchFamily="18" charset="0"/>
                                </a:rPr>
                              </m:ctrlPr>
                            </m:dPr>
                            <m:e>
                              <m:sSub>
                                <m:sSubPr>
                                  <m:ctrlPr>
                                    <a:rPr lang="es-MX" sz="1200" i="1" smtClean="0">
                                      <a:latin typeface="Cambria Math" panose="02040503050406030204" pitchFamily="18" charset="0"/>
                                    </a:rPr>
                                  </m:ctrlPr>
                                </m:sSubPr>
                                <m:e>
                                  <m:r>
                                    <a:rPr lang="es-MX" sz="1200" b="0" i="1" smtClean="0">
                                      <a:latin typeface="Cambria Math" panose="02040503050406030204" pitchFamily="18" charset="0"/>
                                      <a:ea typeface="Cambria Math" panose="02040503050406030204" pitchFamily="18" charset="0"/>
                                    </a:rPr>
                                    <m:t>𝜃</m:t>
                                  </m:r>
                                </m:e>
                                <m:sub>
                                  <m:r>
                                    <a:rPr lang="es-MX" sz="1200" b="0" i="1" smtClean="0">
                                      <a:latin typeface="Cambria Math" panose="02040503050406030204" pitchFamily="18" charset="0"/>
                                    </a:rPr>
                                    <m:t>𝐶</m:t>
                                  </m:r>
                                </m:sub>
                              </m:sSub>
                            </m:e>
                          </m:d>
                          <m:r>
                            <a:rPr lang="es-MX" sz="1200" b="0" i="1">
                              <a:latin typeface="Cambria Math" panose="02040503050406030204" pitchFamily="18" charset="0"/>
                            </a:rPr>
                            <m:t>+</m:t>
                          </m:r>
                          <m:r>
                            <a:rPr lang="es-MX" sz="1200" b="0" i="1" smtClean="0">
                              <a:latin typeface="Cambria Math" panose="02040503050406030204" pitchFamily="18" charset="0"/>
                            </a:rPr>
                            <m:t>0</m:t>
                          </m:r>
                          <m:r>
                            <a:rPr lang="es-MX" sz="1200" b="0" i="1">
                              <a:latin typeface="Cambria Math" panose="02040503050406030204" pitchFamily="18" charset="0"/>
                            </a:rPr>
                            <m:t>−3</m:t>
                          </m:r>
                          <m:d>
                            <m:dPr>
                              <m:ctrlPr>
                                <a:rPr lang="es-MX" sz="1200" i="1">
                                  <a:latin typeface="Cambria Math" panose="02040503050406030204" pitchFamily="18" charset="0"/>
                                </a:rPr>
                              </m:ctrlPr>
                            </m:dPr>
                            <m:e>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𝜑</m:t>
                                  </m:r>
                                </m:e>
                                <m:sub>
                                  <m:r>
                                    <a:rPr lang="es-MX" sz="1200" b="0" i="1">
                                      <a:latin typeface="Cambria Math" panose="02040503050406030204" pitchFamily="18" charset="0"/>
                                    </a:rPr>
                                    <m:t>𝐷𝐶</m:t>
                                  </m:r>
                                </m:sub>
                              </m:sSub>
                            </m:e>
                          </m:d>
                        </m:e>
                      </m:d>
                      <m:r>
                        <a:rPr lang="es-MX" sz="1200" b="0" i="1">
                          <a:latin typeface="Cambria Math" panose="02040503050406030204" pitchFamily="18" charset="0"/>
                        </a:rPr>
                        <m:t>+0=</m:t>
                      </m:r>
                      <m:r>
                        <a:rPr lang="es-MX" sz="1200" b="0" i="1">
                          <a:latin typeface="Cambria Math" panose="02040503050406030204" pitchFamily="18" charset="0"/>
                        </a:rPr>
                        <m:t>𝐸𝐼</m:t>
                      </m:r>
                      <m:d>
                        <m:dPr>
                          <m:ctrlPr>
                            <a:rPr lang="es-MX" sz="1200" i="1">
                              <a:latin typeface="Cambria Math" panose="02040503050406030204" pitchFamily="18" charset="0"/>
                            </a:rPr>
                          </m:ctrlPr>
                        </m:dPr>
                        <m:e>
                          <m:r>
                            <a:rPr lang="es-MX" sz="1200" b="0" i="1">
                              <a:latin typeface="Cambria Math" panose="02040503050406030204" pitchFamily="18" charset="0"/>
                            </a:rPr>
                            <m:t>0.222</m:t>
                          </m:r>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𝜃</m:t>
                              </m:r>
                            </m:e>
                            <m:sub>
                              <m:r>
                                <a:rPr lang="es-MX" sz="1200" b="0" i="1" smtClean="0">
                                  <a:latin typeface="Cambria Math" panose="02040503050406030204" pitchFamily="18" charset="0"/>
                                  <a:ea typeface="Cambria Math" panose="02040503050406030204" pitchFamily="18" charset="0"/>
                                </a:rPr>
                                <m:t>𝐶</m:t>
                              </m:r>
                            </m:sub>
                          </m:sSub>
                          <m:r>
                            <a:rPr lang="es-MX" sz="1200" b="0" i="1">
                              <a:latin typeface="Cambria Math" panose="02040503050406030204" pitchFamily="18" charset="0"/>
                            </a:rPr>
                            <m:t>−0.</m:t>
                          </m:r>
                          <m:r>
                            <a:rPr lang="es-MX" sz="1200" b="0" i="1" smtClean="0">
                              <a:latin typeface="Cambria Math" panose="02040503050406030204" pitchFamily="18" charset="0"/>
                            </a:rPr>
                            <m:t>33</m:t>
                          </m:r>
                          <m:r>
                            <a:rPr lang="es-MX" sz="1200" b="0" i="1">
                              <a:latin typeface="Cambria Math" panose="02040503050406030204" pitchFamily="18" charset="0"/>
                            </a:rPr>
                            <m:t>3</m:t>
                          </m:r>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𝜑</m:t>
                              </m:r>
                            </m:e>
                            <m:sub>
                              <m:r>
                                <a:rPr lang="es-MX" sz="1200" b="0" i="1">
                                  <a:latin typeface="Cambria Math" panose="02040503050406030204" pitchFamily="18" charset="0"/>
                                </a:rPr>
                                <m:t>𝐷𝐶</m:t>
                              </m:r>
                            </m:sub>
                          </m:sSub>
                        </m:e>
                      </m:d>
                      <m:r>
                        <a:rPr lang="es-MX" sz="1200" b="0" i="1">
                          <a:latin typeface="Cambria Math" panose="02040503050406030204" pitchFamily="18" charset="0"/>
                        </a:rPr>
                        <m:t>,   </m:t>
                      </m:r>
                      <m:r>
                        <a:rPr lang="es-MX" sz="1200" b="0" i="1">
                          <a:latin typeface="Cambria Math" panose="02040503050406030204" pitchFamily="18" charset="0"/>
                        </a:rPr>
                        <m:t>𝐸𝑐</m:t>
                      </m:r>
                      <m:r>
                        <a:rPr lang="es-MX" sz="1200" b="0" i="1" smtClean="0">
                          <a:latin typeface="Cambria Math" panose="02040503050406030204" pitchFamily="18" charset="0"/>
                        </a:rPr>
                        <m:t>.5</m:t>
                      </m:r>
                    </m:oMath>
                  </m:oMathPara>
                </a14:m>
                <a:endParaRPr lang="es-MX" sz="1200" dirty="0">
                  <a:solidFill>
                    <a:schemeClr val="accent1"/>
                  </a:solidFill>
                  <a:effectLst>
                    <a:outerShdw blurRad="38100" dist="38100" dir="2700000" algn="tl">
                      <a:srgbClr val="000000">
                        <a:alpha val="43137"/>
                      </a:srgbClr>
                    </a:outerShdw>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200" i="1">
                              <a:latin typeface="Cambria Math" panose="02040503050406030204" pitchFamily="18" charset="0"/>
                            </a:rPr>
                          </m:ctrlPr>
                        </m:sSubPr>
                        <m:e>
                          <m:r>
                            <a:rPr lang="es-MX" sz="1200" b="0" i="1">
                              <a:latin typeface="Cambria Math" panose="02040503050406030204" pitchFamily="18" charset="0"/>
                            </a:rPr>
                            <m:t>𝑀</m:t>
                          </m:r>
                        </m:e>
                        <m:sub>
                          <m:r>
                            <a:rPr lang="es-MX" sz="1200" b="0" i="1">
                              <a:latin typeface="Cambria Math" panose="02040503050406030204" pitchFamily="18" charset="0"/>
                            </a:rPr>
                            <m:t>𝐷𝐶</m:t>
                          </m:r>
                        </m:sub>
                      </m:sSub>
                      <m:r>
                        <a:rPr lang="es-MX" sz="1200" b="0" i="1">
                          <a:latin typeface="Cambria Math" panose="02040503050406030204" pitchFamily="18" charset="0"/>
                        </a:rPr>
                        <m:t>=2</m:t>
                      </m:r>
                      <m:r>
                        <a:rPr lang="es-MX" sz="1200" b="0" i="1">
                          <a:latin typeface="Cambria Math" panose="02040503050406030204" pitchFamily="18" charset="0"/>
                        </a:rPr>
                        <m:t>𝐸</m:t>
                      </m:r>
                      <m:d>
                        <m:dPr>
                          <m:ctrlPr>
                            <a:rPr lang="es-MX" sz="1200" i="1">
                              <a:latin typeface="Cambria Math" panose="02040503050406030204" pitchFamily="18" charset="0"/>
                            </a:rPr>
                          </m:ctrlPr>
                        </m:dPr>
                        <m:e>
                          <m:f>
                            <m:fPr>
                              <m:ctrlPr>
                                <a:rPr lang="es-MX" sz="1200" i="1">
                                  <a:latin typeface="Cambria Math" panose="02040503050406030204" pitchFamily="18" charset="0"/>
                                </a:rPr>
                              </m:ctrlPr>
                            </m:fPr>
                            <m:num>
                              <m:r>
                                <a:rPr lang="es-MX" sz="1200" b="0" i="1">
                                  <a:latin typeface="Cambria Math" panose="02040503050406030204" pitchFamily="18" charset="0"/>
                                </a:rPr>
                                <m:t>𝐼</m:t>
                              </m:r>
                            </m:num>
                            <m:den>
                              <m:r>
                                <a:rPr lang="es-MX" sz="1200" b="0" i="1">
                                  <a:latin typeface="Cambria Math" panose="02040503050406030204" pitchFamily="18" charset="0"/>
                                </a:rPr>
                                <m:t>18</m:t>
                              </m:r>
                            </m:den>
                          </m:f>
                        </m:e>
                      </m:d>
                      <m:d>
                        <m:dPr>
                          <m:begChr m:val="["/>
                          <m:endChr m:val="]"/>
                          <m:ctrlPr>
                            <a:rPr lang="es-MX" sz="1200" i="1">
                              <a:latin typeface="Cambria Math" panose="02040503050406030204" pitchFamily="18" charset="0"/>
                            </a:rPr>
                          </m:ctrlPr>
                        </m:dPr>
                        <m:e>
                          <m:r>
                            <a:rPr lang="es-MX" sz="1200" b="0" i="1">
                              <a:latin typeface="Cambria Math" panose="02040503050406030204" pitchFamily="18" charset="0"/>
                            </a:rPr>
                            <m:t>2</m:t>
                          </m:r>
                          <m:d>
                            <m:dPr>
                              <m:ctrlPr>
                                <a:rPr lang="es-MX" sz="1200" i="1">
                                  <a:latin typeface="Cambria Math" panose="02040503050406030204" pitchFamily="18" charset="0"/>
                                </a:rPr>
                              </m:ctrlPr>
                            </m:dPr>
                            <m:e>
                              <m:r>
                                <a:rPr lang="es-MX" sz="1200" b="0" i="1">
                                  <a:latin typeface="Cambria Math" panose="02040503050406030204" pitchFamily="18" charset="0"/>
                                </a:rPr>
                                <m:t>0</m:t>
                              </m:r>
                            </m:e>
                          </m:d>
                          <m:r>
                            <a:rPr lang="es-MX" sz="1200" b="0" i="1">
                              <a:latin typeface="Cambria Math" panose="02040503050406030204" pitchFamily="18" charset="0"/>
                            </a:rPr>
                            <m:t>+</m:t>
                          </m:r>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𝜃</m:t>
                              </m:r>
                            </m:e>
                            <m:sub>
                              <m:r>
                                <a:rPr lang="es-MX" sz="1200" b="0" i="1">
                                  <a:latin typeface="Cambria Math" panose="02040503050406030204" pitchFamily="18" charset="0"/>
                                  <a:ea typeface="Cambria Math" panose="02040503050406030204" pitchFamily="18" charset="0"/>
                                </a:rPr>
                                <m:t>𝐶</m:t>
                              </m:r>
                            </m:sub>
                          </m:sSub>
                          <m:r>
                            <a:rPr lang="es-MX" sz="1200" b="0" i="1">
                              <a:latin typeface="Cambria Math" panose="02040503050406030204" pitchFamily="18" charset="0"/>
                            </a:rPr>
                            <m:t>−3</m:t>
                          </m:r>
                          <m:d>
                            <m:dPr>
                              <m:ctrlPr>
                                <a:rPr lang="es-MX" sz="1200" i="1">
                                  <a:latin typeface="Cambria Math" panose="02040503050406030204" pitchFamily="18" charset="0"/>
                                </a:rPr>
                              </m:ctrlPr>
                            </m:dPr>
                            <m:e>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𝜑</m:t>
                                  </m:r>
                                </m:e>
                                <m:sub>
                                  <m:r>
                                    <a:rPr lang="es-MX" sz="1200" b="0" i="1">
                                      <a:latin typeface="Cambria Math" panose="02040503050406030204" pitchFamily="18" charset="0"/>
                                    </a:rPr>
                                    <m:t>𝐷𝐶</m:t>
                                  </m:r>
                                </m:sub>
                              </m:sSub>
                            </m:e>
                          </m:d>
                        </m:e>
                      </m:d>
                      <m:r>
                        <a:rPr lang="es-MX" sz="1200" b="0" i="1">
                          <a:latin typeface="Cambria Math" panose="02040503050406030204" pitchFamily="18" charset="0"/>
                        </a:rPr>
                        <m:t>+0=</m:t>
                      </m:r>
                      <m:r>
                        <a:rPr lang="es-MX" sz="1200" b="0" i="1">
                          <a:latin typeface="Cambria Math" panose="02040503050406030204" pitchFamily="18" charset="0"/>
                        </a:rPr>
                        <m:t>𝐸𝐼</m:t>
                      </m:r>
                      <m:d>
                        <m:dPr>
                          <m:ctrlPr>
                            <a:rPr lang="es-MX" sz="1200" i="1">
                              <a:latin typeface="Cambria Math" panose="02040503050406030204" pitchFamily="18" charset="0"/>
                            </a:rPr>
                          </m:ctrlPr>
                        </m:dPr>
                        <m:e>
                          <m:r>
                            <a:rPr lang="es-MX" sz="1200" b="0" i="1">
                              <a:latin typeface="Cambria Math" panose="02040503050406030204" pitchFamily="18" charset="0"/>
                            </a:rPr>
                            <m:t>0.</m:t>
                          </m:r>
                          <m:r>
                            <a:rPr lang="es-MX" sz="1200" b="0" i="1" smtClean="0">
                              <a:latin typeface="Cambria Math" panose="02040503050406030204" pitchFamily="18" charset="0"/>
                            </a:rPr>
                            <m:t>111</m:t>
                          </m:r>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𝜃</m:t>
                              </m:r>
                            </m:e>
                            <m:sub>
                              <m:r>
                                <a:rPr lang="es-MX" sz="1200" b="0" i="1" smtClean="0">
                                  <a:latin typeface="Cambria Math" panose="02040503050406030204" pitchFamily="18" charset="0"/>
                                  <a:ea typeface="Cambria Math" panose="02040503050406030204" pitchFamily="18" charset="0"/>
                                </a:rPr>
                                <m:t>𝐶</m:t>
                              </m:r>
                            </m:sub>
                          </m:sSub>
                          <m:r>
                            <a:rPr lang="es-MX" sz="1200" b="0" i="1">
                              <a:latin typeface="Cambria Math" panose="02040503050406030204" pitchFamily="18" charset="0"/>
                            </a:rPr>
                            <m:t>−0.</m:t>
                          </m:r>
                          <m:r>
                            <a:rPr lang="es-MX" sz="1200" b="0" i="1" smtClean="0">
                              <a:latin typeface="Cambria Math" panose="02040503050406030204" pitchFamily="18" charset="0"/>
                            </a:rPr>
                            <m:t>3</m:t>
                          </m:r>
                          <m:r>
                            <a:rPr lang="es-MX" sz="1200" b="0" i="1">
                              <a:latin typeface="Cambria Math" panose="02040503050406030204" pitchFamily="18" charset="0"/>
                            </a:rPr>
                            <m:t>33</m:t>
                          </m:r>
                          <m:sSub>
                            <m:sSubPr>
                              <m:ctrlPr>
                                <a:rPr lang="es-MX" sz="1200" i="1">
                                  <a:latin typeface="Cambria Math" panose="02040503050406030204" pitchFamily="18" charset="0"/>
                                </a:rPr>
                              </m:ctrlPr>
                            </m:sSubPr>
                            <m:e>
                              <m:r>
                                <a:rPr lang="es-MX" sz="1200" b="0" i="1">
                                  <a:latin typeface="Cambria Math" panose="02040503050406030204" pitchFamily="18" charset="0"/>
                                  <a:ea typeface="Cambria Math" panose="02040503050406030204" pitchFamily="18" charset="0"/>
                                </a:rPr>
                                <m:t>𝜑</m:t>
                              </m:r>
                            </m:e>
                            <m:sub>
                              <m:r>
                                <a:rPr lang="es-MX" sz="1200" b="0" i="1">
                                  <a:latin typeface="Cambria Math" panose="02040503050406030204" pitchFamily="18" charset="0"/>
                                </a:rPr>
                                <m:t>𝐷𝐶</m:t>
                              </m:r>
                            </m:sub>
                          </m:sSub>
                        </m:e>
                      </m:d>
                      <m:r>
                        <a:rPr lang="es-MX" sz="1200" b="0" i="1">
                          <a:latin typeface="Cambria Math" panose="02040503050406030204" pitchFamily="18" charset="0"/>
                        </a:rPr>
                        <m:t>,   </m:t>
                      </m:r>
                      <m:r>
                        <a:rPr lang="es-MX" sz="1200" b="0" i="1">
                          <a:latin typeface="Cambria Math" panose="02040503050406030204" pitchFamily="18" charset="0"/>
                        </a:rPr>
                        <m:t>𝐸𝑐</m:t>
                      </m:r>
                      <m:r>
                        <a:rPr lang="es-MX" sz="1200" b="0" i="1">
                          <a:latin typeface="Cambria Math" panose="02040503050406030204" pitchFamily="18" charset="0"/>
                        </a:rPr>
                        <m:t>.6</m:t>
                      </m:r>
                    </m:oMath>
                  </m:oMathPara>
                </a14:m>
                <a:endParaRPr lang="es-MX" sz="1200" dirty="0">
                  <a:solidFill>
                    <a:schemeClr val="accent1"/>
                  </a:solidFill>
                  <a:effectLst>
                    <a:outerShdw blurRad="38100" dist="38100" dir="2700000" algn="tl">
                      <a:srgbClr val="000000">
                        <a:alpha val="43137"/>
                      </a:srgbClr>
                    </a:outerShdw>
                  </a:effectLst>
                  <a:latin typeface="Century Gothic" pitchFamily="34" charset="0"/>
                </a:endParaRPr>
              </a:p>
            </p:txBody>
          </p:sp>
        </mc:Choice>
        <mc:Fallback xmlns="">
          <p:sp>
            <p:nvSpPr>
              <p:cNvPr id="11" name="CuadroTexto 10"/>
              <p:cNvSpPr txBox="1">
                <a:spLocks noRot="1" noChangeAspect="1" noMove="1" noResize="1" noEditPoints="1" noAdjustHandles="1" noChangeArrowheads="1" noChangeShapeType="1" noTextEdit="1"/>
              </p:cNvSpPr>
              <p:nvPr/>
            </p:nvSpPr>
            <p:spPr>
              <a:xfrm>
                <a:off x="4880924" y="3665227"/>
                <a:ext cx="7191865" cy="2595089"/>
              </a:xfrm>
              <a:prstGeom prst="rect">
                <a:avLst/>
              </a:prstGeom>
              <a:blipFill>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25830" y="1593396"/>
                <a:ext cx="11017224" cy="170468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p>
                <a:pPr algn="just">
                  <a:spcBef>
                    <a:spcPct val="0"/>
                  </a:spcBef>
                </a:pPr>
                <a:r>
                  <a:rPr lang="es-MX" dirty="0">
                    <a:solidFill>
                      <a:schemeClr val="tx1"/>
                    </a:solidFill>
                  </a:rPr>
                  <a:t>Como en este marco los extremos A y D son empotrados, podemos aplicar la fórmula para extremos lejanos empotrados. Como la carga esta aplicada directamente en un nodo no existirán momentos de empotramiento equivalente (MEP=0). Como se muestra en la figura, B y C sufren un mismo desplazamiento. La rotación de las barras AB y DC son </a:t>
                </a:r>
                <a14:m>
                  <m:oMath xmlns:m="http://schemas.openxmlformats.org/officeDocument/2006/math">
                    <m:sSub>
                      <m:sSubPr>
                        <m:ctrlPr>
                          <a:rPr lang="es-MX" i="1">
                            <a:solidFill>
                              <a:schemeClr val="tx1"/>
                            </a:solidFill>
                            <a:latin typeface="Cambria Math" panose="02040503050406030204" pitchFamily="18" charset="0"/>
                          </a:rPr>
                        </m:ctrlPr>
                      </m:sSubPr>
                      <m:e>
                        <m:r>
                          <a:rPr lang="es-MX">
                            <a:solidFill>
                              <a:schemeClr val="tx1"/>
                            </a:solidFill>
                            <a:latin typeface="Cambria Math" panose="02040503050406030204" pitchFamily="18" charset="0"/>
                          </a:rPr>
                          <m:t>𝝋</m:t>
                        </m:r>
                      </m:e>
                      <m:sub>
                        <m:r>
                          <a:rPr lang="es-MX">
                            <a:solidFill>
                              <a:schemeClr val="tx1"/>
                            </a:solidFill>
                            <a:latin typeface="Cambria Math" panose="02040503050406030204" pitchFamily="18" charset="0"/>
                          </a:rPr>
                          <m:t>𝑨𝑩</m:t>
                        </m:r>
                      </m:sub>
                    </m:sSub>
                    <m:r>
                      <a:rPr lang="es-MX">
                        <a:solidFill>
                          <a:schemeClr val="tx1"/>
                        </a:solidFill>
                        <a:latin typeface="Cambria Math" panose="02040503050406030204" pitchFamily="18" charset="0"/>
                      </a:rPr>
                      <m:t>=</m:t>
                    </m:r>
                    <m:f>
                      <m:fPr>
                        <m:ctrlPr>
                          <a:rPr lang="es-MX" i="1">
                            <a:solidFill>
                              <a:schemeClr val="tx1"/>
                            </a:solidFill>
                            <a:latin typeface="Cambria Math" panose="02040503050406030204" pitchFamily="18" charset="0"/>
                          </a:rPr>
                        </m:ctrlPr>
                      </m:fPr>
                      <m:num>
                        <m:r>
                          <a:rPr lang="es-MX">
                            <a:solidFill>
                              <a:schemeClr val="tx1"/>
                            </a:solidFill>
                            <a:latin typeface="Cambria Math" panose="02040503050406030204" pitchFamily="18" charset="0"/>
                          </a:rPr>
                          <m:t>∆</m:t>
                        </m:r>
                      </m:num>
                      <m:den>
                        <m:r>
                          <a:rPr lang="es-MX">
                            <a:solidFill>
                              <a:schemeClr val="tx1"/>
                            </a:solidFill>
                            <a:latin typeface="Cambria Math" panose="02040503050406030204" pitchFamily="18" charset="0"/>
                          </a:rPr>
                          <m:t>𝟏𝟐</m:t>
                        </m:r>
                      </m:den>
                    </m:f>
                  </m:oMath>
                </a14:m>
                <a:r>
                  <a:rPr lang="es-MX" dirty="0">
                    <a:solidFill>
                      <a:schemeClr val="tx1"/>
                    </a:solidFill>
                  </a:rPr>
                  <a:t> y </a:t>
                </a:r>
                <a14:m>
                  <m:oMath xmlns:m="http://schemas.openxmlformats.org/officeDocument/2006/math">
                    <m:sSub>
                      <m:sSubPr>
                        <m:ctrlPr>
                          <a:rPr lang="es-MX" i="1">
                            <a:solidFill>
                              <a:schemeClr val="tx1"/>
                            </a:solidFill>
                            <a:latin typeface="Cambria Math" panose="02040503050406030204" pitchFamily="18" charset="0"/>
                          </a:rPr>
                        </m:ctrlPr>
                      </m:sSubPr>
                      <m:e>
                        <m:r>
                          <a:rPr lang="es-MX">
                            <a:solidFill>
                              <a:schemeClr val="tx1"/>
                            </a:solidFill>
                            <a:latin typeface="Cambria Math" panose="02040503050406030204" pitchFamily="18" charset="0"/>
                          </a:rPr>
                          <m:t>𝝋</m:t>
                        </m:r>
                      </m:e>
                      <m:sub>
                        <m:r>
                          <a:rPr lang="es-MX">
                            <a:solidFill>
                              <a:schemeClr val="tx1"/>
                            </a:solidFill>
                            <a:latin typeface="Cambria Math" panose="02040503050406030204" pitchFamily="18" charset="0"/>
                          </a:rPr>
                          <m:t>𝑫𝑪</m:t>
                        </m:r>
                      </m:sub>
                    </m:sSub>
                    <m:r>
                      <a:rPr lang="es-MX">
                        <a:solidFill>
                          <a:schemeClr val="tx1"/>
                        </a:solidFill>
                        <a:latin typeface="Cambria Math" panose="02040503050406030204" pitchFamily="18" charset="0"/>
                      </a:rPr>
                      <m:t>=</m:t>
                    </m:r>
                    <m:f>
                      <m:fPr>
                        <m:ctrlPr>
                          <a:rPr lang="es-MX" i="1">
                            <a:solidFill>
                              <a:schemeClr val="tx1"/>
                            </a:solidFill>
                            <a:latin typeface="Cambria Math" panose="02040503050406030204" pitchFamily="18" charset="0"/>
                          </a:rPr>
                        </m:ctrlPr>
                      </m:fPr>
                      <m:num>
                        <m:r>
                          <a:rPr lang="es-MX">
                            <a:solidFill>
                              <a:schemeClr val="tx1"/>
                            </a:solidFill>
                            <a:latin typeface="Cambria Math" panose="02040503050406030204" pitchFamily="18" charset="0"/>
                          </a:rPr>
                          <m:t>∆</m:t>
                        </m:r>
                      </m:num>
                      <m:den>
                        <m:r>
                          <a:rPr lang="es-MX">
                            <a:solidFill>
                              <a:schemeClr val="tx1"/>
                            </a:solidFill>
                            <a:latin typeface="Cambria Math" panose="02040503050406030204" pitchFamily="18" charset="0"/>
                          </a:rPr>
                          <m:t>𝟏𝟖</m:t>
                        </m:r>
                      </m:den>
                    </m:f>
                  </m:oMath>
                </a14:m>
                <a:r>
                  <a:rPr lang="es-MX" dirty="0">
                    <a:solidFill>
                      <a:schemeClr val="tx1"/>
                    </a:solidFill>
                  </a:rPr>
                  <a:t>. Ambos términos son positivos ya que se desplazan en sentido horario. Relacionando estos dos términos obtenemos que </a:t>
                </a:r>
                <a14:m>
                  <m:oMath xmlns:m="http://schemas.openxmlformats.org/officeDocument/2006/math">
                    <m:sSub>
                      <m:sSubPr>
                        <m:ctrlPr>
                          <a:rPr lang="es-MX" i="1">
                            <a:solidFill>
                              <a:schemeClr val="tx1"/>
                            </a:solidFill>
                            <a:latin typeface="Cambria Math" panose="02040503050406030204" pitchFamily="18" charset="0"/>
                          </a:rPr>
                        </m:ctrlPr>
                      </m:sSubPr>
                      <m:e>
                        <m:r>
                          <a:rPr lang="es-MX">
                            <a:solidFill>
                              <a:schemeClr val="tx1"/>
                            </a:solidFill>
                            <a:latin typeface="Cambria Math" panose="02040503050406030204" pitchFamily="18" charset="0"/>
                          </a:rPr>
                          <m:t>𝝋</m:t>
                        </m:r>
                      </m:e>
                      <m:sub>
                        <m:r>
                          <a:rPr lang="es-MX">
                            <a:solidFill>
                              <a:schemeClr val="tx1"/>
                            </a:solidFill>
                            <a:latin typeface="Cambria Math" panose="02040503050406030204" pitchFamily="18" charset="0"/>
                          </a:rPr>
                          <m:t>𝑨𝑩</m:t>
                        </m:r>
                      </m:sub>
                    </m:sSub>
                    <m:r>
                      <a:rPr lang="es-MX">
                        <a:solidFill>
                          <a:schemeClr val="tx1"/>
                        </a:solidFill>
                        <a:latin typeface="Cambria Math" panose="02040503050406030204" pitchFamily="18" charset="0"/>
                      </a:rPr>
                      <m:t>=</m:t>
                    </m:r>
                    <m:f>
                      <m:fPr>
                        <m:ctrlPr>
                          <a:rPr lang="es-MX" i="1">
                            <a:solidFill>
                              <a:schemeClr val="tx1"/>
                            </a:solidFill>
                            <a:latin typeface="Cambria Math" panose="02040503050406030204" pitchFamily="18" charset="0"/>
                          </a:rPr>
                        </m:ctrlPr>
                      </m:fPr>
                      <m:num>
                        <m:r>
                          <a:rPr lang="es-MX">
                            <a:solidFill>
                              <a:schemeClr val="tx1"/>
                            </a:solidFill>
                            <a:latin typeface="Cambria Math" panose="02040503050406030204" pitchFamily="18" charset="0"/>
                          </a:rPr>
                          <m:t>𝟏𝟖</m:t>
                        </m:r>
                      </m:num>
                      <m:den>
                        <m:r>
                          <a:rPr lang="es-MX">
                            <a:solidFill>
                              <a:schemeClr val="tx1"/>
                            </a:solidFill>
                            <a:latin typeface="Cambria Math" panose="02040503050406030204" pitchFamily="18" charset="0"/>
                          </a:rPr>
                          <m:t>𝟏𝟐</m:t>
                        </m:r>
                      </m:den>
                    </m:f>
                    <m:sSub>
                      <m:sSubPr>
                        <m:ctrlPr>
                          <a:rPr lang="es-MX" i="1">
                            <a:solidFill>
                              <a:schemeClr val="tx1"/>
                            </a:solidFill>
                            <a:latin typeface="Cambria Math" panose="02040503050406030204" pitchFamily="18" charset="0"/>
                          </a:rPr>
                        </m:ctrlPr>
                      </m:sSubPr>
                      <m:e>
                        <m:r>
                          <a:rPr lang="es-MX">
                            <a:solidFill>
                              <a:schemeClr val="tx1"/>
                            </a:solidFill>
                            <a:latin typeface="Cambria Math" panose="02040503050406030204" pitchFamily="18" charset="0"/>
                          </a:rPr>
                          <m:t>𝝋</m:t>
                        </m:r>
                      </m:e>
                      <m:sub>
                        <m:r>
                          <a:rPr lang="es-MX">
                            <a:solidFill>
                              <a:schemeClr val="tx1"/>
                            </a:solidFill>
                            <a:latin typeface="Cambria Math" panose="02040503050406030204" pitchFamily="18" charset="0"/>
                          </a:rPr>
                          <m:t>𝑫𝑪</m:t>
                        </m:r>
                      </m:sub>
                    </m:sSub>
                  </m:oMath>
                </a14:m>
                <a:r>
                  <a:rPr lang="es-MX" dirty="0">
                    <a:solidFill>
                      <a:schemeClr val="tx1"/>
                    </a:solidFill>
                  </a:rPr>
                  <a:t>. Así obtenemos las siguientes ecuaciones:</a:t>
                </a:r>
              </a:p>
            </p:txBody>
          </p:sp>
        </mc:Choice>
        <mc:Fallback xmlns="">
          <p:sp>
            <p:nvSpPr>
              <p:cNvPr id="12" name="CuadroTexto 11"/>
              <p:cNvSpPr txBox="1">
                <a:spLocks noRot="1" noChangeAspect="1" noMove="1" noResize="1" noEditPoints="1" noAdjustHandles="1" noChangeArrowheads="1" noChangeShapeType="1" noTextEdit="1"/>
              </p:cNvSpPr>
              <p:nvPr/>
            </p:nvSpPr>
            <p:spPr>
              <a:xfrm>
                <a:off x="525830" y="1593396"/>
                <a:ext cx="11017224" cy="1704682"/>
              </a:xfrm>
              <a:prstGeom prst="rect">
                <a:avLst/>
              </a:prstGeom>
              <a:blipFill rotWithShape="0">
                <a:blip r:embed="rId9"/>
                <a:stretch>
                  <a:fillRect l="-387" t="-1413" r="-331" b="-1767"/>
                </a:stretch>
              </a:blipFill>
              <a:ln/>
            </p:spPr>
            <p:txBody>
              <a:bodyPr/>
              <a:lstStyle/>
              <a:p>
                <a:r>
                  <a:rPr lang="es-MX">
                    <a:noFill/>
                  </a:rPr>
                  <a:t> </a:t>
                </a:r>
              </a:p>
            </p:txBody>
          </p:sp>
        </mc:Fallback>
      </mc:AlternateContent>
      <p:sp>
        <p:nvSpPr>
          <p:cNvPr id="18" name="CuadroTexto 17"/>
          <p:cNvSpPr txBox="1"/>
          <p:nvPr/>
        </p:nvSpPr>
        <p:spPr>
          <a:xfrm>
            <a:off x="5488559" y="3277234"/>
            <a:ext cx="5109414" cy="307777"/>
          </a:xfrm>
          <a:prstGeom prst="rect">
            <a:avLst/>
          </a:prstGeom>
          <a:noFill/>
        </p:spPr>
        <p:txBody>
          <a:bodyPr wrap="square" rtlCol="0">
            <a:spAutoFit/>
          </a:bodyPr>
          <a:lstStyle/>
          <a:p>
            <a:r>
              <a:rPr lang="es-MX" sz="1400" dirty="0"/>
              <a:t>Paso 1.- se aplica la ecuación de pendiente deflexión a la estructura. </a:t>
            </a:r>
          </a:p>
        </p:txBody>
      </p:sp>
      <p:grpSp>
        <p:nvGrpSpPr>
          <p:cNvPr id="19" name="Grupo 18"/>
          <p:cNvGrpSpPr/>
          <p:nvPr/>
        </p:nvGrpSpPr>
        <p:grpSpPr>
          <a:xfrm>
            <a:off x="845518" y="3246456"/>
            <a:ext cx="4104456" cy="3027547"/>
            <a:chOff x="246050" y="2951265"/>
            <a:chExt cx="4104456" cy="3027547"/>
          </a:xfrm>
        </p:grpSpPr>
        <p:pic>
          <p:nvPicPr>
            <p:cNvPr id="21" name="Imagen 20"/>
            <p:cNvPicPr>
              <a:picLocks noChangeAspect="1"/>
            </p:cNvPicPr>
            <p:nvPr/>
          </p:nvPicPr>
          <p:blipFill rotWithShape="1">
            <a:blip r:embed="rId10"/>
            <a:srcRect l="24731" t="14373" r="47074" b="37070"/>
            <a:stretch/>
          </p:blipFill>
          <p:spPr>
            <a:xfrm>
              <a:off x="246050" y="3170500"/>
              <a:ext cx="4104456" cy="2808312"/>
            </a:xfrm>
            <a:prstGeom prst="rect">
              <a:avLst/>
            </a:prstGeom>
          </p:spPr>
        </p:pic>
        <p:sp>
          <p:nvSpPr>
            <p:cNvPr id="22" name="CuadroTexto 21"/>
            <p:cNvSpPr txBox="1"/>
            <p:nvPr/>
          </p:nvSpPr>
          <p:spPr>
            <a:xfrm>
              <a:off x="848138" y="4884487"/>
              <a:ext cx="317716" cy="369332"/>
            </a:xfrm>
            <a:prstGeom prst="rect">
              <a:avLst/>
            </a:prstGeom>
            <a:noFill/>
          </p:spPr>
          <p:txBody>
            <a:bodyPr wrap="none" rtlCol="0">
              <a:spAutoFit/>
            </a:bodyPr>
            <a:lstStyle/>
            <a:p>
              <a:r>
                <a:rPr lang="es-MX" dirty="0"/>
                <a:t>A</a:t>
              </a:r>
            </a:p>
          </p:txBody>
        </p:sp>
        <p:sp>
          <p:nvSpPr>
            <p:cNvPr id="23" name="CuadroTexto 22"/>
            <p:cNvSpPr txBox="1"/>
            <p:nvPr/>
          </p:nvSpPr>
          <p:spPr>
            <a:xfrm>
              <a:off x="3453234" y="2990913"/>
              <a:ext cx="308098" cy="369332"/>
            </a:xfrm>
            <a:prstGeom prst="rect">
              <a:avLst/>
            </a:prstGeom>
            <a:noFill/>
          </p:spPr>
          <p:txBody>
            <a:bodyPr wrap="none" rtlCol="0">
              <a:spAutoFit/>
            </a:bodyPr>
            <a:lstStyle/>
            <a:p>
              <a:r>
                <a:rPr lang="es-MX" dirty="0"/>
                <a:t>C</a:t>
              </a:r>
            </a:p>
          </p:txBody>
        </p:sp>
        <p:sp>
          <p:nvSpPr>
            <p:cNvPr id="24" name="CuadroTexto 23"/>
            <p:cNvSpPr txBox="1"/>
            <p:nvPr/>
          </p:nvSpPr>
          <p:spPr>
            <a:xfrm>
              <a:off x="1042268" y="2951265"/>
              <a:ext cx="309700" cy="369332"/>
            </a:xfrm>
            <a:prstGeom prst="rect">
              <a:avLst/>
            </a:prstGeom>
            <a:noFill/>
          </p:spPr>
          <p:txBody>
            <a:bodyPr wrap="none" rtlCol="0">
              <a:spAutoFit/>
            </a:bodyPr>
            <a:lstStyle/>
            <a:p>
              <a:r>
                <a:rPr lang="es-MX" dirty="0"/>
                <a:t>B</a:t>
              </a:r>
            </a:p>
          </p:txBody>
        </p:sp>
        <p:sp>
          <p:nvSpPr>
            <p:cNvPr id="25" name="CuadroTexto 24"/>
            <p:cNvSpPr txBox="1"/>
            <p:nvPr/>
          </p:nvSpPr>
          <p:spPr>
            <a:xfrm>
              <a:off x="3392402" y="5538951"/>
              <a:ext cx="327334" cy="369332"/>
            </a:xfrm>
            <a:prstGeom prst="rect">
              <a:avLst/>
            </a:prstGeom>
            <a:noFill/>
          </p:spPr>
          <p:txBody>
            <a:bodyPr wrap="none" rtlCol="0">
              <a:spAutoFit/>
            </a:bodyPr>
            <a:lstStyle/>
            <a:p>
              <a:r>
                <a:rPr lang="es-MX" dirty="0"/>
                <a:t>D</a:t>
              </a:r>
            </a:p>
          </p:txBody>
        </p:sp>
        <p:sp>
          <p:nvSpPr>
            <p:cNvPr id="26" name="CuadroTexto 25"/>
            <p:cNvSpPr txBox="1"/>
            <p:nvPr/>
          </p:nvSpPr>
          <p:spPr>
            <a:xfrm>
              <a:off x="1289766" y="4023748"/>
              <a:ext cx="242374" cy="369332"/>
            </a:xfrm>
            <a:prstGeom prst="rect">
              <a:avLst/>
            </a:prstGeom>
            <a:noFill/>
          </p:spPr>
          <p:txBody>
            <a:bodyPr wrap="none" rtlCol="0">
              <a:spAutoFit/>
            </a:bodyPr>
            <a:lstStyle/>
            <a:p>
              <a:r>
                <a:rPr lang="es-MX" dirty="0"/>
                <a:t>I</a:t>
              </a:r>
            </a:p>
          </p:txBody>
        </p:sp>
        <p:sp>
          <p:nvSpPr>
            <p:cNvPr id="27" name="CuadroTexto 26"/>
            <p:cNvSpPr txBox="1"/>
            <p:nvPr/>
          </p:nvSpPr>
          <p:spPr>
            <a:xfrm>
              <a:off x="3453594" y="4389990"/>
              <a:ext cx="784189" cy="369332"/>
            </a:xfrm>
            <a:prstGeom prst="rect">
              <a:avLst/>
            </a:prstGeom>
            <a:noFill/>
          </p:spPr>
          <p:txBody>
            <a:bodyPr wrap="none" rtlCol="0">
              <a:spAutoFit/>
            </a:bodyPr>
            <a:lstStyle/>
            <a:p>
              <a:r>
                <a:rPr lang="es-MX" dirty="0"/>
                <a:t>H= 18 </a:t>
              </a:r>
            </a:p>
          </p:txBody>
        </p:sp>
        <p:sp>
          <p:nvSpPr>
            <p:cNvPr id="28" name="CuadroTexto 27"/>
            <p:cNvSpPr txBox="1"/>
            <p:nvPr/>
          </p:nvSpPr>
          <p:spPr>
            <a:xfrm>
              <a:off x="2118643" y="3370036"/>
              <a:ext cx="684803" cy="369332"/>
            </a:xfrm>
            <a:prstGeom prst="rect">
              <a:avLst/>
            </a:prstGeom>
            <a:noFill/>
          </p:spPr>
          <p:txBody>
            <a:bodyPr wrap="none" rtlCol="0">
              <a:spAutoFit/>
            </a:bodyPr>
            <a:lstStyle/>
            <a:p>
              <a:r>
                <a:rPr lang="es-MX" dirty="0"/>
                <a:t>L= 15</a:t>
              </a:r>
            </a:p>
          </p:txBody>
        </p:sp>
        <p:sp>
          <p:nvSpPr>
            <p:cNvPr id="29" name="CuadroTexto 28"/>
            <p:cNvSpPr txBox="1"/>
            <p:nvPr/>
          </p:nvSpPr>
          <p:spPr>
            <a:xfrm>
              <a:off x="1289766" y="4428461"/>
              <a:ext cx="784189" cy="369332"/>
            </a:xfrm>
            <a:prstGeom prst="rect">
              <a:avLst/>
            </a:prstGeom>
            <a:noFill/>
          </p:spPr>
          <p:txBody>
            <a:bodyPr wrap="none" rtlCol="0">
              <a:spAutoFit/>
            </a:bodyPr>
            <a:lstStyle/>
            <a:p>
              <a:r>
                <a:rPr lang="es-MX" dirty="0"/>
                <a:t>H= 12 </a:t>
              </a:r>
            </a:p>
          </p:txBody>
        </p:sp>
        <p:sp>
          <p:nvSpPr>
            <p:cNvPr id="30" name="CuadroTexto 29"/>
            <p:cNvSpPr txBox="1"/>
            <p:nvPr/>
          </p:nvSpPr>
          <p:spPr>
            <a:xfrm>
              <a:off x="3497267" y="4702164"/>
              <a:ext cx="242374" cy="369332"/>
            </a:xfrm>
            <a:prstGeom prst="rect">
              <a:avLst/>
            </a:prstGeom>
            <a:noFill/>
          </p:spPr>
          <p:txBody>
            <a:bodyPr wrap="none" rtlCol="0">
              <a:spAutoFit/>
            </a:bodyPr>
            <a:lstStyle/>
            <a:p>
              <a:r>
                <a:rPr lang="es-MX" dirty="0"/>
                <a:t>I</a:t>
              </a:r>
            </a:p>
          </p:txBody>
        </p:sp>
        <p:sp>
          <p:nvSpPr>
            <p:cNvPr id="31" name="CuadroTexto 30"/>
            <p:cNvSpPr txBox="1"/>
            <p:nvPr/>
          </p:nvSpPr>
          <p:spPr>
            <a:xfrm>
              <a:off x="1665999" y="3361433"/>
              <a:ext cx="242374" cy="369332"/>
            </a:xfrm>
            <a:prstGeom prst="rect">
              <a:avLst/>
            </a:prstGeom>
            <a:noFill/>
          </p:spPr>
          <p:txBody>
            <a:bodyPr wrap="none" rtlCol="0">
              <a:spAutoFit/>
            </a:bodyPr>
            <a:lstStyle/>
            <a:p>
              <a:r>
                <a:rPr lang="es-MX" dirty="0"/>
                <a:t>I</a:t>
              </a:r>
            </a:p>
          </p:txBody>
        </p:sp>
      </p:grpSp>
      <p:cxnSp>
        <p:nvCxnSpPr>
          <p:cNvPr id="4" name="Conector recto de flecha 3"/>
          <p:cNvCxnSpPr/>
          <p:nvPr/>
        </p:nvCxnSpPr>
        <p:spPr>
          <a:xfrm>
            <a:off x="845518" y="3585011"/>
            <a:ext cx="91980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CuadroTexto 31"/>
          <p:cNvSpPr txBox="1"/>
          <p:nvPr/>
        </p:nvSpPr>
        <p:spPr>
          <a:xfrm>
            <a:off x="690668" y="3215917"/>
            <a:ext cx="628698" cy="369332"/>
          </a:xfrm>
          <a:prstGeom prst="rect">
            <a:avLst/>
          </a:prstGeom>
          <a:noFill/>
        </p:spPr>
        <p:txBody>
          <a:bodyPr wrap="none" rtlCol="0">
            <a:spAutoFit/>
          </a:bodyPr>
          <a:lstStyle/>
          <a:p>
            <a:r>
              <a:rPr lang="es-MX" dirty="0"/>
              <a:t>40 K</a:t>
            </a:r>
          </a:p>
        </p:txBody>
      </p:sp>
    </p:spTree>
    <p:extLst>
      <p:ext uri="{BB962C8B-B14F-4D97-AF65-F5344CB8AC3E}">
        <p14:creationId xmlns:p14="http://schemas.microsoft.com/office/powerpoint/2010/main" val="406825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44</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xmlns:a14="http://schemas.microsoft.com/office/drawing/2010/main">
        <mc:Choice Requires="a14">
          <p:sp>
            <p:nvSpPr>
              <p:cNvPr id="11" name="CuadroTexto 10"/>
              <p:cNvSpPr txBox="1"/>
              <p:nvPr/>
            </p:nvSpPr>
            <p:spPr>
              <a:xfrm>
                <a:off x="711232" y="1571922"/>
                <a:ext cx="10633514" cy="4807453"/>
              </a:xfrm>
              <a:prstGeom prst="rect">
                <a:avLst/>
              </a:prstGeom>
            </p:spPr>
            <p:txBody>
              <a:bodyPr vert="horz" wrap="square" lIns="91440" tIns="45720" rIns="91440" bIns="45720" rtlCol="0" anchor="ctr">
                <a:noAutofit/>
              </a:bodyPr>
              <a:lstStyle/>
              <a:p>
                <a:pPr algn="just">
                  <a:spcBef>
                    <a:spcPct val="0"/>
                  </a:spcBef>
                </a:pPr>
                <a:r>
                  <a:rPr lang="es-MX" sz="1400" dirty="0" smtClean="0">
                    <a:solidFill>
                      <a:schemeClr val="tx1"/>
                    </a:solidFill>
                    <a:effectLst/>
                    <a:latin typeface="Century Gothic" pitchFamily="34" charset="0"/>
                  </a:rPr>
                  <a:t>Las 6 ecuaciones anteriores contienen 9 incógnitas, por lo que se necesitan 3 ecuaciones más. Con ecuaciones de equilibrio en el nodo B y C podemos escribir: </a:t>
                </a:r>
              </a:p>
              <a:p>
                <a:pPr algn="just">
                  <a:spcBef>
                    <a:spcPct val="0"/>
                  </a:spcBef>
                </a:pPr>
                <a:endParaRPr lang="es-MX" sz="1400" i="1" dirty="0">
                  <a:solidFill>
                    <a:schemeClr val="tx1"/>
                  </a:solidFill>
                  <a:effectLst/>
                  <a:latin typeface="Century Gothic" panose="020B0502020202020204" pitchFamily="34" charset="0"/>
                </a:endParaRPr>
              </a:p>
              <a:p>
                <a:pPr>
                  <a:spcBef>
                    <a:spcPct val="0"/>
                  </a:spcBef>
                </a:pPr>
                <a14:m>
                  <m:oMathPara xmlns:m="http://schemas.openxmlformats.org/officeDocument/2006/math">
                    <m:oMathParaPr>
                      <m:jc m:val="left"/>
                    </m:oMathParaPr>
                    <m:oMath xmlns:m="http://schemas.openxmlformats.org/officeDocument/2006/math">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𝑀</m:t>
                          </m:r>
                        </m:e>
                        <m:sub>
                          <m:r>
                            <a:rPr lang="es-MX" sz="1400" b="0" i="1" smtClean="0">
                              <a:solidFill>
                                <a:schemeClr val="tx1"/>
                              </a:solidFill>
                              <a:effectLst/>
                              <a:latin typeface="Cambria Math" panose="02040503050406030204" pitchFamily="18" charset="0"/>
                            </a:rPr>
                            <m:t>𝐵𝐴</m:t>
                          </m:r>
                        </m:sub>
                      </m:sSub>
                      <m:r>
                        <a:rPr lang="es-MX" sz="1400" b="0" i="1" smtClean="0">
                          <a:solidFill>
                            <a:schemeClr val="tx1"/>
                          </a:solidFill>
                          <a:effectLst/>
                          <a:latin typeface="Cambria Math" panose="02040503050406030204" pitchFamily="18" charset="0"/>
                        </a:rPr>
                        <m:t>+</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𝑀</m:t>
                          </m:r>
                        </m:e>
                        <m:sub>
                          <m:r>
                            <a:rPr lang="es-MX" sz="1400" b="0" i="1" smtClean="0">
                              <a:solidFill>
                                <a:schemeClr val="tx1"/>
                              </a:solidFill>
                              <a:effectLst/>
                              <a:latin typeface="Cambria Math" panose="02040503050406030204" pitchFamily="18" charset="0"/>
                            </a:rPr>
                            <m:t>𝐵𝐶</m:t>
                          </m:r>
                        </m:sub>
                      </m:sSub>
                      <m:r>
                        <a:rPr lang="es-MX" sz="1400" b="0" i="1" smtClean="0">
                          <a:solidFill>
                            <a:schemeClr val="tx1"/>
                          </a:solidFill>
                          <a:effectLst/>
                          <a:latin typeface="Cambria Math" panose="02040503050406030204" pitchFamily="18" charset="0"/>
                        </a:rPr>
                        <m:t>=0   </m:t>
                      </m:r>
                      <m:r>
                        <a:rPr lang="es-MX" sz="1400" b="0" i="1" smtClean="0">
                          <a:solidFill>
                            <a:schemeClr val="tx1"/>
                          </a:solidFill>
                          <a:effectLst/>
                          <a:latin typeface="Cambria Math" panose="02040503050406030204" pitchFamily="18" charset="0"/>
                        </a:rPr>
                        <m:t>𝐸𝑐</m:t>
                      </m:r>
                      <m:r>
                        <a:rPr lang="es-MX" sz="1400" b="0" i="1" smtClean="0">
                          <a:solidFill>
                            <a:schemeClr val="tx1"/>
                          </a:solidFill>
                          <a:effectLst/>
                          <a:latin typeface="Cambria Math" panose="02040503050406030204" pitchFamily="18" charset="0"/>
                        </a:rPr>
                        <m:t>.7</m:t>
                      </m:r>
                    </m:oMath>
                  </m:oMathPara>
                </a14:m>
                <a:endParaRPr lang="es-MX" sz="1400" dirty="0">
                  <a:solidFill>
                    <a:schemeClr val="tx1"/>
                  </a:solidFill>
                  <a:effectLst/>
                  <a:latin typeface="Century Gothic" pitchFamily="34" charset="0"/>
                </a:endParaRPr>
              </a:p>
              <a:p>
                <a:pPr>
                  <a:spcBef>
                    <a:spcPct val="0"/>
                  </a:spcBef>
                </a:pPr>
                <a:endParaRPr lang="es-MX" sz="1400" dirty="0">
                  <a:solidFill>
                    <a:schemeClr val="tx1"/>
                  </a:solidFill>
                  <a:effectLst/>
                  <a:latin typeface="Century Gothic" pitchFamily="34" charset="0"/>
                </a:endParaRPr>
              </a:p>
              <a:p>
                <a:pPr>
                  <a:spcBef>
                    <a:spcPct val="0"/>
                  </a:spcBef>
                </a:pPr>
                <a14:m>
                  <m:oMathPara xmlns:m="http://schemas.openxmlformats.org/officeDocument/2006/math">
                    <m:oMathParaPr>
                      <m:jc m:val="left"/>
                    </m:oMathParaPr>
                    <m:oMath xmlns:m="http://schemas.openxmlformats.org/officeDocument/2006/math">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𝑀</m:t>
                          </m:r>
                        </m:e>
                        <m:sub>
                          <m:r>
                            <a:rPr lang="es-MX" sz="1400" b="0" i="1" smtClean="0">
                              <a:solidFill>
                                <a:schemeClr val="tx1"/>
                              </a:solidFill>
                              <a:effectLst/>
                              <a:latin typeface="Cambria Math" panose="02040503050406030204" pitchFamily="18" charset="0"/>
                            </a:rPr>
                            <m:t>𝐶𝐵</m:t>
                          </m:r>
                        </m:sub>
                      </m:sSub>
                      <m:r>
                        <a:rPr lang="es-MX" sz="1400" b="0" i="1" smtClean="0">
                          <a:solidFill>
                            <a:schemeClr val="tx1"/>
                          </a:solidFill>
                          <a:effectLst/>
                          <a:latin typeface="Cambria Math" panose="02040503050406030204" pitchFamily="18" charset="0"/>
                        </a:rPr>
                        <m:t>+</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𝑀</m:t>
                          </m:r>
                        </m:e>
                        <m:sub>
                          <m:r>
                            <a:rPr lang="es-MX" sz="1400" b="0" i="1" smtClean="0">
                              <a:solidFill>
                                <a:schemeClr val="tx1"/>
                              </a:solidFill>
                              <a:effectLst/>
                              <a:latin typeface="Cambria Math" panose="02040503050406030204" pitchFamily="18" charset="0"/>
                            </a:rPr>
                            <m:t>𝐶𝐷</m:t>
                          </m:r>
                        </m:sub>
                      </m:sSub>
                      <m:r>
                        <a:rPr lang="es-MX" sz="1400" b="0" i="1" smtClean="0">
                          <a:solidFill>
                            <a:schemeClr val="tx1"/>
                          </a:solidFill>
                          <a:effectLst/>
                          <a:latin typeface="Cambria Math" panose="02040503050406030204" pitchFamily="18" charset="0"/>
                        </a:rPr>
                        <m:t>=0   </m:t>
                      </m:r>
                      <m:r>
                        <a:rPr lang="es-MX" sz="1400" b="0" i="1" smtClean="0">
                          <a:solidFill>
                            <a:schemeClr val="tx1"/>
                          </a:solidFill>
                          <a:effectLst/>
                          <a:latin typeface="Cambria Math" panose="02040503050406030204" pitchFamily="18" charset="0"/>
                        </a:rPr>
                        <m:t>𝐸𝑐</m:t>
                      </m:r>
                      <m:r>
                        <a:rPr lang="es-MX" sz="1400" b="0" i="1" smtClean="0">
                          <a:solidFill>
                            <a:schemeClr val="tx1"/>
                          </a:solidFill>
                          <a:effectLst/>
                          <a:latin typeface="Cambria Math" panose="02040503050406030204" pitchFamily="18" charset="0"/>
                        </a:rPr>
                        <m:t>.8</m:t>
                      </m:r>
                    </m:oMath>
                  </m:oMathPara>
                </a14:m>
                <a:endParaRPr lang="es-MX" sz="1400" dirty="0">
                  <a:solidFill>
                    <a:schemeClr val="tx1"/>
                  </a:solidFill>
                  <a:effectLst/>
                  <a:latin typeface="Century Gothic" pitchFamily="34" charset="0"/>
                </a:endParaRPr>
              </a:p>
              <a:p>
                <a:pPr>
                  <a:spcBef>
                    <a:spcPct val="0"/>
                  </a:spcBef>
                </a:pPr>
                <a:endParaRPr lang="es-MX" sz="1400" dirty="0">
                  <a:solidFill>
                    <a:schemeClr val="tx1"/>
                  </a:solidFill>
                  <a:effectLst/>
                  <a:latin typeface="Century Gothic" pitchFamily="34" charset="0"/>
                </a:endParaRPr>
              </a:p>
              <a:p>
                <a:pPr>
                  <a:spcBef>
                    <a:spcPct val="0"/>
                  </a:spcBef>
                </a:pPr>
                <a:r>
                  <a:rPr lang="es-MX" sz="1400" dirty="0">
                    <a:latin typeface="Century Gothic" pitchFamily="34" charset="0"/>
                  </a:rPr>
                  <a:t>Haciendo sumatoria de fuerzas horizontales obtenemos:</a:t>
                </a:r>
                <a:endParaRPr lang="es-MX" sz="1400" dirty="0">
                  <a:solidFill>
                    <a:schemeClr val="tx1"/>
                  </a:solidFill>
                  <a:effectLst/>
                  <a:latin typeface="Century Gothic" pitchFamily="34" charset="0"/>
                </a:endParaRPr>
              </a:p>
              <a:p>
                <a:pPr>
                  <a:spcBef>
                    <a:spcPct val="0"/>
                  </a:spcBef>
                </a:pPr>
                <a14:m>
                  <m:oMathPara xmlns:m="http://schemas.openxmlformats.org/officeDocument/2006/math">
                    <m:oMathParaPr>
                      <m:jc m:val="left"/>
                    </m:oMathParaPr>
                    <m:oMath xmlns:m="http://schemas.openxmlformats.org/officeDocument/2006/math">
                      <m:r>
                        <a:rPr lang="es-MX" sz="1400" b="0" i="1" smtClean="0">
                          <a:solidFill>
                            <a:schemeClr val="tx1"/>
                          </a:solidFill>
                          <a:effectLst/>
                          <a:latin typeface="Cambria Math" panose="02040503050406030204" pitchFamily="18" charset="0"/>
                        </a:rPr>
                        <m:t>40−</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𝑉</m:t>
                          </m:r>
                        </m:e>
                        <m:sub>
                          <m:r>
                            <a:rPr lang="es-MX" sz="1400" b="0" i="1" smtClean="0">
                              <a:solidFill>
                                <a:schemeClr val="tx1"/>
                              </a:solidFill>
                              <a:effectLst/>
                              <a:latin typeface="Cambria Math" panose="02040503050406030204" pitchFamily="18" charset="0"/>
                            </a:rPr>
                            <m:t>𝐴</m:t>
                          </m:r>
                        </m:sub>
                      </m:sSub>
                      <m:r>
                        <a:rPr lang="es-MX" sz="1400" b="0" i="1" smtClean="0">
                          <a:solidFill>
                            <a:schemeClr val="tx1"/>
                          </a:solidFill>
                          <a:effectLst/>
                          <a:latin typeface="Cambria Math" panose="02040503050406030204" pitchFamily="18" charset="0"/>
                        </a:rPr>
                        <m:t>−</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𝑉</m:t>
                          </m:r>
                        </m:e>
                        <m:sub>
                          <m:r>
                            <a:rPr lang="es-ES" sz="1400" b="0" i="1" smtClean="0">
                              <a:solidFill>
                                <a:schemeClr val="tx1"/>
                              </a:solidFill>
                              <a:effectLst/>
                              <a:latin typeface="Cambria Math" panose="02040503050406030204" pitchFamily="18" charset="0"/>
                            </a:rPr>
                            <m:t>𝐷</m:t>
                          </m:r>
                        </m:sub>
                      </m:sSub>
                      <m:r>
                        <a:rPr lang="es-MX" sz="1400" b="0" i="1" smtClean="0">
                          <a:solidFill>
                            <a:schemeClr val="tx1"/>
                          </a:solidFill>
                          <a:effectLst/>
                          <a:latin typeface="Cambria Math" panose="02040503050406030204" pitchFamily="18" charset="0"/>
                        </a:rPr>
                        <m:t>=0</m:t>
                      </m:r>
                    </m:oMath>
                  </m:oMathPara>
                </a14:m>
                <a:endParaRPr lang="es-MX" sz="1400" dirty="0">
                  <a:solidFill>
                    <a:schemeClr val="tx1"/>
                  </a:solidFill>
                  <a:effectLst/>
                  <a:latin typeface="Century Gothic" pitchFamily="34" charset="0"/>
                </a:endParaRPr>
              </a:p>
              <a:p>
                <a:pPr algn="just">
                  <a:spcBef>
                    <a:spcPct val="0"/>
                  </a:spcBef>
                </a:pPr>
                <a:endParaRPr lang="es-MX" sz="1400" dirty="0">
                  <a:solidFill>
                    <a:schemeClr val="tx1"/>
                  </a:solidFill>
                  <a:effectLst/>
                  <a:latin typeface="Century Gothic" pitchFamily="34" charset="0"/>
                </a:endParaRPr>
              </a:p>
              <a:p>
                <a:pPr algn="just">
                  <a:spcBef>
                    <a:spcPct val="0"/>
                  </a:spcBef>
                </a:pPr>
                <a:r>
                  <a:rPr lang="es-MX" sz="1400" dirty="0">
                    <a:latin typeface="Century Gothic" pitchFamily="34" charset="0"/>
                  </a:rPr>
                  <a:t>Las reacciones horizontales de las vigas A y D, se pueden relacionar con los momentos internos considerando el diagrama de cuerpo libre de cada columna por separado, obteniendo así:</a:t>
                </a:r>
              </a:p>
              <a:p>
                <a:pPr algn="just">
                  <a:spcBef>
                    <a:spcPct val="0"/>
                  </a:spcBef>
                </a:pPr>
                <a14:m>
                  <m:oMathPara xmlns:m="http://schemas.openxmlformats.org/officeDocument/2006/math">
                    <m:oMathParaPr>
                      <m:jc m:val="centerGroup"/>
                    </m:oMathParaPr>
                    <m:oMath xmlns:m="http://schemas.openxmlformats.org/officeDocument/2006/math">
                      <m:nary>
                        <m:naryPr>
                          <m:chr m:val="∑"/>
                          <m:subHide m:val="on"/>
                          <m:supHide m:val="on"/>
                          <m:ctrlPr>
                            <a:rPr lang="es-MX" sz="1400" i="1" smtClean="0">
                              <a:solidFill>
                                <a:schemeClr val="tx1"/>
                              </a:solidFill>
                              <a:effectLst/>
                              <a:latin typeface="Cambria Math" panose="02040503050406030204" pitchFamily="18" charset="0"/>
                            </a:rPr>
                          </m:ctrlPr>
                        </m:naryPr>
                        <m:sub/>
                        <m:sup/>
                        <m:e>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𝑀</m:t>
                              </m:r>
                            </m:e>
                            <m:sub>
                              <m:r>
                                <a:rPr lang="es-MX" sz="1400" b="0" i="1" smtClean="0">
                                  <a:solidFill>
                                    <a:schemeClr val="tx1"/>
                                  </a:solidFill>
                                  <a:effectLst/>
                                  <a:latin typeface="Cambria Math" panose="02040503050406030204" pitchFamily="18" charset="0"/>
                                </a:rPr>
                                <m:t>𝐵</m:t>
                              </m:r>
                            </m:sub>
                          </m:sSub>
                          <m:r>
                            <a:rPr lang="es-MX" sz="1400" b="0" i="1" smtClean="0">
                              <a:solidFill>
                                <a:schemeClr val="tx1"/>
                              </a:solidFill>
                              <a:effectLst/>
                              <a:latin typeface="Cambria Math" panose="02040503050406030204" pitchFamily="18" charset="0"/>
                            </a:rPr>
                            <m:t>=0;  </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𝑉</m:t>
                              </m:r>
                            </m:e>
                            <m:sub>
                              <m:r>
                                <a:rPr lang="es-MX" sz="1400" b="0" i="1" smtClean="0">
                                  <a:solidFill>
                                    <a:schemeClr val="tx1"/>
                                  </a:solidFill>
                                  <a:effectLst/>
                                  <a:latin typeface="Cambria Math" panose="02040503050406030204" pitchFamily="18" charset="0"/>
                                </a:rPr>
                                <m:t>𝐴</m:t>
                              </m:r>
                            </m:sub>
                          </m:sSub>
                          <m:r>
                            <a:rPr lang="es-MX" sz="1400" b="0" i="1" smtClean="0">
                              <a:solidFill>
                                <a:schemeClr val="tx1"/>
                              </a:solidFill>
                              <a:effectLst/>
                              <a:latin typeface="Cambria Math" panose="02040503050406030204" pitchFamily="18" charset="0"/>
                            </a:rPr>
                            <m:t>=−</m:t>
                          </m:r>
                          <m:f>
                            <m:fPr>
                              <m:ctrlPr>
                                <a:rPr lang="es-MX" sz="1400" i="1" smtClean="0">
                                  <a:solidFill>
                                    <a:schemeClr val="tx1"/>
                                  </a:solidFill>
                                  <a:effectLst/>
                                  <a:latin typeface="Cambria Math" panose="02040503050406030204" pitchFamily="18" charset="0"/>
                                </a:rPr>
                              </m:ctrlPr>
                            </m:fPr>
                            <m:num>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𝑀</m:t>
                                  </m:r>
                                </m:e>
                                <m:sub>
                                  <m:r>
                                    <a:rPr lang="es-MX" sz="1400" b="0" i="1" smtClean="0">
                                      <a:solidFill>
                                        <a:schemeClr val="tx1"/>
                                      </a:solidFill>
                                      <a:effectLst/>
                                      <a:latin typeface="Cambria Math" panose="02040503050406030204" pitchFamily="18" charset="0"/>
                                    </a:rPr>
                                    <m:t>𝐴𝐵</m:t>
                                  </m:r>
                                </m:sub>
                              </m:sSub>
                              <m:r>
                                <a:rPr lang="es-MX" sz="1400" b="0" i="1" smtClean="0">
                                  <a:solidFill>
                                    <a:schemeClr val="tx1"/>
                                  </a:solidFill>
                                  <a:effectLst/>
                                  <a:latin typeface="Cambria Math" panose="02040503050406030204" pitchFamily="18" charset="0"/>
                                </a:rPr>
                                <m:t>+</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rPr>
                                    <m:t>𝑀</m:t>
                                  </m:r>
                                </m:e>
                                <m:sub>
                                  <m:r>
                                    <a:rPr lang="es-MX" sz="1400" b="0" i="1" smtClean="0">
                                      <a:solidFill>
                                        <a:schemeClr val="tx1"/>
                                      </a:solidFill>
                                      <a:effectLst/>
                                      <a:latin typeface="Cambria Math" panose="02040503050406030204" pitchFamily="18" charset="0"/>
                                    </a:rPr>
                                    <m:t>𝐵𝐴</m:t>
                                  </m:r>
                                </m:sub>
                              </m:sSub>
                            </m:num>
                            <m:den>
                              <m:r>
                                <a:rPr lang="es-MX" sz="1400" b="0" i="1" smtClean="0">
                                  <a:solidFill>
                                    <a:schemeClr val="tx1"/>
                                  </a:solidFill>
                                  <a:effectLst/>
                                  <a:latin typeface="Cambria Math" panose="02040503050406030204" pitchFamily="18" charset="0"/>
                                </a:rPr>
                                <m:t>12</m:t>
                              </m:r>
                            </m:den>
                          </m:f>
                        </m:e>
                      </m:nary>
                    </m:oMath>
                  </m:oMathPara>
                </a14:m>
                <a:endParaRPr lang="es-MX" sz="1400" dirty="0">
                  <a:solidFill>
                    <a:schemeClr val="tx1"/>
                  </a:solidFill>
                  <a:effectLst/>
                  <a:latin typeface="Century Gothic" pitchFamily="34" charset="0"/>
                </a:endParaRPr>
              </a:p>
              <a:p>
                <a:pPr algn="just">
                  <a:spcBef>
                    <a:spcPct val="0"/>
                  </a:spcBef>
                </a:pPr>
                <a:endParaRPr lang="es-MX" sz="1400" dirty="0">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nary>
                        <m:naryPr>
                          <m:chr m:val="∑"/>
                          <m:subHide m:val="on"/>
                          <m:supHide m:val="on"/>
                          <m:ctrlPr>
                            <a:rPr lang="es-MX" sz="1400" i="1">
                              <a:latin typeface="Cambria Math" panose="02040503050406030204" pitchFamily="18" charset="0"/>
                            </a:rPr>
                          </m:ctrlPr>
                        </m:naryPr>
                        <m:sub/>
                        <m:sup/>
                        <m:e>
                          <m:sSub>
                            <m:sSubPr>
                              <m:ctrlPr>
                                <a:rPr lang="es-MX" sz="1400" i="1">
                                  <a:latin typeface="Cambria Math" panose="02040503050406030204" pitchFamily="18" charset="0"/>
                                </a:rPr>
                              </m:ctrlPr>
                            </m:sSubPr>
                            <m:e>
                              <m:r>
                                <a:rPr lang="es-MX" sz="1400" b="0" i="1">
                                  <a:latin typeface="Cambria Math" panose="02040503050406030204" pitchFamily="18" charset="0"/>
                                </a:rPr>
                                <m:t>𝑀</m:t>
                              </m:r>
                            </m:e>
                            <m:sub>
                              <m:r>
                                <a:rPr lang="es-MX" sz="1400" b="0" i="1" smtClean="0">
                                  <a:latin typeface="Cambria Math" panose="02040503050406030204" pitchFamily="18" charset="0"/>
                                </a:rPr>
                                <m:t>𝐶</m:t>
                              </m:r>
                            </m:sub>
                          </m:sSub>
                          <m:r>
                            <a:rPr lang="es-MX" sz="1400" b="0" i="1">
                              <a:latin typeface="Cambria Math" panose="02040503050406030204" pitchFamily="18" charset="0"/>
                            </a:rPr>
                            <m:t>=0;  </m:t>
                          </m:r>
                          <m:sSub>
                            <m:sSubPr>
                              <m:ctrlPr>
                                <a:rPr lang="es-MX" sz="1400" i="1">
                                  <a:latin typeface="Cambria Math" panose="02040503050406030204" pitchFamily="18" charset="0"/>
                                </a:rPr>
                              </m:ctrlPr>
                            </m:sSubPr>
                            <m:e>
                              <m:r>
                                <a:rPr lang="es-MX" sz="1400" b="0" i="1">
                                  <a:latin typeface="Cambria Math" panose="02040503050406030204" pitchFamily="18" charset="0"/>
                                </a:rPr>
                                <m:t>𝑉</m:t>
                              </m:r>
                            </m:e>
                            <m:sub>
                              <m:r>
                                <a:rPr lang="es-MX" sz="1400" b="0" i="1" smtClean="0">
                                  <a:latin typeface="Cambria Math" panose="02040503050406030204" pitchFamily="18" charset="0"/>
                                </a:rPr>
                                <m:t>𝐷</m:t>
                              </m:r>
                            </m:sub>
                          </m:sSub>
                          <m:r>
                            <a:rPr lang="es-MX" sz="1400" b="0" i="1">
                              <a:latin typeface="Cambria Math" panose="02040503050406030204" pitchFamily="18" charset="0"/>
                            </a:rPr>
                            <m:t>=</m:t>
                          </m:r>
                          <m:r>
                            <a:rPr lang="es-MX" sz="1400" b="0" i="1" smtClean="0">
                              <a:latin typeface="Cambria Math" panose="02040503050406030204" pitchFamily="18" charset="0"/>
                            </a:rPr>
                            <m:t>−</m:t>
                          </m:r>
                          <m:f>
                            <m:fPr>
                              <m:ctrlPr>
                                <a:rPr lang="es-MX" sz="1400" i="1">
                                  <a:latin typeface="Cambria Math" panose="02040503050406030204" pitchFamily="18" charset="0"/>
                                </a:rPr>
                              </m:ctrlPr>
                            </m:fPr>
                            <m:num>
                              <m:sSub>
                                <m:sSubPr>
                                  <m:ctrlPr>
                                    <a:rPr lang="es-MX" sz="1400" i="1">
                                      <a:latin typeface="Cambria Math" panose="02040503050406030204" pitchFamily="18" charset="0"/>
                                    </a:rPr>
                                  </m:ctrlPr>
                                </m:sSubPr>
                                <m:e>
                                  <m:r>
                                    <a:rPr lang="es-MX" sz="1400" b="0" i="1">
                                      <a:latin typeface="Cambria Math" panose="02040503050406030204" pitchFamily="18" charset="0"/>
                                    </a:rPr>
                                    <m:t>𝑀</m:t>
                                  </m:r>
                                </m:e>
                                <m:sub>
                                  <m:r>
                                    <a:rPr lang="es-MX" sz="1400" b="0" i="1" smtClean="0">
                                      <a:latin typeface="Cambria Math" panose="02040503050406030204" pitchFamily="18" charset="0"/>
                                    </a:rPr>
                                    <m:t>𝐷𝐶</m:t>
                                  </m:r>
                                </m:sub>
                              </m:sSub>
                              <m:r>
                                <a:rPr lang="es-MX" sz="1400" b="0" i="1">
                                  <a:latin typeface="Cambria Math" panose="02040503050406030204" pitchFamily="18" charset="0"/>
                                </a:rPr>
                                <m:t>+</m:t>
                              </m:r>
                              <m:sSub>
                                <m:sSubPr>
                                  <m:ctrlPr>
                                    <a:rPr lang="es-MX" sz="1400" i="1">
                                      <a:latin typeface="Cambria Math" panose="02040503050406030204" pitchFamily="18" charset="0"/>
                                    </a:rPr>
                                  </m:ctrlPr>
                                </m:sSubPr>
                                <m:e>
                                  <m:r>
                                    <a:rPr lang="es-MX" sz="1400" b="0" i="1">
                                      <a:latin typeface="Cambria Math" panose="02040503050406030204" pitchFamily="18" charset="0"/>
                                    </a:rPr>
                                    <m:t>𝑀</m:t>
                                  </m:r>
                                </m:e>
                                <m:sub>
                                  <m:r>
                                    <a:rPr lang="es-MX" sz="1400" b="0" i="1" smtClean="0">
                                      <a:latin typeface="Cambria Math" panose="02040503050406030204" pitchFamily="18" charset="0"/>
                                    </a:rPr>
                                    <m:t>𝐶𝐷</m:t>
                                  </m:r>
                                </m:sub>
                              </m:sSub>
                            </m:num>
                            <m:den>
                              <m:r>
                                <a:rPr lang="es-MX" sz="1400" b="0" i="1">
                                  <a:latin typeface="Cambria Math" panose="02040503050406030204" pitchFamily="18" charset="0"/>
                                </a:rPr>
                                <m:t>1</m:t>
                              </m:r>
                              <m:r>
                                <a:rPr lang="es-MX" sz="1400" b="0" i="1" smtClean="0">
                                  <a:latin typeface="Cambria Math" panose="02040503050406030204" pitchFamily="18" charset="0"/>
                                </a:rPr>
                                <m:t>8</m:t>
                              </m:r>
                            </m:den>
                          </m:f>
                        </m:e>
                      </m:nary>
                    </m:oMath>
                  </m:oMathPara>
                </a14:m>
                <a:endParaRPr lang="es-MX" sz="1400" dirty="0">
                  <a:latin typeface="Century Gothic" pitchFamily="34" charset="0"/>
                </a:endParaRPr>
              </a:p>
              <a:p>
                <a:pPr algn="just">
                  <a:spcBef>
                    <a:spcPct val="0"/>
                  </a:spcBef>
                </a:pPr>
                <a:r>
                  <a:rPr lang="es-MX" sz="1400" dirty="0">
                    <a:latin typeface="Century Gothic" pitchFamily="34" charset="0"/>
                  </a:rPr>
                  <a:t>Substituyendo los valores de VA y VD en las ecuaciones 7 y 8, obtenemos:</a:t>
                </a:r>
              </a:p>
              <a:p>
                <a:pPr algn="just">
                  <a:spcBef>
                    <a:spcPct val="0"/>
                  </a:spcBef>
                </a:pPr>
                <a:endParaRPr lang="es-MX" sz="1400" dirty="0">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r>
                        <a:rPr lang="es-MX" sz="1400" b="0" i="1" smtClean="0">
                          <a:latin typeface="Cambria Math" panose="02040503050406030204" pitchFamily="18" charset="0"/>
                        </a:rPr>
                        <m:t>40+</m:t>
                      </m:r>
                      <m:f>
                        <m:fPr>
                          <m:ctrlPr>
                            <a:rPr lang="es-MX" sz="1400" i="1">
                              <a:latin typeface="Cambria Math" panose="02040503050406030204" pitchFamily="18" charset="0"/>
                            </a:rPr>
                          </m:ctrlPr>
                        </m:fPr>
                        <m:num>
                          <m:sSub>
                            <m:sSubPr>
                              <m:ctrlPr>
                                <a:rPr lang="es-MX" sz="1400" i="1">
                                  <a:latin typeface="Cambria Math" panose="02040503050406030204" pitchFamily="18" charset="0"/>
                                </a:rPr>
                              </m:ctrlPr>
                            </m:sSubPr>
                            <m:e>
                              <m:r>
                                <a:rPr lang="es-MX" sz="1400" b="0" i="1">
                                  <a:latin typeface="Cambria Math" panose="02040503050406030204" pitchFamily="18" charset="0"/>
                                </a:rPr>
                                <m:t>𝑀</m:t>
                              </m:r>
                            </m:e>
                            <m:sub>
                              <m:r>
                                <a:rPr lang="es-MX" sz="1400" b="0" i="1">
                                  <a:latin typeface="Cambria Math" panose="02040503050406030204" pitchFamily="18" charset="0"/>
                                </a:rPr>
                                <m:t>𝐴𝐵</m:t>
                              </m:r>
                            </m:sub>
                          </m:sSub>
                          <m:r>
                            <a:rPr lang="es-MX" sz="1400" b="0" i="1">
                              <a:latin typeface="Cambria Math" panose="02040503050406030204" pitchFamily="18" charset="0"/>
                            </a:rPr>
                            <m:t>+</m:t>
                          </m:r>
                          <m:sSub>
                            <m:sSubPr>
                              <m:ctrlPr>
                                <a:rPr lang="es-MX" sz="1400" i="1">
                                  <a:latin typeface="Cambria Math" panose="02040503050406030204" pitchFamily="18" charset="0"/>
                                </a:rPr>
                              </m:ctrlPr>
                            </m:sSubPr>
                            <m:e>
                              <m:r>
                                <a:rPr lang="es-MX" sz="1400" b="0" i="1">
                                  <a:latin typeface="Cambria Math" panose="02040503050406030204" pitchFamily="18" charset="0"/>
                                </a:rPr>
                                <m:t>𝑀</m:t>
                              </m:r>
                            </m:e>
                            <m:sub>
                              <m:r>
                                <a:rPr lang="es-MX" sz="1400" b="0" i="1">
                                  <a:latin typeface="Cambria Math" panose="02040503050406030204" pitchFamily="18" charset="0"/>
                                </a:rPr>
                                <m:t>𝐵𝐴</m:t>
                              </m:r>
                            </m:sub>
                          </m:sSub>
                        </m:num>
                        <m:den>
                          <m:r>
                            <a:rPr lang="es-MX" sz="1400" b="0" i="1">
                              <a:latin typeface="Cambria Math" panose="02040503050406030204" pitchFamily="18" charset="0"/>
                            </a:rPr>
                            <m:t>12</m:t>
                          </m:r>
                        </m:den>
                      </m:f>
                      <m:r>
                        <a:rPr lang="es-MX" sz="1400" b="0" i="1" smtClean="0">
                          <a:latin typeface="Cambria Math" panose="02040503050406030204" pitchFamily="18" charset="0"/>
                        </a:rPr>
                        <m:t>+</m:t>
                      </m:r>
                      <m:f>
                        <m:fPr>
                          <m:ctrlPr>
                            <a:rPr lang="es-MX" sz="1400" i="1">
                              <a:latin typeface="Cambria Math" panose="02040503050406030204" pitchFamily="18" charset="0"/>
                            </a:rPr>
                          </m:ctrlPr>
                        </m:fPr>
                        <m:num>
                          <m:sSub>
                            <m:sSubPr>
                              <m:ctrlPr>
                                <a:rPr lang="es-MX" sz="1400" i="1">
                                  <a:latin typeface="Cambria Math" panose="02040503050406030204" pitchFamily="18" charset="0"/>
                                </a:rPr>
                              </m:ctrlPr>
                            </m:sSubPr>
                            <m:e>
                              <m:r>
                                <a:rPr lang="es-MX" sz="1400" b="0" i="1">
                                  <a:latin typeface="Cambria Math" panose="02040503050406030204" pitchFamily="18" charset="0"/>
                                </a:rPr>
                                <m:t>𝑀</m:t>
                              </m:r>
                            </m:e>
                            <m:sub>
                              <m:r>
                                <a:rPr lang="es-MX" sz="1400" b="0" i="1">
                                  <a:latin typeface="Cambria Math" panose="02040503050406030204" pitchFamily="18" charset="0"/>
                                </a:rPr>
                                <m:t>𝐷𝐶</m:t>
                              </m:r>
                            </m:sub>
                          </m:sSub>
                          <m:r>
                            <a:rPr lang="es-MX" sz="1400" b="0" i="1">
                              <a:latin typeface="Cambria Math" panose="02040503050406030204" pitchFamily="18" charset="0"/>
                            </a:rPr>
                            <m:t>+</m:t>
                          </m:r>
                          <m:sSub>
                            <m:sSubPr>
                              <m:ctrlPr>
                                <a:rPr lang="es-MX" sz="1400" i="1">
                                  <a:latin typeface="Cambria Math" panose="02040503050406030204" pitchFamily="18" charset="0"/>
                                </a:rPr>
                              </m:ctrlPr>
                            </m:sSubPr>
                            <m:e>
                              <m:r>
                                <a:rPr lang="es-MX" sz="1400" b="0" i="1">
                                  <a:latin typeface="Cambria Math" panose="02040503050406030204" pitchFamily="18" charset="0"/>
                                </a:rPr>
                                <m:t>𝑀</m:t>
                              </m:r>
                            </m:e>
                            <m:sub>
                              <m:r>
                                <a:rPr lang="es-MX" sz="1400" b="0" i="1">
                                  <a:latin typeface="Cambria Math" panose="02040503050406030204" pitchFamily="18" charset="0"/>
                                </a:rPr>
                                <m:t>𝐶𝐷</m:t>
                              </m:r>
                            </m:sub>
                          </m:sSub>
                        </m:num>
                        <m:den>
                          <m:r>
                            <a:rPr lang="es-MX" sz="1400" b="0" i="1">
                              <a:latin typeface="Cambria Math" panose="02040503050406030204" pitchFamily="18" charset="0"/>
                            </a:rPr>
                            <m:t>18</m:t>
                          </m:r>
                        </m:den>
                      </m:f>
                      <m:r>
                        <a:rPr lang="es-MX" sz="1400" b="0" i="1" smtClean="0">
                          <a:latin typeface="Cambria Math" panose="02040503050406030204" pitchFamily="18" charset="0"/>
                        </a:rPr>
                        <m:t>   </m:t>
                      </m:r>
                      <m:r>
                        <a:rPr lang="es-MX" sz="1400" b="0" i="1" smtClean="0">
                          <a:latin typeface="Cambria Math" panose="02040503050406030204" pitchFamily="18" charset="0"/>
                        </a:rPr>
                        <m:t>𝐸𝑐</m:t>
                      </m:r>
                      <m:r>
                        <a:rPr lang="es-MX" sz="1400" b="0" i="1" smtClean="0">
                          <a:latin typeface="Cambria Math" panose="02040503050406030204" pitchFamily="18" charset="0"/>
                        </a:rPr>
                        <m:t>.9</m:t>
                      </m:r>
                    </m:oMath>
                  </m:oMathPara>
                </a14:m>
                <a:endParaRPr lang="es-MX" sz="1400" dirty="0">
                  <a:solidFill>
                    <a:schemeClr val="tx1"/>
                  </a:solidFill>
                  <a:effectLst/>
                  <a:latin typeface="Century Gothic" pitchFamily="34" charset="0"/>
                </a:endParaRPr>
              </a:p>
            </p:txBody>
          </p:sp>
        </mc:Choice>
        <mc:Fallback xmlns="">
          <p:sp>
            <p:nvSpPr>
              <p:cNvPr id="11" name="CuadroTexto 10"/>
              <p:cNvSpPr txBox="1">
                <a:spLocks noRot="1" noChangeAspect="1" noMove="1" noResize="1" noEditPoints="1" noAdjustHandles="1" noChangeArrowheads="1" noChangeShapeType="1" noTextEdit="1"/>
              </p:cNvSpPr>
              <p:nvPr/>
            </p:nvSpPr>
            <p:spPr>
              <a:xfrm>
                <a:off x="711232" y="1571922"/>
                <a:ext cx="10633514" cy="4807453"/>
              </a:xfrm>
              <a:prstGeom prst="rect">
                <a:avLst/>
              </a:prstGeom>
              <a:blipFill>
                <a:blip r:embed="rId8"/>
                <a:stretch>
                  <a:fillRect l="-172" r="-172" b="-3426"/>
                </a:stretch>
              </a:blipFill>
            </p:spPr>
            <p:txBody>
              <a:bodyPr/>
              <a:lstStyle/>
              <a:p>
                <a:r>
                  <a:rPr lang="es-MX">
                    <a:noFill/>
                  </a:rPr>
                  <a:t> </a:t>
                </a:r>
              </a:p>
            </p:txBody>
          </p:sp>
        </mc:Fallback>
      </mc:AlternateContent>
      <p:pic>
        <p:nvPicPr>
          <p:cNvPr id="1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9251" t="38907" r="26852" b="35457"/>
          <a:stretch/>
        </p:blipFill>
        <p:spPr bwMode="auto">
          <a:xfrm>
            <a:off x="8280461" y="4320229"/>
            <a:ext cx="1487947" cy="17155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upo 3"/>
          <p:cNvGrpSpPr/>
          <p:nvPr/>
        </p:nvGrpSpPr>
        <p:grpSpPr>
          <a:xfrm>
            <a:off x="7176120" y="2276872"/>
            <a:ext cx="3215022" cy="1296143"/>
            <a:chOff x="6913426" y="2132856"/>
            <a:chExt cx="3730650" cy="1440159"/>
          </a:xfrm>
        </p:grpSpPr>
        <p:pic>
          <p:nvPicPr>
            <p:cNvPr id="1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6165" t="20689" r="25892" b="68228"/>
            <a:stretch/>
          </p:blipFill>
          <p:spPr bwMode="auto">
            <a:xfrm>
              <a:off x="6913426" y="2132856"/>
              <a:ext cx="3730650" cy="144015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ángulo 2"/>
            <p:cNvSpPr/>
            <p:nvPr/>
          </p:nvSpPr>
          <p:spPr>
            <a:xfrm>
              <a:off x="6913426" y="2139670"/>
              <a:ext cx="64338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9" name="CuadroTexto 18"/>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Tree>
    <p:extLst>
      <p:ext uri="{BB962C8B-B14F-4D97-AF65-F5344CB8AC3E}">
        <p14:creationId xmlns:p14="http://schemas.microsoft.com/office/powerpoint/2010/main" val="1114531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45</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mc:Choice xmlns:a14="http://schemas.microsoft.com/office/drawing/2010/main" Requires="a14">
          <p:sp>
            <p:nvSpPr>
              <p:cNvPr id="11" name="CuadroTexto 10"/>
              <p:cNvSpPr txBox="1"/>
              <p:nvPr/>
            </p:nvSpPr>
            <p:spPr>
              <a:xfrm>
                <a:off x="548976" y="1714889"/>
                <a:ext cx="11094047" cy="4320877"/>
              </a:xfrm>
              <a:prstGeom prst="rect">
                <a:avLst/>
              </a:prstGeom>
            </p:spPr>
            <p:txBody>
              <a:bodyPr vert="horz" wrap="square" lIns="91440" tIns="45720" rIns="91440" bIns="45720" rtlCol="0" anchor="ctr">
                <a:noAutofit/>
              </a:bodyPr>
              <a:lstStyle/>
              <a:p>
                <a:pPr algn="just">
                  <a:spcBef>
                    <a:spcPct val="0"/>
                  </a:spcBef>
                </a:pPr>
                <a:r>
                  <a:rPr lang="es-MX" sz="1400" dirty="0" smtClean="0">
                    <a:solidFill>
                      <a:schemeClr val="tx1"/>
                    </a:solidFill>
                    <a:effectLst/>
                    <a:latin typeface="Century Gothic" pitchFamily="34" charset="0"/>
                  </a:rPr>
                  <a:t>Para resolver, es necesario sustituir las ecuaciones 2 y 3 en la ecuación 7, las ecuaciones 4 y 5 en la ecuación 8 y las ecuaciones 1, 2, 5 y 6 en la ecuación 9</a:t>
                </a:r>
              </a:p>
              <a:p>
                <a:pPr algn="ctr">
                  <a:spcBef>
                    <a:spcPct val="0"/>
                  </a:spcBef>
                </a:pPr>
                <a:endParaRPr lang="es-MX" sz="1400" dirty="0">
                  <a:solidFill>
                    <a:schemeClr val="tx1"/>
                  </a:solidFill>
                  <a:effectLst/>
                  <a:latin typeface="Century Gothic" pitchFamily="34" charset="0"/>
                </a:endParaRPr>
              </a:p>
              <a:p>
                <a:pPr algn="ctr">
                  <a:spcBef>
                    <a:spcPct val="0"/>
                  </a:spcBef>
                </a:pPr>
                <a14:m>
                  <m:oMath xmlns:m="http://schemas.openxmlformats.org/officeDocument/2006/math">
                    <m:d>
                      <m:dPr>
                        <m:ctrlPr>
                          <a:rPr lang="es-MX" sz="1400" i="1" smtClean="0">
                            <a:solidFill>
                              <a:schemeClr val="tx1"/>
                            </a:solidFill>
                            <a:effectLst/>
                            <a:latin typeface="Cambria Math" panose="02040503050406030204" pitchFamily="18" charset="0"/>
                          </a:rPr>
                        </m:ctrlPr>
                      </m:dPr>
                      <m:e>
                        <m:r>
                          <a:rPr lang="es-MX" sz="1400" b="0" i="1" smtClean="0">
                            <a:solidFill>
                              <a:schemeClr val="tx1"/>
                            </a:solidFill>
                            <a:effectLst/>
                            <a:latin typeface="Cambria Math" panose="02040503050406030204" pitchFamily="18" charset="0"/>
                          </a:rPr>
                          <m:t>.333</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𝐵</m:t>
                            </m:r>
                          </m:sub>
                        </m:sSub>
                        <m:r>
                          <a:rPr lang="es-MX" sz="1400" b="0" i="1" smtClean="0">
                            <a:solidFill>
                              <a:schemeClr val="tx1"/>
                            </a:solidFill>
                            <a:effectLst/>
                            <a:latin typeface="Cambria Math" panose="02040503050406030204" pitchFamily="18" charset="0"/>
                          </a:rPr>
                          <m:t>−0.75</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𝜑</m:t>
                            </m:r>
                          </m:e>
                          <m:sub>
                            <m:r>
                              <a:rPr lang="es-MX" sz="1400" b="0" i="1" smtClean="0">
                                <a:solidFill>
                                  <a:schemeClr val="tx1"/>
                                </a:solidFill>
                                <a:effectLst/>
                                <a:latin typeface="Cambria Math" panose="02040503050406030204" pitchFamily="18" charset="0"/>
                              </a:rPr>
                              <m:t>𝐷𝐶</m:t>
                            </m:r>
                          </m:sub>
                        </m:sSub>
                      </m:e>
                    </m:d>
                    <m:r>
                      <a:rPr lang="es-MX" sz="1400" b="0" i="1" smtClean="0">
                        <a:solidFill>
                          <a:schemeClr val="tx1"/>
                        </a:solidFill>
                        <a:effectLst/>
                        <a:latin typeface="Cambria Math" panose="02040503050406030204" pitchFamily="18" charset="0"/>
                      </a:rPr>
                      <m:t>+</m:t>
                    </m:r>
                    <m:d>
                      <m:dPr>
                        <m:ctrlPr>
                          <a:rPr lang="es-MX" sz="1400" i="1" smtClean="0">
                            <a:solidFill>
                              <a:schemeClr val="tx1"/>
                            </a:solidFill>
                            <a:effectLst/>
                            <a:latin typeface="Cambria Math" panose="02040503050406030204" pitchFamily="18" charset="0"/>
                          </a:rPr>
                        </m:ctrlPr>
                      </m:dPr>
                      <m:e>
                        <m:r>
                          <a:rPr lang="es-MX" sz="1400" b="0" i="1" smtClean="0">
                            <a:solidFill>
                              <a:schemeClr val="tx1"/>
                            </a:solidFill>
                            <a:effectLst/>
                            <a:latin typeface="Cambria Math" panose="02040503050406030204" pitchFamily="18" charset="0"/>
                          </a:rPr>
                          <m:t>0.26</m:t>
                        </m:r>
                        <m:r>
                          <a:rPr lang="es-ES" sz="1400" b="0" i="1" smtClean="0">
                            <a:solidFill>
                              <a:schemeClr val="tx1"/>
                            </a:solidFill>
                            <a:effectLst/>
                            <a:latin typeface="Cambria Math" panose="02040503050406030204" pitchFamily="18" charset="0"/>
                          </a:rPr>
                          <m:t>7</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𝐵</m:t>
                            </m:r>
                          </m:sub>
                        </m:sSub>
                        <m:r>
                          <a:rPr lang="es-MX" sz="1400" b="0" i="1" smtClean="0">
                            <a:solidFill>
                              <a:schemeClr val="tx1"/>
                            </a:solidFill>
                            <a:effectLst/>
                            <a:latin typeface="Cambria Math" panose="02040503050406030204" pitchFamily="18" charset="0"/>
                          </a:rPr>
                          <m:t>+0.133</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𝐶</m:t>
                            </m:r>
                          </m:sub>
                        </m:sSub>
                      </m:e>
                    </m:d>
                    <m:r>
                      <a:rPr lang="es-MX" sz="1400" b="0" i="1" smtClean="0">
                        <a:solidFill>
                          <a:schemeClr val="tx1"/>
                        </a:solidFill>
                        <a:effectLst/>
                        <a:latin typeface="Cambria Math" panose="02040503050406030204" pitchFamily="18" charset="0"/>
                      </a:rPr>
                      <m:t>=0,    </m:t>
                    </m:r>
                    <m:r>
                      <a:rPr lang="es-MX" sz="1400" b="0" i="1" smtClean="0">
                        <a:solidFill>
                          <a:schemeClr val="tx1"/>
                        </a:solidFill>
                        <a:effectLst/>
                        <a:latin typeface="Cambria Math" panose="02040503050406030204" pitchFamily="18" charset="0"/>
                      </a:rPr>
                      <m:t>𝐸𝑐</m:t>
                    </m:r>
                    <m:r>
                      <a:rPr lang="es-MX" sz="1400" b="0" i="1" smtClean="0">
                        <a:solidFill>
                          <a:schemeClr val="tx1"/>
                        </a:solidFill>
                        <a:effectLst/>
                        <a:latin typeface="Cambria Math" panose="02040503050406030204" pitchFamily="18" charset="0"/>
                      </a:rPr>
                      <m:t>.</m:t>
                    </m:r>
                    <m:r>
                      <a:rPr lang="es-MX" sz="1400" b="0" i="1" smtClean="0">
                        <a:solidFill>
                          <a:schemeClr val="tx1"/>
                        </a:solidFill>
                        <a:effectLst/>
                        <a:latin typeface="Cambria Math" panose="02040503050406030204" pitchFamily="18" charset="0"/>
                      </a:rPr>
                      <m:t>𝑠</m:t>
                    </m:r>
                    <m:r>
                      <a:rPr lang="es-MX" sz="1400" b="0" i="1" smtClean="0">
                        <a:solidFill>
                          <a:schemeClr val="tx1"/>
                        </a:solidFill>
                        <a:effectLst/>
                        <a:latin typeface="Cambria Math" panose="02040503050406030204" pitchFamily="18" charset="0"/>
                      </a:rPr>
                      <m:t>. 2 </m:t>
                    </m:r>
                    <m:r>
                      <a:rPr lang="es-MX" sz="1400" b="0" i="1" smtClean="0">
                        <a:solidFill>
                          <a:schemeClr val="tx1"/>
                        </a:solidFill>
                        <a:effectLst/>
                        <a:latin typeface="Cambria Math" panose="02040503050406030204" pitchFamily="18" charset="0"/>
                      </a:rPr>
                      <m:t>𝑦</m:t>
                    </m:r>
                    <m:r>
                      <a:rPr lang="es-MX" sz="1400" b="0" i="1" smtClean="0">
                        <a:solidFill>
                          <a:schemeClr val="tx1"/>
                        </a:solidFill>
                        <a:effectLst/>
                        <a:latin typeface="Cambria Math" panose="02040503050406030204" pitchFamily="18" charset="0"/>
                      </a:rPr>
                      <m:t> 3 </m:t>
                    </m:r>
                    <m:r>
                      <a:rPr lang="es-MX" sz="1400" b="0" i="1" smtClean="0">
                        <a:solidFill>
                          <a:schemeClr val="tx1"/>
                        </a:solidFill>
                        <a:effectLst/>
                        <a:latin typeface="Cambria Math" panose="02040503050406030204" pitchFamily="18" charset="0"/>
                      </a:rPr>
                      <m:t>𝑠𝑢𝑠𝑡</m:t>
                    </m:r>
                    <m:r>
                      <a:rPr lang="es-MX" sz="1400" b="0" i="1" smtClean="0">
                        <a:solidFill>
                          <a:schemeClr val="tx1"/>
                        </a:solidFill>
                        <a:effectLst/>
                        <a:latin typeface="Cambria Math" panose="02040503050406030204" pitchFamily="18" charset="0"/>
                      </a:rPr>
                      <m:t>. </m:t>
                    </m:r>
                    <m:r>
                      <a:rPr lang="es-MX" sz="1400" b="0" i="1" smtClean="0">
                        <a:solidFill>
                          <a:schemeClr val="tx1"/>
                        </a:solidFill>
                        <a:effectLst/>
                        <a:latin typeface="Cambria Math" panose="02040503050406030204" pitchFamily="18" charset="0"/>
                      </a:rPr>
                      <m:t>𝑒𝑛</m:t>
                    </m:r>
                    <m:r>
                      <a:rPr lang="es-MX" sz="1400" b="0" i="1" smtClean="0">
                        <a:solidFill>
                          <a:schemeClr val="tx1"/>
                        </a:solidFill>
                        <a:effectLst/>
                        <a:latin typeface="Cambria Math" panose="02040503050406030204" pitchFamily="18" charset="0"/>
                      </a:rPr>
                      <m:t> </m:t>
                    </m:r>
                    <m:r>
                      <a:rPr lang="es-MX" sz="1400" b="0" i="1" smtClean="0">
                        <a:solidFill>
                          <a:schemeClr val="tx1"/>
                        </a:solidFill>
                        <a:effectLst/>
                        <a:latin typeface="Cambria Math" panose="02040503050406030204" pitchFamily="18" charset="0"/>
                      </a:rPr>
                      <m:t>𝐸𝑐</m:t>
                    </m:r>
                    <m:r>
                      <a:rPr lang="es-MX" sz="1400" b="0" i="1" smtClean="0">
                        <a:solidFill>
                          <a:schemeClr val="tx1"/>
                        </a:solidFill>
                        <a:effectLst/>
                        <a:latin typeface="Cambria Math" panose="02040503050406030204" pitchFamily="18" charset="0"/>
                      </a:rPr>
                      <m:t>. 7</m:t>
                    </m:r>
                  </m:oMath>
                </a14:m>
                <a:r>
                  <a:rPr lang="es-MX" sz="1400" dirty="0">
                    <a:solidFill>
                      <a:schemeClr val="tx1"/>
                    </a:solidFill>
                    <a:effectLst/>
                    <a:latin typeface="Century Gothic" pitchFamily="34" charset="0"/>
                  </a:rPr>
                  <a:t> </a:t>
                </a:r>
              </a:p>
              <a:p>
                <a:pPr algn="ctr">
                  <a:spcBef>
                    <a:spcPct val="0"/>
                  </a:spcBef>
                </a:pPr>
                <a:endParaRPr lang="es-MX" sz="14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d>
                        <m:dPr>
                          <m:ctrlPr>
                            <a:rPr lang="es-MX" sz="1400" i="1">
                              <a:solidFill>
                                <a:schemeClr val="tx1"/>
                              </a:solidFill>
                              <a:effectLst/>
                              <a:latin typeface="Cambria Math" panose="02040503050406030204" pitchFamily="18" charset="0"/>
                            </a:rPr>
                          </m:ctrlPr>
                        </m:dPr>
                        <m:e>
                          <m:r>
                            <a:rPr lang="es-MX" sz="1400" b="0" i="1">
                              <a:solidFill>
                                <a:schemeClr val="tx1"/>
                              </a:solidFill>
                              <a:effectLst/>
                              <a:latin typeface="Cambria Math" panose="02040503050406030204" pitchFamily="18" charset="0"/>
                            </a:rPr>
                            <m:t>.</m:t>
                          </m:r>
                          <m:r>
                            <a:rPr lang="es-MX" sz="1400" b="0" i="1" smtClean="0">
                              <a:solidFill>
                                <a:schemeClr val="tx1"/>
                              </a:solidFill>
                              <a:effectLst/>
                              <a:latin typeface="Cambria Math" panose="02040503050406030204" pitchFamily="18" charset="0"/>
                            </a:rPr>
                            <m:t>267</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ea typeface="Cambria Math" panose="02040503050406030204" pitchFamily="18" charset="0"/>
                                </a:rPr>
                                <m:t>𝐶</m:t>
                              </m:r>
                            </m:sub>
                          </m:sSub>
                          <m:r>
                            <a:rPr lang="es-MX" sz="1400" b="0" i="1">
                              <a:solidFill>
                                <a:schemeClr val="tx1"/>
                              </a:solidFill>
                              <a:effectLst/>
                              <a:latin typeface="Cambria Math" panose="02040503050406030204" pitchFamily="18" charset="0"/>
                            </a:rPr>
                            <m:t>−0.</m:t>
                          </m:r>
                          <m:r>
                            <a:rPr lang="es-MX" sz="1400" b="0" i="1" smtClean="0">
                              <a:solidFill>
                                <a:schemeClr val="tx1"/>
                              </a:solidFill>
                              <a:effectLst/>
                              <a:latin typeface="Cambria Math" panose="02040503050406030204" pitchFamily="18" charset="0"/>
                            </a:rPr>
                            <m:t>133</m:t>
                          </m:r>
                          <m:sSub>
                            <m:sSubPr>
                              <m:ctrlPr>
                                <a:rPr lang="es-MX" sz="1400" i="1">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ea typeface="Cambria Math" panose="02040503050406030204" pitchFamily="18" charset="0"/>
                                </a:rPr>
                                <m:t>𝐵</m:t>
                              </m:r>
                            </m:sub>
                          </m:sSub>
                        </m:e>
                      </m:d>
                      <m:r>
                        <a:rPr lang="es-MX" sz="1400" b="0" i="1">
                          <a:solidFill>
                            <a:schemeClr val="tx1"/>
                          </a:solidFill>
                          <a:effectLst/>
                          <a:latin typeface="Cambria Math" panose="02040503050406030204" pitchFamily="18" charset="0"/>
                        </a:rPr>
                        <m:t>+</m:t>
                      </m:r>
                      <m:d>
                        <m:dPr>
                          <m:ctrlPr>
                            <a:rPr lang="es-MX" sz="1400" i="1">
                              <a:latin typeface="Cambria Math" panose="02040503050406030204" pitchFamily="18" charset="0"/>
                            </a:rPr>
                          </m:ctrlPr>
                        </m:dPr>
                        <m:e>
                          <m:r>
                            <a:rPr lang="es-MX" sz="1400" b="0" i="1">
                              <a:latin typeface="Cambria Math" panose="02040503050406030204" pitchFamily="18" charset="0"/>
                            </a:rPr>
                            <m:t>0.222</m:t>
                          </m:r>
                          <m:sSub>
                            <m:sSubPr>
                              <m:ctrlPr>
                                <a:rPr lang="es-MX" sz="1400" i="1">
                                  <a:latin typeface="Cambria Math" panose="02040503050406030204" pitchFamily="18" charset="0"/>
                                </a:rPr>
                              </m:ctrlPr>
                            </m:sSubPr>
                            <m:e>
                              <m:r>
                                <a:rPr lang="es-MX" sz="1400" b="0" i="1">
                                  <a:latin typeface="Cambria Math" panose="02040503050406030204" pitchFamily="18" charset="0"/>
                                  <a:ea typeface="Cambria Math" panose="02040503050406030204" pitchFamily="18" charset="0"/>
                                </a:rPr>
                                <m:t>𝜃</m:t>
                              </m:r>
                            </m:e>
                            <m:sub>
                              <m:r>
                                <a:rPr lang="es-MX" sz="1400" b="0" i="1">
                                  <a:latin typeface="Cambria Math" panose="02040503050406030204" pitchFamily="18" charset="0"/>
                                  <a:ea typeface="Cambria Math" panose="02040503050406030204" pitchFamily="18" charset="0"/>
                                </a:rPr>
                                <m:t>𝐶</m:t>
                              </m:r>
                            </m:sub>
                          </m:sSub>
                          <m:r>
                            <a:rPr lang="es-MX" sz="1400" b="0" i="1">
                              <a:latin typeface="Cambria Math" panose="02040503050406030204" pitchFamily="18" charset="0"/>
                            </a:rPr>
                            <m:t>−0.333</m:t>
                          </m:r>
                          <m:sSub>
                            <m:sSubPr>
                              <m:ctrlPr>
                                <a:rPr lang="es-MX" sz="1400" i="1">
                                  <a:latin typeface="Cambria Math" panose="02040503050406030204" pitchFamily="18" charset="0"/>
                                </a:rPr>
                              </m:ctrlPr>
                            </m:sSubPr>
                            <m:e>
                              <m:r>
                                <a:rPr lang="es-MX" sz="1400" b="0" i="1">
                                  <a:latin typeface="Cambria Math" panose="02040503050406030204" pitchFamily="18" charset="0"/>
                                  <a:ea typeface="Cambria Math" panose="02040503050406030204" pitchFamily="18" charset="0"/>
                                </a:rPr>
                                <m:t>𝜑</m:t>
                              </m:r>
                            </m:e>
                            <m:sub>
                              <m:r>
                                <a:rPr lang="es-MX" sz="1400" b="0" i="1">
                                  <a:latin typeface="Cambria Math" panose="02040503050406030204" pitchFamily="18" charset="0"/>
                                </a:rPr>
                                <m:t>𝐷𝐶</m:t>
                              </m:r>
                            </m:sub>
                          </m:sSub>
                        </m:e>
                      </m:d>
                      <m:r>
                        <a:rPr lang="es-MX" sz="1400" b="0" i="1">
                          <a:solidFill>
                            <a:schemeClr val="tx1"/>
                          </a:solidFill>
                          <a:effectLst/>
                          <a:latin typeface="Cambria Math" panose="02040503050406030204" pitchFamily="18" charset="0"/>
                        </a:rPr>
                        <m:t>=0</m:t>
                      </m:r>
                      <m:r>
                        <a:rPr lang="es-MX" sz="1400" b="0" i="1" smtClean="0">
                          <a:solidFill>
                            <a:schemeClr val="tx1"/>
                          </a:solidFill>
                          <a:effectLst/>
                          <a:latin typeface="Cambria Math" panose="02040503050406030204" pitchFamily="18" charset="0"/>
                        </a:rPr>
                        <m:t>,   </m:t>
                      </m:r>
                      <m:r>
                        <a:rPr lang="es-MX" sz="1400" b="0" i="1" smtClean="0">
                          <a:solidFill>
                            <a:schemeClr val="tx1"/>
                          </a:solidFill>
                          <a:effectLst/>
                          <a:latin typeface="Cambria Math" panose="02040503050406030204" pitchFamily="18" charset="0"/>
                        </a:rPr>
                        <m:t>𝐸𝑐𝑠</m:t>
                      </m:r>
                      <m:r>
                        <a:rPr lang="es-MX" sz="1400" b="0" i="1" smtClean="0">
                          <a:solidFill>
                            <a:schemeClr val="tx1"/>
                          </a:solidFill>
                          <a:effectLst/>
                          <a:latin typeface="Cambria Math" panose="02040503050406030204" pitchFamily="18" charset="0"/>
                        </a:rPr>
                        <m:t>. 4 </m:t>
                      </m:r>
                      <m:r>
                        <a:rPr lang="es-MX" sz="1400" b="0" i="1" smtClean="0">
                          <a:solidFill>
                            <a:schemeClr val="tx1"/>
                          </a:solidFill>
                          <a:effectLst/>
                          <a:latin typeface="Cambria Math" panose="02040503050406030204" pitchFamily="18" charset="0"/>
                        </a:rPr>
                        <m:t>𝑦</m:t>
                      </m:r>
                      <m:r>
                        <a:rPr lang="es-MX" sz="1400" b="0" i="1" smtClean="0">
                          <a:solidFill>
                            <a:schemeClr val="tx1"/>
                          </a:solidFill>
                          <a:effectLst/>
                          <a:latin typeface="Cambria Math" panose="02040503050406030204" pitchFamily="18" charset="0"/>
                        </a:rPr>
                        <m:t> 5 </m:t>
                      </m:r>
                      <m:r>
                        <a:rPr lang="es-MX" sz="1400" b="0" i="1" smtClean="0">
                          <a:solidFill>
                            <a:schemeClr val="tx1"/>
                          </a:solidFill>
                          <a:effectLst/>
                          <a:latin typeface="Cambria Math" panose="02040503050406030204" pitchFamily="18" charset="0"/>
                        </a:rPr>
                        <m:t>𝑠𝑢𝑠𝑡</m:t>
                      </m:r>
                      <m:r>
                        <a:rPr lang="es-MX" sz="1400" b="0" i="1" smtClean="0">
                          <a:solidFill>
                            <a:schemeClr val="tx1"/>
                          </a:solidFill>
                          <a:effectLst/>
                          <a:latin typeface="Cambria Math" panose="02040503050406030204" pitchFamily="18" charset="0"/>
                        </a:rPr>
                        <m:t>. </m:t>
                      </m:r>
                      <m:r>
                        <a:rPr lang="es-MX" sz="1400" b="0" i="1" smtClean="0">
                          <a:solidFill>
                            <a:schemeClr val="tx1"/>
                          </a:solidFill>
                          <a:effectLst/>
                          <a:latin typeface="Cambria Math" panose="02040503050406030204" pitchFamily="18" charset="0"/>
                        </a:rPr>
                        <m:t>𝑒𝑛</m:t>
                      </m:r>
                      <m:r>
                        <a:rPr lang="es-MX" sz="1400" b="0" i="1" smtClean="0">
                          <a:solidFill>
                            <a:schemeClr val="tx1"/>
                          </a:solidFill>
                          <a:effectLst/>
                          <a:latin typeface="Cambria Math" panose="02040503050406030204" pitchFamily="18" charset="0"/>
                        </a:rPr>
                        <m:t> </m:t>
                      </m:r>
                      <m:r>
                        <a:rPr lang="es-MX" sz="1400" b="0" i="1" smtClean="0">
                          <a:solidFill>
                            <a:schemeClr val="tx1"/>
                          </a:solidFill>
                          <a:effectLst/>
                          <a:latin typeface="Cambria Math" panose="02040503050406030204" pitchFamily="18" charset="0"/>
                        </a:rPr>
                        <m:t>𝐸𝑐</m:t>
                      </m:r>
                      <m:r>
                        <a:rPr lang="es-MX" sz="1400" b="0" i="1" smtClean="0">
                          <a:solidFill>
                            <a:schemeClr val="tx1"/>
                          </a:solidFill>
                          <a:effectLst/>
                          <a:latin typeface="Cambria Math" panose="02040503050406030204" pitchFamily="18" charset="0"/>
                        </a:rPr>
                        <m:t>. 8</m:t>
                      </m:r>
                    </m:oMath>
                  </m:oMathPara>
                </a14:m>
                <a:endParaRPr lang="es-MX" sz="1400" dirty="0">
                  <a:solidFill>
                    <a:schemeClr val="tx1"/>
                  </a:solidFill>
                  <a:effectLst/>
                  <a:latin typeface="Century Gothic" pitchFamily="34" charset="0"/>
                </a:endParaRPr>
              </a:p>
              <a:p>
                <a:pPr algn="ctr">
                  <a:spcBef>
                    <a:spcPct val="0"/>
                  </a:spcBef>
                </a:pPr>
                <a:endParaRPr lang="es-MX" sz="14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smtClean="0">
                          <a:solidFill>
                            <a:schemeClr val="tx1"/>
                          </a:solidFill>
                          <a:effectLst/>
                          <a:latin typeface="Cambria Math" panose="02040503050406030204" pitchFamily="18" charset="0"/>
                        </a:rPr>
                        <m:t>40+</m:t>
                      </m:r>
                      <m:f>
                        <m:fPr>
                          <m:ctrlPr>
                            <a:rPr lang="es-MX" sz="1400" i="1" smtClean="0">
                              <a:solidFill>
                                <a:schemeClr val="tx1"/>
                              </a:solidFill>
                              <a:effectLst/>
                              <a:latin typeface="Cambria Math" panose="02040503050406030204" pitchFamily="18" charset="0"/>
                            </a:rPr>
                          </m:ctrlPr>
                        </m:fPr>
                        <m:num>
                          <m:d>
                            <m:dPr>
                              <m:ctrlPr>
                                <a:rPr lang="es-MX" sz="1400" i="1">
                                  <a:solidFill>
                                    <a:schemeClr val="tx1"/>
                                  </a:solidFill>
                                  <a:effectLst/>
                                  <a:latin typeface="Cambria Math" panose="02040503050406030204" pitchFamily="18" charset="0"/>
                                </a:rPr>
                              </m:ctrlPr>
                            </m:dPr>
                            <m:e>
                              <m:r>
                                <a:rPr lang="es-MX" sz="1400" b="0" i="1">
                                  <a:solidFill>
                                    <a:schemeClr val="tx1"/>
                                  </a:solidFill>
                                  <a:effectLst/>
                                  <a:latin typeface="Cambria Math" panose="02040503050406030204" pitchFamily="18" charset="0"/>
                                </a:rPr>
                                <m:t>0.1667</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𝜃</m:t>
                                  </m:r>
                                </m:e>
                                <m:sub>
                                  <m:r>
                                    <a:rPr lang="es-MX" sz="1400" b="0" i="1">
                                      <a:solidFill>
                                        <a:schemeClr val="tx1"/>
                                      </a:solidFill>
                                      <a:effectLst/>
                                      <a:latin typeface="Cambria Math" panose="02040503050406030204" pitchFamily="18" charset="0"/>
                                    </a:rPr>
                                    <m:t>𝐵</m:t>
                                  </m:r>
                                </m:sub>
                              </m:sSub>
                              <m:r>
                                <a:rPr lang="es-MX" sz="1400" b="0" i="1">
                                  <a:solidFill>
                                    <a:schemeClr val="tx1"/>
                                  </a:solidFill>
                                  <a:effectLst/>
                                  <a:latin typeface="Cambria Math" panose="02040503050406030204" pitchFamily="18" charset="0"/>
                                </a:rPr>
                                <m:t>−0.75</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𝜑</m:t>
                                  </m:r>
                                </m:e>
                                <m:sub>
                                  <m:r>
                                    <a:rPr lang="es-MX" sz="1400" b="0" i="1">
                                      <a:solidFill>
                                        <a:schemeClr val="tx1"/>
                                      </a:solidFill>
                                      <a:effectLst/>
                                      <a:latin typeface="Cambria Math" panose="02040503050406030204" pitchFamily="18" charset="0"/>
                                    </a:rPr>
                                    <m:t>𝐷𝐶</m:t>
                                  </m:r>
                                </m:sub>
                              </m:sSub>
                            </m:e>
                          </m:d>
                          <m:r>
                            <a:rPr lang="es-MX" sz="1400" b="0" i="1" smtClean="0">
                              <a:solidFill>
                                <a:schemeClr val="tx1"/>
                              </a:solidFill>
                              <a:effectLst/>
                              <a:latin typeface="Cambria Math" panose="02040503050406030204" pitchFamily="18" charset="0"/>
                            </a:rPr>
                            <m:t>+</m:t>
                          </m:r>
                          <m:d>
                            <m:dPr>
                              <m:ctrlPr>
                                <a:rPr lang="es-MX" sz="1400" i="1">
                                  <a:solidFill>
                                    <a:schemeClr val="tx1"/>
                                  </a:solidFill>
                                  <a:effectLst/>
                                  <a:latin typeface="Cambria Math" panose="02040503050406030204" pitchFamily="18" charset="0"/>
                                </a:rPr>
                              </m:ctrlPr>
                            </m:dPr>
                            <m:e>
                              <m:r>
                                <a:rPr lang="es-MX" sz="1400" b="0" i="1">
                                  <a:solidFill>
                                    <a:schemeClr val="tx1"/>
                                  </a:solidFill>
                                  <a:effectLst/>
                                  <a:latin typeface="Cambria Math" panose="02040503050406030204" pitchFamily="18" charset="0"/>
                                </a:rPr>
                                <m:t>.333</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𝜃</m:t>
                                  </m:r>
                                </m:e>
                                <m:sub>
                                  <m:r>
                                    <a:rPr lang="es-MX" sz="1400" b="0" i="1">
                                      <a:solidFill>
                                        <a:schemeClr val="tx1"/>
                                      </a:solidFill>
                                      <a:effectLst/>
                                      <a:latin typeface="Cambria Math" panose="02040503050406030204" pitchFamily="18" charset="0"/>
                                    </a:rPr>
                                    <m:t>𝐵</m:t>
                                  </m:r>
                                </m:sub>
                              </m:sSub>
                              <m:r>
                                <a:rPr lang="es-MX" sz="1400" b="0" i="1">
                                  <a:solidFill>
                                    <a:schemeClr val="tx1"/>
                                  </a:solidFill>
                                  <a:effectLst/>
                                  <a:latin typeface="Cambria Math" panose="02040503050406030204" pitchFamily="18" charset="0"/>
                                </a:rPr>
                                <m:t>−0.75</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𝜑</m:t>
                                  </m:r>
                                </m:e>
                                <m:sub>
                                  <m:r>
                                    <a:rPr lang="es-MX" sz="1400" b="0" i="1">
                                      <a:solidFill>
                                        <a:schemeClr val="tx1"/>
                                      </a:solidFill>
                                      <a:effectLst/>
                                      <a:latin typeface="Cambria Math" panose="02040503050406030204" pitchFamily="18" charset="0"/>
                                    </a:rPr>
                                    <m:t>𝐷𝐶</m:t>
                                  </m:r>
                                </m:sub>
                              </m:sSub>
                            </m:e>
                          </m:d>
                        </m:num>
                        <m:den>
                          <m:r>
                            <a:rPr lang="es-MX" sz="1400" b="0" i="1" smtClean="0">
                              <a:solidFill>
                                <a:schemeClr val="tx1"/>
                              </a:solidFill>
                              <a:effectLst/>
                              <a:latin typeface="Cambria Math" panose="02040503050406030204" pitchFamily="18" charset="0"/>
                            </a:rPr>
                            <m:t>12</m:t>
                          </m:r>
                        </m:den>
                      </m:f>
                      <m:r>
                        <a:rPr lang="es-MX" sz="1400" b="0" i="1" smtClean="0">
                          <a:solidFill>
                            <a:schemeClr val="tx1"/>
                          </a:solidFill>
                          <a:effectLst/>
                          <a:latin typeface="Cambria Math" panose="02040503050406030204" pitchFamily="18" charset="0"/>
                        </a:rPr>
                        <m:t>+</m:t>
                      </m:r>
                      <m:f>
                        <m:fPr>
                          <m:ctrlPr>
                            <a:rPr lang="es-MX" sz="1400" i="1" smtClean="0">
                              <a:solidFill>
                                <a:schemeClr val="tx1"/>
                              </a:solidFill>
                              <a:effectLst/>
                              <a:latin typeface="Cambria Math" panose="02040503050406030204" pitchFamily="18" charset="0"/>
                            </a:rPr>
                          </m:ctrlPr>
                        </m:fPr>
                        <m:num>
                          <m:d>
                            <m:dPr>
                              <m:ctrlPr>
                                <a:rPr lang="es-MX" sz="1400" i="1">
                                  <a:solidFill>
                                    <a:schemeClr val="tx1"/>
                                  </a:solidFill>
                                  <a:effectLst/>
                                  <a:latin typeface="Cambria Math" panose="02040503050406030204" pitchFamily="18" charset="0"/>
                                </a:rPr>
                              </m:ctrlPr>
                            </m:dPr>
                            <m:e>
                              <m:r>
                                <a:rPr lang="es-MX" sz="1400" b="0" i="1">
                                  <a:solidFill>
                                    <a:schemeClr val="tx1"/>
                                  </a:solidFill>
                                  <a:effectLst/>
                                  <a:latin typeface="Cambria Math" panose="02040503050406030204" pitchFamily="18" charset="0"/>
                                </a:rPr>
                                <m:t>0.222</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ea typeface="Cambria Math" panose="02040503050406030204" pitchFamily="18" charset="0"/>
                                    </a:rPr>
                                    <m:t>𝐶</m:t>
                                  </m:r>
                                </m:sub>
                              </m:sSub>
                              <m:r>
                                <a:rPr lang="es-MX" sz="1400" b="0" i="1">
                                  <a:solidFill>
                                    <a:schemeClr val="tx1"/>
                                  </a:solidFill>
                                  <a:effectLst/>
                                  <a:latin typeface="Cambria Math" panose="02040503050406030204" pitchFamily="18" charset="0"/>
                                </a:rPr>
                                <m:t>−0.333</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𝜑</m:t>
                                  </m:r>
                                </m:e>
                                <m:sub>
                                  <m:r>
                                    <a:rPr lang="es-MX" sz="1400" b="0" i="1">
                                      <a:solidFill>
                                        <a:schemeClr val="tx1"/>
                                      </a:solidFill>
                                      <a:effectLst/>
                                      <a:latin typeface="Cambria Math" panose="02040503050406030204" pitchFamily="18" charset="0"/>
                                    </a:rPr>
                                    <m:t>𝐷𝐶</m:t>
                                  </m:r>
                                </m:sub>
                              </m:sSub>
                            </m:e>
                          </m:d>
                          <m:r>
                            <a:rPr lang="es-MX" sz="1400" b="0" i="1" smtClean="0">
                              <a:solidFill>
                                <a:schemeClr val="tx1"/>
                              </a:solidFill>
                              <a:effectLst/>
                              <a:latin typeface="Cambria Math" panose="02040503050406030204" pitchFamily="18" charset="0"/>
                            </a:rPr>
                            <m:t>+</m:t>
                          </m:r>
                          <m:d>
                            <m:dPr>
                              <m:ctrlPr>
                                <a:rPr lang="es-MX" sz="1400" i="1">
                                  <a:solidFill>
                                    <a:schemeClr val="tx1"/>
                                  </a:solidFill>
                                  <a:effectLst/>
                                  <a:latin typeface="Cambria Math" panose="02040503050406030204" pitchFamily="18" charset="0"/>
                                </a:rPr>
                              </m:ctrlPr>
                            </m:dPr>
                            <m:e>
                              <m:r>
                                <a:rPr lang="es-MX" sz="1400" b="0" i="1">
                                  <a:solidFill>
                                    <a:schemeClr val="tx1"/>
                                  </a:solidFill>
                                  <a:effectLst/>
                                  <a:latin typeface="Cambria Math" panose="02040503050406030204" pitchFamily="18" charset="0"/>
                                </a:rPr>
                                <m:t>0.111</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ea typeface="Cambria Math" panose="02040503050406030204" pitchFamily="18" charset="0"/>
                                    </a:rPr>
                                    <m:t>𝐶</m:t>
                                  </m:r>
                                </m:sub>
                              </m:sSub>
                              <m:r>
                                <a:rPr lang="es-MX" sz="1400" b="0" i="1">
                                  <a:solidFill>
                                    <a:schemeClr val="tx1"/>
                                  </a:solidFill>
                                  <a:effectLst/>
                                  <a:latin typeface="Cambria Math" panose="02040503050406030204" pitchFamily="18" charset="0"/>
                                </a:rPr>
                                <m:t>−0.333</m:t>
                              </m:r>
                              <m:sSub>
                                <m:sSubPr>
                                  <m:ctrlPr>
                                    <a:rPr lang="es-MX" sz="1400" i="1">
                                      <a:solidFill>
                                        <a:schemeClr val="tx1"/>
                                      </a:solidFill>
                                      <a:effectLst/>
                                      <a:latin typeface="Cambria Math" panose="02040503050406030204" pitchFamily="18" charset="0"/>
                                    </a:rPr>
                                  </m:ctrlPr>
                                </m:sSubPr>
                                <m:e>
                                  <m:r>
                                    <a:rPr lang="es-MX" sz="1400" b="0" i="1">
                                      <a:solidFill>
                                        <a:schemeClr val="tx1"/>
                                      </a:solidFill>
                                      <a:effectLst/>
                                      <a:latin typeface="Cambria Math" panose="02040503050406030204" pitchFamily="18" charset="0"/>
                                      <a:ea typeface="Cambria Math" panose="02040503050406030204" pitchFamily="18" charset="0"/>
                                    </a:rPr>
                                    <m:t>𝜑</m:t>
                                  </m:r>
                                </m:e>
                                <m:sub>
                                  <m:r>
                                    <a:rPr lang="es-MX" sz="1400" b="0" i="1">
                                      <a:solidFill>
                                        <a:schemeClr val="tx1"/>
                                      </a:solidFill>
                                      <a:effectLst/>
                                      <a:latin typeface="Cambria Math" panose="02040503050406030204" pitchFamily="18" charset="0"/>
                                    </a:rPr>
                                    <m:t>𝐷𝐶</m:t>
                                  </m:r>
                                </m:sub>
                              </m:sSub>
                            </m:e>
                          </m:d>
                        </m:num>
                        <m:den>
                          <m:r>
                            <a:rPr lang="es-MX" sz="1400" b="0" i="1" smtClean="0">
                              <a:solidFill>
                                <a:schemeClr val="tx1"/>
                              </a:solidFill>
                              <a:effectLst/>
                              <a:latin typeface="Cambria Math" panose="02040503050406030204" pitchFamily="18" charset="0"/>
                            </a:rPr>
                            <m:t>18</m:t>
                          </m:r>
                        </m:den>
                      </m:f>
                      <m:r>
                        <a:rPr lang="es-MX" sz="1400" b="0" i="1" smtClean="0">
                          <a:solidFill>
                            <a:schemeClr val="tx1"/>
                          </a:solidFill>
                          <a:effectLst/>
                          <a:latin typeface="Cambria Math" panose="02040503050406030204" pitchFamily="18" charset="0"/>
                        </a:rPr>
                        <m:t>=0</m:t>
                      </m:r>
                    </m:oMath>
                  </m:oMathPara>
                </a14:m>
                <a:endParaRPr lang="es-MX" sz="1400" dirty="0">
                  <a:solidFill>
                    <a:schemeClr val="tx1"/>
                  </a:solidFill>
                  <a:effectLst/>
                  <a:latin typeface="Century Gothic" pitchFamily="34" charset="0"/>
                </a:endParaRPr>
              </a:p>
              <a:p>
                <a:pPr algn="ctr">
                  <a:spcBef>
                    <a:spcPct val="0"/>
                  </a:spcBef>
                </a:pPr>
                <a:endParaRPr lang="es-MX" sz="1400" dirty="0">
                  <a:solidFill>
                    <a:schemeClr val="tx1"/>
                  </a:solidFill>
                  <a:effectLst/>
                  <a:latin typeface="Century Gothic" pitchFamily="34" charset="0"/>
                </a:endParaRPr>
              </a:p>
              <a:p>
                <a:pPr algn="just">
                  <a:spcBef>
                    <a:spcPct val="0"/>
                  </a:spcBef>
                </a:pPr>
                <a:r>
                  <a:rPr lang="es-MX" sz="1400" dirty="0">
                    <a:solidFill>
                      <a:schemeClr val="tx1"/>
                    </a:solidFill>
                    <a:effectLst/>
                    <a:latin typeface="Century Gothic" pitchFamily="34" charset="0"/>
                  </a:rPr>
                  <a:t>Con la simplificación de estas ecuaciones resultan:</a:t>
                </a:r>
              </a:p>
              <a:p>
                <a:pPr algn="ctr">
                  <a:spcBef>
                    <a:spcPct val="0"/>
                  </a:spcBef>
                </a:pPr>
                <a:endParaRPr lang="es-MX" sz="14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d>
                        <m:dPr>
                          <m:ctrlPr>
                            <a:rPr lang="es-MX" sz="1400" i="1" smtClean="0">
                              <a:solidFill>
                                <a:schemeClr val="tx1"/>
                              </a:solidFill>
                              <a:effectLst/>
                              <a:latin typeface="Cambria Math" panose="02040503050406030204" pitchFamily="18" charset="0"/>
                            </a:rPr>
                          </m:ctrlPr>
                        </m:dPr>
                        <m:e>
                          <m:r>
                            <a:rPr lang="es-MX" sz="1400" b="0" i="1" smtClean="0">
                              <a:solidFill>
                                <a:schemeClr val="tx1"/>
                              </a:solidFill>
                              <a:effectLst/>
                              <a:latin typeface="Cambria Math" panose="02040503050406030204" pitchFamily="18" charset="0"/>
                            </a:rPr>
                            <m:t>0.6</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𝐵</m:t>
                              </m:r>
                            </m:sub>
                          </m:sSub>
                          <m:r>
                            <a:rPr lang="es-MX" sz="1400" b="0" i="1" smtClean="0">
                              <a:solidFill>
                                <a:schemeClr val="tx1"/>
                              </a:solidFill>
                              <a:effectLst/>
                              <a:latin typeface="Cambria Math" panose="02040503050406030204" pitchFamily="18" charset="0"/>
                            </a:rPr>
                            <m:t>+.133</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𝐶</m:t>
                              </m:r>
                            </m:sub>
                          </m:sSub>
                          <m:r>
                            <a:rPr lang="es-MX" sz="1400" b="0" i="1" smtClean="0">
                              <a:solidFill>
                                <a:schemeClr val="tx1"/>
                              </a:solidFill>
                              <a:effectLst/>
                              <a:latin typeface="Cambria Math" panose="02040503050406030204" pitchFamily="18" charset="0"/>
                            </a:rPr>
                            <m:t>−0.75</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𝜑</m:t>
                              </m:r>
                            </m:e>
                            <m:sub>
                              <m:r>
                                <a:rPr lang="es-MX" sz="1400" b="0" i="1" smtClean="0">
                                  <a:solidFill>
                                    <a:schemeClr val="tx1"/>
                                  </a:solidFill>
                                  <a:effectLst/>
                                  <a:latin typeface="Cambria Math" panose="02040503050406030204" pitchFamily="18" charset="0"/>
                                </a:rPr>
                                <m:t>𝐷𝐶</m:t>
                              </m:r>
                            </m:sub>
                          </m:sSub>
                        </m:e>
                      </m:d>
                      <m:r>
                        <a:rPr lang="es-MX" sz="1400" b="0" i="1" smtClean="0">
                          <a:solidFill>
                            <a:schemeClr val="tx1"/>
                          </a:solidFill>
                          <a:effectLst/>
                          <a:latin typeface="Cambria Math" panose="02040503050406030204" pitchFamily="18" charset="0"/>
                        </a:rPr>
                        <m:t>=0</m:t>
                      </m:r>
                    </m:oMath>
                  </m:oMathPara>
                </a14:m>
                <a:endParaRPr lang="es-MX" sz="1400" dirty="0">
                  <a:solidFill>
                    <a:schemeClr val="tx1"/>
                  </a:solidFill>
                  <a:effectLst/>
                  <a:latin typeface="Century Gothic" pitchFamily="34" charset="0"/>
                </a:endParaRPr>
              </a:p>
              <a:p>
                <a:pPr algn="ctr">
                  <a:spcBef>
                    <a:spcPct val="0"/>
                  </a:spcBef>
                </a:pPr>
                <a:endParaRPr lang="es-MX" sz="14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d>
                        <m:dPr>
                          <m:ctrlPr>
                            <a:rPr lang="es-MX" sz="1400" i="1" smtClean="0">
                              <a:solidFill>
                                <a:schemeClr val="tx1"/>
                              </a:solidFill>
                              <a:effectLst/>
                              <a:latin typeface="Cambria Math" panose="02040503050406030204" pitchFamily="18" charset="0"/>
                            </a:rPr>
                          </m:ctrlPr>
                        </m:dPr>
                        <m:e>
                          <m:r>
                            <a:rPr lang="es-ES" sz="1400" b="0" i="1" smtClean="0">
                              <a:solidFill>
                                <a:schemeClr val="tx1"/>
                              </a:solidFill>
                              <a:effectLst/>
                              <a:latin typeface="Cambria Math" panose="02040503050406030204" pitchFamily="18" charset="0"/>
                            </a:rPr>
                            <m:t>−</m:t>
                          </m:r>
                          <m:r>
                            <a:rPr lang="es-MX" sz="1400" b="0" i="1" smtClean="0">
                              <a:solidFill>
                                <a:schemeClr val="tx1"/>
                              </a:solidFill>
                              <a:effectLst/>
                              <a:latin typeface="Cambria Math" panose="02040503050406030204" pitchFamily="18" charset="0"/>
                            </a:rPr>
                            <m:t>0.133</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𝐵</m:t>
                              </m:r>
                            </m:sub>
                          </m:sSub>
                          <m:r>
                            <a:rPr lang="es-MX" sz="1400" b="0" i="1" smtClean="0">
                              <a:solidFill>
                                <a:schemeClr val="tx1"/>
                              </a:solidFill>
                              <a:effectLst/>
                              <a:latin typeface="Cambria Math" panose="02040503050406030204" pitchFamily="18" charset="0"/>
                            </a:rPr>
                            <m:t>+0.489</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𝐶</m:t>
                              </m:r>
                            </m:sub>
                          </m:sSub>
                          <m:r>
                            <a:rPr lang="es-MX" sz="1400" b="0" i="1" smtClean="0">
                              <a:solidFill>
                                <a:schemeClr val="tx1"/>
                              </a:solidFill>
                              <a:effectLst/>
                              <a:latin typeface="Cambria Math" panose="02040503050406030204" pitchFamily="18" charset="0"/>
                            </a:rPr>
                            <m:t>−0.333</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𝜑</m:t>
                              </m:r>
                            </m:e>
                            <m:sub>
                              <m:r>
                                <a:rPr lang="es-MX" sz="1400" b="0" i="1" smtClean="0">
                                  <a:solidFill>
                                    <a:schemeClr val="tx1"/>
                                  </a:solidFill>
                                  <a:effectLst/>
                                  <a:latin typeface="Cambria Math" panose="02040503050406030204" pitchFamily="18" charset="0"/>
                                </a:rPr>
                                <m:t>𝐷𝐶</m:t>
                              </m:r>
                            </m:sub>
                          </m:sSub>
                        </m:e>
                      </m:d>
                      <m:r>
                        <a:rPr lang="es-MX" sz="1400" b="0" i="1" smtClean="0">
                          <a:solidFill>
                            <a:schemeClr val="tx1"/>
                          </a:solidFill>
                          <a:effectLst/>
                          <a:latin typeface="Cambria Math" panose="02040503050406030204" pitchFamily="18" charset="0"/>
                        </a:rPr>
                        <m:t>=0</m:t>
                      </m:r>
                    </m:oMath>
                  </m:oMathPara>
                </a14:m>
                <a:endParaRPr lang="es-MX" sz="1400" dirty="0">
                  <a:solidFill>
                    <a:schemeClr val="tx1"/>
                  </a:solidFill>
                  <a:effectLst/>
                  <a:latin typeface="Century Gothic" pitchFamily="34" charset="0"/>
                </a:endParaRPr>
              </a:p>
              <a:p>
                <a:pPr algn="ctr">
                  <a:spcBef>
                    <a:spcPct val="0"/>
                  </a:spcBef>
                </a:pPr>
                <a:endParaRPr lang="es-MX" sz="1400" dirty="0">
                  <a:solidFill>
                    <a:schemeClr val="tx1"/>
                  </a:solidFill>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0" i="1" smtClean="0">
                          <a:solidFill>
                            <a:schemeClr val="tx1"/>
                          </a:solidFill>
                          <a:effectLst/>
                          <a:latin typeface="Cambria Math" panose="02040503050406030204" pitchFamily="18" charset="0"/>
                        </a:rPr>
                        <m:t>0.5</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𝐵</m:t>
                          </m:r>
                        </m:sub>
                      </m:sSub>
                      <m:r>
                        <a:rPr lang="es-MX" sz="1400" b="0" i="1" smtClean="0">
                          <a:solidFill>
                            <a:schemeClr val="tx1"/>
                          </a:solidFill>
                          <a:effectLst/>
                          <a:latin typeface="Cambria Math" panose="02040503050406030204" pitchFamily="18" charset="0"/>
                        </a:rPr>
                        <m:t>+0.222</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𝐶</m:t>
                          </m:r>
                        </m:sub>
                      </m:sSub>
                      <m:r>
                        <a:rPr lang="es-MX" sz="1400" b="0" i="1" smtClean="0">
                          <a:solidFill>
                            <a:schemeClr val="tx1"/>
                          </a:solidFill>
                          <a:effectLst/>
                          <a:latin typeface="Cambria Math" panose="02040503050406030204" pitchFamily="18" charset="0"/>
                        </a:rPr>
                        <m:t>−</m:t>
                      </m:r>
                      <m:r>
                        <a:rPr lang="es-ES" sz="1400" b="0" i="1" smtClean="0">
                          <a:solidFill>
                            <a:schemeClr val="tx1"/>
                          </a:solidFill>
                          <a:effectLst/>
                          <a:latin typeface="Cambria Math" panose="02040503050406030204" pitchFamily="18" charset="0"/>
                        </a:rPr>
                        <m:t>1</m:t>
                      </m:r>
                      <m:r>
                        <a:rPr lang="es-MX" sz="1400" b="0" i="1" smtClean="0">
                          <a:solidFill>
                            <a:schemeClr val="tx1"/>
                          </a:solidFill>
                          <a:effectLst/>
                          <a:latin typeface="Cambria Math" panose="02040503050406030204" pitchFamily="18" charset="0"/>
                        </a:rPr>
                        <m:t>.</m:t>
                      </m:r>
                      <m:r>
                        <a:rPr lang="es-ES" sz="1400" b="0" i="1" smtClean="0">
                          <a:solidFill>
                            <a:schemeClr val="tx1"/>
                          </a:solidFill>
                          <a:effectLst/>
                          <a:latin typeface="Cambria Math" panose="02040503050406030204" pitchFamily="18" charset="0"/>
                        </a:rPr>
                        <m:t>944</m:t>
                      </m:r>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𝜑</m:t>
                          </m:r>
                        </m:e>
                        <m:sub>
                          <m:r>
                            <a:rPr lang="es-MX" sz="1400" b="0" i="1" smtClean="0">
                              <a:solidFill>
                                <a:schemeClr val="tx1"/>
                              </a:solidFill>
                              <a:effectLst/>
                              <a:latin typeface="Cambria Math" panose="02040503050406030204" pitchFamily="18" charset="0"/>
                            </a:rPr>
                            <m:t>𝐷𝐶</m:t>
                          </m:r>
                        </m:sub>
                      </m:sSub>
                      <m:r>
                        <a:rPr lang="es-MX" sz="1400" b="0" i="1" smtClean="0">
                          <a:solidFill>
                            <a:schemeClr val="tx1"/>
                          </a:solidFill>
                          <a:effectLst/>
                          <a:latin typeface="Cambria Math" panose="02040503050406030204" pitchFamily="18" charset="0"/>
                        </a:rPr>
                        <m:t>=−</m:t>
                      </m:r>
                      <m:f>
                        <m:fPr>
                          <m:ctrlPr>
                            <a:rPr lang="es-MX" sz="1400" i="1" smtClean="0">
                              <a:solidFill>
                                <a:schemeClr val="tx1"/>
                              </a:solidFill>
                              <a:effectLst/>
                              <a:latin typeface="Cambria Math" panose="02040503050406030204" pitchFamily="18" charset="0"/>
                            </a:rPr>
                          </m:ctrlPr>
                        </m:fPr>
                        <m:num>
                          <m:r>
                            <a:rPr lang="es-MX" sz="1400" b="0" i="1" smtClean="0">
                              <a:solidFill>
                                <a:schemeClr val="tx1"/>
                              </a:solidFill>
                              <a:effectLst/>
                              <a:latin typeface="Cambria Math" panose="02040503050406030204" pitchFamily="18" charset="0"/>
                            </a:rPr>
                            <m:t>40</m:t>
                          </m:r>
                        </m:num>
                        <m:den>
                          <m:r>
                            <a:rPr lang="es-MX" sz="1400" b="0" i="1" smtClean="0">
                              <a:solidFill>
                                <a:schemeClr val="tx1"/>
                              </a:solidFill>
                              <a:effectLst/>
                              <a:latin typeface="Cambria Math" panose="02040503050406030204" pitchFamily="18" charset="0"/>
                            </a:rPr>
                            <m:t>𝐸𝐼</m:t>
                          </m:r>
                        </m:den>
                      </m:f>
                    </m:oMath>
                  </m:oMathPara>
                </a14:m>
                <a:endParaRPr lang="es-MX" sz="1400" dirty="0">
                  <a:solidFill>
                    <a:schemeClr val="tx1"/>
                  </a:solidFill>
                  <a:effectLst/>
                  <a:latin typeface="Century Gothic" pitchFamily="34" charset="0"/>
                </a:endParaRPr>
              </a:p>
              <a:p>
                <a:pPr algn="ctr">
                  <a:spcBef>
                    <a:spcPct val="0"/>
                  </a:spcBef>
                </a:pPr>
                <a:endParaRPr lang="es-MX" sz="1400" dirty="0">
                  <a:solidFill>
                    <a:schemeClr val="tx1"/>
                  </a:solidFill>
                  <a:effectLst/>
                  <a:latin typeface="Century Gothic" pitchFamily="34" charset="0"/>
                </a:endParaRPr>
              </a:p>
              <a:p>
                <a:pPr algn="just">
                  <a:spcBef>
                    <a:spcPct val="0"/>
                  </a:spcBef>
                </a:pPr>
                <a:r>
                  <a:rPr lang="es-MX" sz="1400" dirty="0">
                    <a:solidFill>
                      <a:schemeClr val="tx1"/>
                    </a:solidFill>
                    <a:effectLst/>
                    <a:latin typeface="Century Gothic" pitchFamily="34" charset="0"/>
                  </a:rPr>
                  <a:t>Para resolver este sistema de ecuaciones, se puede considerar como una matriz de 3x3 donde la primer columna irán los valores con </a:t>
                </a:r>
                <a14:m>
                  <m:oMath xmlns:m="http://schemas.openxmlformats.org/officeDocument/2006/math">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𝐵</m:t>
                        </m:r>
                      </m:sub>
                    </m:sSub>
                  </m:oMath>
                </a14:m>
                <a:r>
                  <a:rPr lang="es-MX" sz="1400" dirty="0">
                    <a:solidFill>
                      <a:schemeClr val="tx1"/>
                    </a:solidFill>
                    <a:effectLst/>
                    <a:latin typeface="Century Gothic" pitchFamily="34" charset="0"/>
                  </a:rPr>
                  <a:t>, en la segunda columna los valores con </a:t>
                </a:r>
                <a14:m>
                  <m:oMath xmlns:m="http://schemas.openxmlformats.org/officeDocument/2006/math">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latin typeface="Cambria Math" panose="02040503050406030204" pitchFamily="18" charset="0"/>
                          </a:rPr>
                          <m:t>𝐶</m:t>
                        </m:r>
                      </m:sub>
                    </m:sSub>
                  </m:oMath>
                </a14:m>
                <a:r>
                  <a:rPr lang="es-MX" sz="1400" dirty="0">
                    <a:solidFill>
                      <a:schemeClr val="tx1"/>
                    </a:solidFill>
                    <a:effectLst/>
                    <a:latin typeface="Century Gothic" pitchFamily="34" charset="0"/>
                  </a:rPr>
                  <a:t> y en la tercer columna los valores con </a:t>
                </a:r>
                <a14:m>
                  <m:oMath xmlns:m="http://schemas.openxmlformats.org/officeDocument/2006/math">
                    <m:sSub>
                      <m:sSubPr>
                        <m:ctrlPr>
                          <a:rPr lang="es-MX" sz="1400" i="1" smtClean="0">
                            <a:solidFill>
                              <a:schemeClr val="tx1"/>
                            </a:solidFill>
                            <a:effectLst/>
                            <a:latin typeface="Cambria Math" panose="02040503050406030204" pitchFamily="18" charset="0"/>
                          </a:rPr>
                        </m:ctrlPr>
                      </m:sSubPr>
                      <m:e>
                        <m:r>
                          <a:rPr lang="es-MX" sz="1400" b="0" i="1" smtClean="0">
                            <a:solidFill>
                              <a:schemeClr val="tx1"/>
                            </a:solidFill>
                            <a:effectLst/>
                            <a:latin typeface="Cambria Math" panose="02040503050406030204" pitchFamily="18" charset="0"/>
                            <a:ea typeface="Cambria Math" panose="02040503050406030204" pitchFamily="18" charset="0"/>
                          </a:rPr>
                          <m:t>𝜑</m:t>
                        </m:r>
                      </m:e>
                      <m:sub>
                        <m:r>
                          <a:rPr lang="es-MX" sz="1400" b="0" i="1" smtClean="0">
                            <a:solidFill>
                              <a:schemeClr val="tx1"/>
                            </a:solidFill>
                            <a:effectLst/>
                            <a:latin typeface="Cambria Math" panose="02040503050406030204" pitchFamily="18" charset="0"/>
                          </a:rPr>
                          <m:t>𝐷𝐶</m:t>
                        </m:r>
                      </m:sub>
                    </m:sSub>
                  </m:oMath>
                </a14:m>
                <a:r>
                  <a:rPr lang="es-MX" sz="1400" dirty="0">
                    <a:solidFill>
                      <a:schemeClr val="tx1"/>
                    </a:solidFill>
                    <a:effectLst/>
                    <a:latin typeface="Century Gothic" pitchFamily="34" charset="0"/>
                  </a:rPr>
                  <a:t>.</a:t>
                </a:r>
              </a:p>
            </p:txBody>
          </p:sp>
        </mc:Choice>
        <mc:Fallback>
          <p:sp>
            <p:nvSpPr>
              <p:cNvPr id="11" name="CuadroTexto 10"/>
              <p:cNvSpPr txBox="1">
                <a:spLocks noRot="1" noChangeAspect="1" noMove="1" noResize="1" noEditPoints="1" noAdjustHandles="1" noChangeArrowheads="1" noChangeShapeType="1" noTextEdit="1"/>
              </p:cNvSpPr>
              <p:nvPr/>
            </p:nvSpPr>
            <p:spPr>
              <a:xfrm>
                <a:off x="548976" y="1714889"/>
                <a:ext cx="11094047" cy="4320877"/>
              </a:xfrm>
              <a:prstGeom prst="rect">
                <a:avLst/>
              </a:prstGeom>
              <a:blipFill>
                <a:blip r:embed="rId8"/>
                <a:stretch>
                  <a:fillRect l="-165" t="-2680" r="-165" b="-3808"/>
                </a:stretch>
              </a:blipFill>
            </p:spPr>
            <p:txBody>
              <a:bodyPr/>
              <a:lstStyle/>
              <a:p>
                <a:r>
                  <a:rPr lang="es-MX">
                    <a:noFill/>
                  </a:rPr>
                  <a:t> </a:t>
                </a:r>
              </a:p>
            </p:txBody>
          </p:sp>
        </mc:Fallback>
      </mc:AlternateContent>
      <p:sp>
        <p:nvSpPr>
          <p:cNvPr id="12" name="CuadroTexto 1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Tree>
    <p:extLst>
      <p:ext uri="{BB962C8B-B14F-4D97-AF65-F5344CB8AC3E}">
        <p14:creationId xmlns:p14="http://schemas.microsoft.com/office/powerpoint/2010/main" val="4276951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46</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mc:Choice xmlns:a14="http://schemas.microsoft.com/office/drawing/2010/main" Requires="a14">
          <p:sp>
            <p:nvSpPr>
              <p:cNvPr id="11" name="CuadroTexto 10"/>
              <p:cNvSpPr txBox="1"/>
              <p:nvPr/>
            </p:nvSpPr>
            <p:spPr>
              <a:xfrm>
                <a:off x="740048" y="1916832"/>
                <a:ext cx="10661998" cy="2691719"/>
              </a:xfrm>
              <a:prstGeom prst="rect">
                <a:avLst/>
              </a:prstGeom>
            </p:spPr>
            <p:txBody>
              <a:bodyPr vert="horz" wrap="square" lIns="91440" tIns="45720" rIns="91440" bIns="45720" rtlCol="0" anchor="ctr">
                <a:noAutofit/>
              </a:bodyPr>
              <a:lstStyle/>
              <a:p>
                <a:pPr algn="just">
                  <a:spcBef>
                    <a:spcPct val="0"/>
                  </a:spcBef>
                </a:pPr>
                <a:r>
                  <a:rPr lang="es-MX" sz="1400" dirty="0" smtClean="0">
                    <a:solidFill>
                      <a:schemeClr val="tx1"/>
                    </a:solidFill>
                    <a:effectLst>
                      <a:outerShdw blurRad="38100" dist="38100" dir="2700000" algn="tl">
                        <a:srgbClr val="000000">
                          <a:alpha val="43137"/>
                        </a:srgbClr>
                      </a:outerShdw>
                    </a:effectLst>
                    <a:latin typeface="Century Gothic" pitchFamily="34" charset="0"/>
                  </a:rPr>
                  <a:t>Así pues, resolviendo la matriz encontramos los siguientes valores:</a:t>
                </a:r>
              </a:p>
              <a:p>
                <a:pPr algn="just">
                  <a:spcBef>
                    <a:spcPct val="0"/>
                  </a:spcBef>
                </a:pPr>
                <a:endParaRPr lang="es-MX" sz="1400" dirty="0">
                  <a:solidFill>
                    <a:schemeClr val="tx1"/>
                  </a:solidFill>
                  <a:effectLst>
                    <a:outerShdw blurRad="38100" dist="38100" dir="2700000" algn="tl">
                      <a:srgbClr val="000000">
                        <a:alpha val="43137"/>
                      </a:srgbClr>
                    </a:outerShdw>
                  </a:effectLst>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𝐸𝐼</m:t>
                      </m:r>
                      <m:sSub>
                        <m:sSubPr>
                          <m:ctrlPr>
                            <a:rPr lang="es-MX" sz="1400"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𝐵</m:t>
                          </m:r>
                        </m:sub>
                      </m:sSub>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=4</m:t>
                      </m:r>
                      <m:r>
                        <a:rPr lang="es-ES" sz="1400" b="0" i="1" smtClean="0">
                          <a:solidFill>
                            <a:schemeClr val="tx1"/>
                          </a:solidFill>
                          <a:effectLst>
                            <a:outerShdw blurRad="38100" dist="38100" dir="2700000" algn="tl">
                              <a:srgbClr val="000000">
                                <a:alpha val="43137"/>
                              </a:srgbClr>
                            </a:outerShdw>
                          </a:effectLst>
                          <a:latin typeface="Cambria Math" panose="02040503050406030204" pitchFamily="18" charset="0"/>
                        </a:rPr>
                        <m:t>05</m:t>
                      </m:r>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lang="es-ES" sz="1400" b="0" i="1" smtClean="0">
                          <a:solidFill>
                            <a:schemeClr val="tx1"/>
                          </a:solidFill>
                          <a:effectLst>
                            <a:outerShdw blurRad="38100" dist="38100" dir="2700000" algn="tl">
                              <a:srgbClr val="000000">
                                <a:alpha val="43137"/>
                              </a:srgbClr>
                            </a:outerShdw>
                          </a:effectLst>
                          <a:latin typeface="Cambria Math" panose="02040503050406030204" pitchFamily="18" charset="0"/>
                        </a:rPr>
                        <m:t>78</m:t>
                      </m:r>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   </m:t>
                      </m:r>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𝐸𝐼</m:t>
                      </m:r>
                      <m:sSub>
                        <m:sSubPr>
                          <m:ctrlPr>
                            <a:rPr lang="es-MX" sz="1400"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e>
                        <m:sub>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𝐶</m:t>
                          </m:r>
                        </m:sub>
                      </m:sSub>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lang="es-ES" sz="1400" b="0" i="1" smtClean="0">
                          <a:solidFill>
                            <a:schemeClr val="tx1"/>
                          </a:solidFill>
                          <a:effectLst>
                            <a:outerShdw blurRad="38100" dist="38100" dir="2700000" algn="tl">
                              <a:srgbClr val="000000">
                                <a:alpha val="43137"/>
                              </a:srgbClr>
                            </a:outerShdw>
                          </a:effectLst>
                          <a:latin typeface="Cambria Math" panose="02040503050406030204" pitchFamily="18" charset="0"/>
                        </a:rPr>
                        <m:t>377</m:t>
                      </m:r>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lang="es-ES" sz="1400" b="0" i="1" smtClean="0">
                          <a:solidFill>
                            <a:schemeClr val="tx1"/>
                          </a:solidFill>
                          <a:effectLst>
                            <a:outerShdw blurRad="38100" dist="38100" dir="2700000" algn="tl">
                              <a:srgbClr val="000000">
                                <a:alpha val="43137"/>
                              </a:srgbClr>
                            </a:outerShdw>
                          </a:effectLst>
                          <a:latin typeface="Cambria Math" panose="02040503050406030204" pitchFamily="18" charset="0"/>
                        </a:rPr>
                        <m:t>24</m:t>
                      </m:r>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   </m:t>
                      </m:r>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𝐸𝐼</m:t>
                      </m:r>
                      <m:sSub>
                        <m:sSubPr>
                          <m:ctrlPr>
                            <a:rPr lang="es-MX" sz="1400"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𝜑</m:t>
                          </m:r>
                        </m:e>
                        <m:sub>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𝐷𝐶</m:t>
                          </m:r>
                        </m:sub>
                      </m:sSub>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=3</m:t>
                      </m:r>
                      <m:r>
                        <a:rPr lang="es-ES" sz="1400" b="0" i="1" smtClean="0">
                          <a:solidFill>
                            <a:schemeClr val="tx1"/>
                          </a:solidFill>
                          <a:effectLst>
                            <a:outerShdw blurRad="38100" dist="38100" dir="2700000" algn="tl">
                              <a:srgbClr val="000000">
                                <a:alpha val="43137"/>
                              </a:srgbClr>
                            </a:outerShdw>
                          </a:effectLst>
                          <a:latin typeface="Cambria Math" panose="02040503050406030204" pitchFamily="18" charset="0"/>
                        </a:rPr>
                        <m:t>91</m:t>
                      </m:r>
                      <m:r>
                        <a:rPr lang="es-MX" sz="1400" b="0"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lang="es-ES" sz="1400" b="0" i="1" smtClean="0">
                          <a:solidFill>
                            <a:schemeClr val="tx1"/>
                          </a:solidFill>
                          <a:effectLst>
                            <a:outerShdw blurRad="38100" dist="38100" dir="2700000" algn="tl">
                              <a:srgbClr val="000000">
                                <a:alpha val="43137"/>
                              </a:srgbClr>
                            </a:outerShdw>
                          </a:effectLst>
                          <a:latin typeface="Cambria Math" panose="02040503050406030204" pitchFamily="18" charset="0"/>
                        </a:rPr>
                        <m:t>52</m:t>
                      </m:r>
                    </m:oMath>
                  </m:oMathPara>
                </a14:m>
                <a:endParaRPr lang="es-MX" sz="1400" dirty="0">
                  <a:solidFill>
                    <a:schemeClr val="tx1"/>
                  </a:solidFill>
                  <a:effectLst>
                    <a:outerShdw blurRad="38100" dist="38100" dir="2700000" algn="tl">
                      <a:srgbClr val="000000">
                        <a:alpha val="43137"/>
                      </a:srgbClr>
                    </a:outerShdw>
                  </a:effectLst>
                  <a:latin typeface="Century Gothic" pitchFamily="34" charset="0"/>
                </a:endParaRPr>
              </a:p>
              <a:p>
                <a:pPr algn="just">
                  <a:spcBef>
                    <a:spcPct val="0"/>
                  </a:spcBef>
                </a:pPr>
                <a:endParaRPr lang="es-MX" sz="1400" dirty="0">
                  <a:effectLst>
                    <a:outerShdw blurRad="38100" dist="38100" dir="2700000" algn="tl">
                      <a:srgbClr val="000000">
                        <a:alpha val="43137"/>
                      </a:srgbClr>
                    </a:outerShdw>
                  </a:effectLst>
                  <a:latin typeface="Century Gothic" pitchFamily="34" charset="0"/>
                </a:endParaRPr>
              </a:p>
              <a:p>
                <a:pPr algn="just">
                  <a:spcBef>
                    <a:spcPct val="0"/>
                  </a:spcBef>
                </a:pPr>
                <a:r>
                  <a:rPr lang="es-MX" sz="1400" dirty="0">
                    <a:effectLst>
                      <a:outerShdw blurRad="38100" dist="38100" dir="2700000" algn="tl">
                        <a:srgbClr val="000000">
                          <a:alpha val="43137"/>
                        </a:srgbClr>
                      </a:outerShdw>
                    </a:effectLst>
                    <a:latin typeface="Century Gothic" pitchFamily="34" charset="0"/>
                  </a:rPr>
                  <a:t>Ya con estos valores podemos resolver las ecuaciones 1,2 ,3 ,4 ,5 y 6 y obtener lo momentos finales y así dibujar el diagrama de momentos.</a:t>
                </a:r>
              </a:p>
              <a:p>
                <a:pPr algn="just">
                  <a:spcBef>
                    <a:spcPct val="0"/>
                  </a:spcBef>
                </a:pPr>
                <a:endParaRPr lang="es-MX" sz="1400" dirty="0">
                  <a:effectLst>
                    <a:outerShdw blurRad="38100" dist="38100" dir="2700000" algn="tl">
                      <a:srgbClr val="000000">
                        <a:alpha val="43137"/>
                      </a:srgbClr>
                    </a:outerShdw>
                  </a:effectLst>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sSub>
                        <m:sSubPr>
                          <m:ctrlPr>
                            <a:rPr lang="es-MX" sz="1400" i="1" smtClean="0">
                              <a:effectLst>
                                <a:outerShdw blurRad="38100" dist="38100" dir="2700000" algn="tl">
                                  <a:srgbClr val="000000">
                                    <a:alpha val="43137"/>
                                  </a:srgbClr>
                                </a:outerShdw>
                              </a:effectLst>
                              <a:latin typeface="Cambria Math" panose="02040503050406030204" pitchFamily="18" charset="0"/>
                            </a:rPr>
                          </m:ctrlPr>
                        </m:sSubPr>
                        <m:e>
                          <m:r>
                            <a:rPr lang="es-MX" sz="1400" b="0" i="1" smtClean="0">
                              <a:effectLst>
                                <a:outerShdw blurRad="38100" dist="38100" dir="2700000" algn="tl">
                                  <a:srgbClr val="000000">
                                    <a:alpha val="43137"/>
                                  </a:srgbClr>
                                </a:outerShdw>
                              </a:effectLst>
                              <a:latin typeface="Cambria Math" panose="02040503050406030204" pitchFamily="18" charset="0"/>
                            </a:rPr>
                            <m:t>𝑀</m:t>
                          </m:r>
                        </m:e>
                        <m:sub>
                          <m:r>
                            <a:rPr lang="es-MX" sz="1400" b="0" i="1" smtClean="0">
                              <a:effectLst>
                                <a:outerShdw blurRad="38100" dist="38100" dir="2700000" algn="tl">
                                  <a:srgbClr val="000000">
                                    <a:alpha val="43137"/>
                                  </a:srgbClr>
                                </a:outerShdw>
                              </a:effectLst>
                              <a:latin typeface="Cambria Math" panose="02040503050406030204" pitchFamily="18" charset="0"/>
                            </a:rPr>
                            <m:t>𝐴𝐵</m:t>
                          </m:r>
                        </m:sub>
                      </m:sSub>
                      <m:r>
                        <a:rPr lang="es-MX" sz="1400" b="0" i="1" smtClean="0">
                          <a:effectLst>
                            <a:outerShdw blurRad="38100" dist="38100" dir="2700000" algn="tl">
                              <a:srgbClr val="000000">
                                <a:alpha val="43137"/>
                              </a:srgbClr>
                            </a:outerShdw>
                          </a:effectLst>
                          <a:latin typeface="Cambria Math" panose="02040503050406030204" pitchFamily="18" charset="0"/>
                        </a:rPr>
                        <m:t>=−2</m:t>
                      </m:r>
                      <m:r>
                        <a:rPr lang="es-ES" sz="1400" b="0" i="1" smtClean="0">
                          <a:effectLst>
                            <a:outerShdw blurRad="38100" dist="38100" dir="2700000" algn="tl">
                              <a:srgbClr val="000000">
                                <a:alpha val="43137"/>
                              </a:srgbClr>
                            </a:outerShdw>
                          </a:effectLst>
                          <a:latin typeface="Cambria Math" panose="02040503050406030204" pitchFamily="18" charset="0"/>
                        </a:rPr>
                        <m:t>25.99</m:t>
                      </m:r>
                      <m:r>
                        <a:rPr lang="es-MX" sz="1400" b="0" i="1" smtClean="0">
                          <a:effectLst>
                            <a:outerShdw blurRad="38100" dist="38100" dir="2700000" algn="tl">
                              <a:srgbClr val="000000">
                                <a:alpha val="43137"/>
                              </a:srgbClr>
                            </a:outerShdw>
                          </a:effectLst>
                          <a:latin typeface="Cambria Math" panose="02040503050406030204" pitchFamily="18" charset="0"/>
                        </a:rPr>
                        <m:t> </m:t>
                      </m:r>
                      <m:r>
                        <a:rPr lang="es-MX" sz="1400" b="0" i="1" smtClean="0">
                          <a:effectLst>
                            <a:outerShdw blurRad="38100" dist="38100" dir="2700000" algn="tl">
                              <a:srgbClr val="000000">
                                <a:alpha val="43137"/>
                              </a:srgbClr>
                            </a:outerShdw>
                          </a:effectLst>
                          <a:latin typeface="Cambria Math" panose="02040503050406030204" pitchFamily="18" charset="0"/>
                        </a:rPr>
                        <m:t>𝑘</m:t>
                      </m:r>
                      <m:r>
                        <a:rPr lang="es-MX" sz="1400" b="0" i="1" smtClean="0">
                          <a:effectLst>
                            <a:outerShdw blurRad="38100" dist="38100" dir="2700000" algn="tl">
                              <a:srgbClr val="000000">
                                <a:alpha val="43137"/>
                              </a:srgbClr>
                            </a:outerShdw>
                          </a:effectLst>
                          <a:latin typeface="Cambria Math" panose="02040503050406030204" pitchFamily="18" charset="0"/>
                        </a:rPr>
                        <m:t>∗</m:t>
                      </m:r>
                      <m:r>
                        <a:rPr lang="es-MX" sz="1400" b="0" i="1" smtClean="0">
                          <a:effectLst>
                            <a:outerShdw blurRad="38100" dist="38100" dir="2700000" algn="tl">
                              <a:srgbClr val="000000">
                                <a:alpha val="43137"/>
                              </a:srgbClr>
                            </a:outerShdw>
                          </a:effectLst>
                          <a:latin typeface="Cambria Math" panose="02040503050406030204" pitchFamily="18" charset="0"/>
                        </a:rPr>
                        <m:t>𝑓𝑡</m:t>
                      </m:r>
                    </m:oMath>
                  </m:oMathPara>
                </a14:m>
                <a:endParaRPr lang="es-MX" sz="1400" dirty="0">
                  <a:effectLst>
                    <a:outerShdw blurRad="38100" dist="38100" dir="2700000" algn="tl">
                      <a:srgbClr val="000000">
                        <a:alpha val="43137"/>
                      </a:srgbClr>
                    </a:outerShdw>
                  </a:effectLst>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sSub>
                        <m:sSubPr>
                          <m:ctrlPr>
                            <a:rPr lang="es-MX" sz="1400" i="1" smtClean="0">
                              <a:effectLst>
                                <a:outerShdw blurRad="38100" dist="38100" dir="2700000" algn="tl">
                                  <a:srgbClr val="000000">
                                    <a:alpha val="43137"/>
                                  </a:srgbClr>
                                </a:outerShdw>
                              </a:effectLst>
                              <a:latin typeface="Cambria Math" panose="02040503050406030204" pitchFamily="18" charset="0"/>
                            </a:rPr>
                          </m:ctrlPr>
                        </m:sSubPr>
                        <m:e>
                          <m:r>
                            <a:rPr lang="es-MX" sz="1400" b="0" i="1" smtClean="0">
                              <a:effectLst>
                                <a:outerShdw blurRad="38100" dist="38100" dir="2700000" algn="tl">
                                  <a:srgbClr val="000000">
                                    <a:alpha val="43137"/>
                                  </a:srgbClr>
                                </a:outerShdw>
                              </a:effectLst>
                              <a:latin typeface="Cambria Math" panose="02040503050406030204" pitchFamily="18" charset="0"/>
                            </a:rPr>
                            <m:t>𝑀</m:t>
                          </m:r>
                        </m:e>
                        <m:sub>
                          <m:r>
                            <a:rPr lang="es-MX" sz="1400" b="0" i="1" smtClean="0">
                              <a:effectLst>
                                <a:outerShdw blurRad="38100" dist="38100" dir="2700000" algn="tl">
                                  <a:srgbClr val="000000">
                                    <a:alpha val="43137"/>
                                  </a:srgbClr>
                                </a:outerShdw>
                              </a:effectLst>
                              <a:latin typeface="Cambria Math" panose="02040503050406030204" pitchFamily="18" charset="0"/>
                            </a:rPr>
                            <m:t>𝐵𝐴</m:t>
                          </m:r>
                        </m:sub>
                      </m:sSub>
                      <m:r>
                        <a:rPr lang="es-MX" sz="1400" b="0" i="1" smtClean="0">
                          <a:effectLst>
                            <a:outerShdw blurRad="38100" dist="38100" dir="2700000" algn="tl">
                              <a:srgbClr val="000000">
                                <a:alpha val="43137"/>
                              </a:srgbClr>
                            </a:outerShdw>
                          </a:effectLst>
                          <a:latin typeface="Cambria Math" panose="02040503050406030204" pitchFamily="18" charset="0"/>
                        </a:rPr>
                        <m:t>=−1</m:t>
                      </m:r>
                      <m:r>
                        <a:rPr lang="es-ES" sz="1400" b="0" i="1" smtClean="0">
                          <a:effectLst>
                            <a:outerShdw blurRad="38100" dist="38100" dir="2700000" algn="tl">
                              <a:srgbClr val="000000">
                                <a:alpha val="43137"/>
                              </a:srgbClr>
                            </a:outerShdw>
                          </a:effectLst>
                          <a:latin typeface="Cambria Math" panose="02040503050406030204" pitchFamily="18" charset="0"/>
                        </a:rPr>
                        <m:t>58.38</m:t>
                      </m:r>
                      <m:r>
                        <a:rPr lang="es-MX" sz="1400" b="0" i="1" smtClean="0">
                          <a:effectLst>
                            <a:outerShdw blurRad="38100" dist="38100" dir="2700000" algn="tl">
                              <a:srgbClr val="000000">
                                <a:alpha val="43137"/>
                              </a:srgbClr>
                            </a:outerShdw>
                          </a:effectLst>
                          <a:latin typeface="Cambria Math" panose="02040503050406030204" pitchFamily="18" charset="0"/>
                        </a:rPr>
                        <m:t> </m:t>
                      </m:r>
                      <m:r>
                        <a:rPr lang="es-MX" sz="1400" b="0" i="1" smtClean="0">
                          <a:effectLst>
                            <a:outerShdw blurRad="38100" dist="38100" dir="2700000" algn="tl">
                              <a:srgbClr val="000000">
                                <a:alpha val="43137"/>
                              </a:srgbClr>
                            </a:outerShdw>
                          </a:effectLst>
                          <a:latin typeface="Cambria Math" panose="02040503050406030204" pitchFamily="18" charset="0"/>
                        </a:rPr>
                        <m:t>𝑘</m:t>
                      </m:r>
                      <m:r>
                        <a:rPr lang="es-MX" sz="1400" b="0" i="1" smtClean="0">
                          <a:effectLst>
                            <a:outerShdw blurRad="38100" dist="38100" dir="2700000" algn="tl">
                              <a:srgbClr val="000000">
                                <a:alpha val="43137"/>
                              </a:srgbClr>
                            </a:outerShdw>
                          </a:effectLst>
                          <a:latin typeface="Cambria Math" panose="02040503050406030204" pitchFamily="18" charset="0"/>
                        </a:rPr>
                        <m:t>∗</m:t>
                      </m:r>
                      <m:r>
                        <a:rPr lang="es-MX" sz="1400" b="0" i="1" smtClean="0">
                          <a:effectLst>
                            <a:outerShdw blurRad="38100" dist="38100" dir="2700000" algn="tl">
                              <a:srgbClr val="000000">
                                <a:alpha val="43137"/>
                              </a:srgbClr>
                            </a:outerShdw>
                          </a:effectLst>
                          <a:latin typeface="Cambria Math" panose="02040503050406030204" pitchFamily="18" charset="0"/>
                        </a:rPr>
                        <m:t>𝑓𝑡</m:t>
                      </m:r>
                    </m:oMath>
                  </m:oMathPara>
                </a14:m>
                <a:endParaRPr lang="es-MX" sz="1400" dirty="0">
                  <a:effectLst>
                    <a:outerShdw blurRad="38100" dist="38100" dir="2700000" algn="tl">
                      <a:srgbClr val="000000">
                        <a:alpha val="43137"/>
                      </a:srgbClr>
                    </a:outerShdw>
                  </a:effectLst>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sSub>
                        <m:sSubPr>
                          <m:ctrlPr>
                            <a:rPr lang="es-MX" sz="1400" i="1" smtClean="0">
                              <a:effectLst>
                                <a:outerShdw blurRad="38100" dist="38100" dir="2700000" algn="tl">
                                  <a:srgbClr val="000000">
                                    <a:alpha val="43137"/>
                                  </a:srgbClr>
                                </a:outerShdw>
                              </a:effectLst>
                              <a:latin typeface="Cambria Math" panose="02040503050406030204" pitchFamily="18" charset="0"/>
                            </a:rPr>
                          </m:ctrlPr>
                        </m:sSubPr>
                        <m:e>
                          <m:r>
                            <a:rPr lang="es-MX" sz="1400" b="0" i="1" smtClean="0">
                              <a:effectLst>
                                <a:outerShdw blurRad="38100" dist="38100" dir="2700000" algn="tl">
                                  <a:srgbClr val="000000">
                                    <a:alpha val="43137"/>
                                  </a:srgbClr>
                                </a:outerShdw>
                              </a:effectLst>
                              <a:latin typeface="Cambria Math" panose="02040503050406030204" pitchFamily="18" charset="0"/>
                            </a:rPr>
                            <m:t>𝑀</m:t>
                          </m:r>
                        </m:e>
                        <m:sub>
                          <m:r>
                            <a:rPr lang="es-MX" sz="1400" b="0" i="1" smtClean="0">
                              <a:effectLst>
                                <a:outerShdw blurRad="38100" dist="38100" dir="2700000" algn="tl">
                                  <a:srgbClr val="000000">
                                    <a:alpha val="43137"/>
                                  </a:srgbClr>
                                </a:outerShdw>
                              </a:effectLst>
                              <a:latin typeface="Cambria Math" panose="02040503050406030204" pitchFamily="18" charset="0"/>
                            </a:rPr>
                            <m:t>𝐵𝐶</m:t>
                          </m:r>
                        </m:sub>
                      </m:sSub>
                      <m:r>
                        <a:rPr lang="es-MX" sz="1400" b="0" i="1" smtClean="0">
                          <a:effectLst>
                            <a:outerShdw blurRad="38100" dist="38100" dir="2700000" algn="tl">
                              <a:srgbClr val="000000">
                                <a:alpha val="43137"/>
                              </a:srgbClr>
                            </a:outerShdw>
                          </a:effectLst>
                          <a:latin typeface="Cambria Math" panose="02040503050406030204" pitchFamily="18" charset="0"/>
                        </a:rPr>
                        <m:t>=1</m:t>
                      </m:r>
                      <m:r>
                        <a:rPr lang="es-ES" sz="1400" b="0" i="1" smtClean="0">
                          <a:effectLst>
                            <a:outerShdw blurRad="38100" dist="38100" dir="2700000" algn="tl">
                              <a:srgbClr val="000000">
                                <a:alpha val="43137"/>
                              </a:srgbClr>
                            </a:outerShdw>
                          </a:effectLst>
                          <a:latin typeface="Cambria Math" panose="02040503050406030204" pitchFamily="18" charset="0"/>
                        </a:rPr>
                        <m:t>58.38</m:t>
                      </m:r>
                      <m:r>
                        <a:rPr lang="es-MX" sz="1400" b="0" i="1" smtClean="0">
                          <a:effectLst>
                            <a:outerShdw blurRad="38100" dist="38100" dir="2700000" algn="tl">
                              <a:srgbClr val="000000">
                                <a:alpha val="43137"/>
                              </a:srgbClr>
                            </a:outerShdw>
                          </a:effectLst>
                          <a:latin typeface="Cambria Math" panose="02040503050406030204" pitchFamily="18" charset="0"/>
                        </a:rPr>
                        <m:t> </m:t>
                      </m:r>
                      <m:r>
                        <a:rPr lang="es-MX" sz="1400" b="0" i="1" smtClean="0">
                          <a:effectLst>
                            <a:outerShdw blurRad="38100" dist="38100" dir="2700000" algn="tl">
                              <a:srgbClr val="000000">
                                <a:alpha val="43137"/>
                              </a:srgbClr>
                            </a:outerShdw>
                          </a:effectLst>
                          <a:latin typeface="Cambria Math" panose="02040503050406030204" pitchFamily="18" charset="0"/>
                        </a:rPr>
                        <m:t>𝑘</m:t>
                      </m:r>
                      <m:r>
                        <a:rPr lang="es-MX" sz="1400" b="0" i="1" smtClean="0">
                          <a:effectLst>
                            <a:outerShdw blurRad="38100" dist="38100" dir="2700000" algn="tl">
                              <a:srgbClr val="000000">
                                <a:alpha val="43137"/>
                              </a:srgbClr>
                            </a:outerShdw>
                          </a:effectLst>
                          <a:latin typeface="Cambria Math" panose="02040503050406030204" pitchFamily="18" charset="0"/>
                        </a:rPr>
                        <m:t>∗</m:t>
                      </m:r>
                      <m:r>
                        <a:rPr lang="es-MX" sz="1400" b="0" i="1" smtClean="0">
                          <a:effectLst>
                            <a:outerShdw blurRad="38100" dist="38100" dir="2700000" algn="tl">
                              <a:srgbClr val="000000">
                                <a:alpha val="43137"/>
                              </a:srgbClr>
                            </a:outerShdw>
                          </a:effectLst>
                          <a:latin typeface="Cambria Math" panose="02040503050406030204" pitchFamily="18" charset="0"/>
                        </a:rPr>
                        <m:t>𝑓𝑡</m:t>
                      </m:r>
                    </m:oMath>
                  </m:oMathPara>
                </a14:m>
                <a:endParaRPr lang="es-MX" sz="1400" dirty="0">
                  <a:effectLst>
                    <a:outerShdw blurRad="38100" dist="38100" dir="2700000" algn="tl">
                      <a:srgbClr val="000000">
                        <a:alpha val="43137"/>
                      </a:srgbClr>
                    </a:outerShdw>
                  </a:effectLst>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sSub>
                        <m:sSubPr>
                          <m:ctrlPr>
                            <a:rPr lang="es-MX" sz="1400" i="1" smtClean="0">
                              <a:effectLst>
                                <a:outerShdw blurRad="38100" dist="38100" dir="2700000" algn="tl">
                                  <a:srgbClr val="000000">
                                    <a:alpha val="43137"/>
                                  </a:srgbClr>
                                </a:outerShdw>
                              </a:effectLst>
                              <a:latin typeface="Cambria Math" panose="02040503050406030204" pitchFamily="18" charset="0"/>
                            </a:rPr>
                          </m:ctrlPr>
                        </m:sSubPr>
                        <m:e>
                          <m:r>
                            <a:rPr lang="es-MX" sz="1400" b="0" i="1" smtClean="0">
                              <a:effectLst>
                                <a:outerShdw blurRad="38100" dist="38100" dir="2700000" algn="tl">
                                  <a:srgbClr val="000000">
                                    <a:alpha val="43137"/>
                                  </a:srgbClr>
                                </a:outerShdw>
                              </a:effectLst>
                              <a:latin typeface="Cambria Math" panose="02040503050406030204" pitchFamily="18" charset="0"/>
                            </a:rPr>
                            <m:t>𝑀</m:t>
                          </m:r>
                        </m:e>
                        <m:sub>
                          <m:r>
                            <a:rPr lang="es-MX" sz="1400" b="0" i="1" smtClean="0">
                              <a:effectLst>
                                <a:outerShdw blurRad="38100" dist="38100" dir="2700000" algn="tl">
                                  <a:srgbClr val="000000">
                                    <a:alpha val="43137"/>
                                  </a:srgbClr>
                                </a:outerShdw>
                              </a:effectLst>
                              <a:latin typeface="Cambria Math" panose="02040503050406030204" pitchFamily="18" charset="0"/>
                            </a:rPr>
                            <m:t>𝐶𝐵</m:t>
                          </m:r>
                        </m:sub>
                      </m:sSub>
                      <m:r>
                        <a:rPr lang="es-MX" sz="1400" b="0" i="1" smtClean="0">
                          <a:effectLst>
                            <a:outerShdw blurRad="38100" dist="38100" dir="2700000" algn="tl">
                              <a:srgbClr val="000000">
                                <a:alpha val="43137"/>
                              </a:srgbClr>
                            </a:outerShdw>
                          </a:effectLst>
                          <a:latin typeface="Cambria Math" panose="02040503050406030204" pitchFamily="18" charset="0"/>
                        </a:rPr>
                        <m:t>=</m:t>
                      </m:r>
                      <m:r>
                        <a:rPr lang="es-ES" sz="1400" b="0" i="1" smtClean="0">
                          <a:effectLst>
                            <a:outerShdw blurRad="38100" dist="38100" dir="2700000" algn="tl">
                              <a:srgbClr val="000000">
                                <a:alpha val="43137"/>
                              </a:srgbClr>
                            </a:outerShdw>
                          </a:effectLst>
                          <a:latin typeface="Cambria Math" panose="02040503050406030204" pitchFamily="18" charset="0"/>
                        </a:rPr>
                        <m:t>154.69</m:t>
                      </m:r>
                      <m:r>
                        <a:rPr lang="es-MX" sz="1400" b="0" i="1" smtClean="0">
                          <a:effectLst>
                            <a:outerShdw blurRad="38100" dist="38100" dir="2700000" algn="tl">
                              <a:srgbClr val="000000">
                                <a:alpha val="43137"/>
                              </a:srgbClr>
                            </a:outerShdw>
                          </a:effectLst>
                          <a:latin typeface="Cambria Math" panose="02040503050406030204" pitchFamily="18" charset="0"/>
                        </a:rPr>
                        <m:t> </m:t>
                      </m:r>
                      <m:r>
                        <a:rPr lang="es-MX" sz="1400" b="0" i="1" smtClean="0">
                          <a:effectLst>
                            <a:outerShdw blurRad="38100" dist="38100" dir="2700000" algn="tl">
                              <a:srgbClr val="000000">
                                <a:alpha val="43137"/>
                              </a:srgbClr>
                            </a:outerShdw>
                          </a:effectLst>
                          <a:latin typeface="Cambria Math" panose="02040503050406030204" pitchFamily="18" charset="0"/>
                        </a:rPr>
                        <m:t>𝑘</m:t>
                      </m:r>
                      <m:r>
                        <a:rPr lang="es-MX" sz="1400" b="0" i="1" smtClean="0">
                          <a:effectLst>
                            <a:outerShdw blurRad="38100" dist="38100" dir="2700000" algn="tl">
                              <a:srgbClr val="000000">
                                <a:alpha val="43137"/>
                              </a:srgbClr>
                            </a:outerShdw>
                          </a:effectLst>
                          <a:latin typeface="Cambria Math" panose="02040503050406030204" pitchFamily="18" charset="0"/>
                        </a:rPr>
                        <m:t>∗</m:t>
                      </m:r>
                      <m:r>
                        <a:rPr lang="es-MX" sz="1400" b="0" i="1" smtClean="0">
                          <a:effectLst>
                            <a:outerShdw blurRad="38100" dist="38100" dir="2700000" algn="tl">
                              <a:srgbClr val="000000">
                                <a:alpha val="43137"/>
                              </a:srgbClr>
                            </a:outerShdw>
                          </a:effectLst>
                          <a:latin typeface="Cambria Math" panose="02040503050406030204" pitchFamily="18" charset="0"/>
                        </a:rPr>
                        <m:t>𝑓𝑡</m:t>
                      </m:r>
                    </m:oMath>
                  </m:oMathPara>
                </a14:m>
                <a:endParaRPr lang="es-MX" sz="1400" dirty="0">
                  <a:effectLst>
                    <a:outerShdw blurRad="38100" dist="38100" dir="2700000" algn="tl">
                      <a:srgbClr val="000000">
                        <a:alpha val="43137"/>
                      </a:srgbClr>
                    </a:outerShdw>
                  </a:effectLst>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sSub>
                        <m:sSubPr>
                          <m:ctrlPr>
                            <a:rPr lang="es-MX" sz="1400" i="1" smtClean="0">
                              <a:effectLst>
                                <a:outerShdw blurRad="38100" dist="38100" dir="2700000" algn="tl">
                                  <a:srgbClr val="000000">
                                    <a:alpha val="43137"/>
                                  </a:srgbClr>
                                </a:outerShdw>
                              </a:effectLst>
                              <a:latin typeface="Cambria Math" panose="02040503050406030204" pitchFamily="18" charset="0"/>
                            </a:rPr>
                          </m:ctrlPr>
                        </m:sSubPr>
                        <m:e>
                          <m:r>
                            <a:rPr lang="es-MX" sz="1400" b="0" i="1" smtClean="0">
                              <a:effectLst>
                                <a:outerShdw blurRad="38100" dist="38100" dir="2700000" algn="tl">
                                  <a:srgbClr val="000000">
                                    <a:alpha val="43137"/>
                                  </a:srgbClr>
                                </a:outerShdw>
                              </a:effectLst>
                              <a:latin typeface="Cambria Math" panose="02040503050406030204" pitchFamily="18" charset="0"/>
                            </a:rPr>
                            <m:t>𝑀</m:t>
                          </m:r>
                        </m:e>
                        <m:sub>
                          <m:r>
                            <a:rPr lang="es-MX" sz="1400" b="0" i="1" smtClean="0">
                              <a:effectLst>
                                <a:outerShdw blurRad="38100" dist="38100" dir="2700000" algn="tl">
                                  <a:srgbClr val="000000">
                                    <a:alpha val="43137"/>
                                  </a:srgbClr>
                                </a:outerShdw>
                              </a:effectLst>
                              <a:latin typeface="Cambria Math" panose="02040503050406030204" pitchFamily="18" charset="0"/>
                            </a:rPr>
                            <m:t>𝐶𝐷</m:t>
                          </m:r>
                        </m:sub>
                      </m:sSub>
                      <m:r>
                        <a:rPr lang="es-MX" sz="1400" b="0" i="1" smtClean="0">
                          <a:effectLst>
                            <a:outerShdw blurRad="38100" dist="38100" dir="2700000" algn="tl">
                              <a:srgbClr val="000000">
                                <a:alpha val="43137"/>
                              </a:srgbClr>
                            </a:outerShdw>
                          </a:effectLst>
                          <a:latin typeface="Cambria Math" panose="02040503050406030204" pitchFamily="18" charset="0"/>
                        </a:rPr>
                        <m:t>=−</m:t>
                      </m:r>
                      <m:r>
                        <a:rPr lang="es-ES" sz="1400" b="0" i="1" smtClean="0">
                          <a:effectLst>
                            <a:outerShdw blurRad="38100" dist="38100" dir="2700000" algn="tl">
                              <a:srgbClr val="000000">
                                <a:alpha val="43137"/>
                              </a:srgbClr>
                            </a:outerShdw>
                          </a:effectLst>
                          <a:latin typeface="Cambria Math" panose="02040503050406030204" pitchFamily="18" charset="0"/>
                        </a:rPr>
                        <m:t>154</m:t>
                      </m:r>
                      <m:r>
                        <a:rPr lang="es-MX" sz="1400" b="0" i="1" smtClean="0">
                          <a:effectLst>
                            <a:outerShdw blurRad="38100" dist="38100" dir="2700000" algn="tl">
                              <a:srgbClr val="000000">
                                <a:alpha val="43137"/>
                              </a:srgbClr>
                            </a:outerShdw>
                          </a:effectLst>
                          <a:latin typeface="Cambria Math" panose="02040503050406030204" pitchFamily="18" charset="0"/>
                        </a:rPr>
                        <m:t>.</m:t>
                      </m:r>
                      <m:r>
                        <a:rPr lang="es-ES" sz="1400" b="0" i="1" smtClean="0">
                          <a:effectLst>
                            <a:outerShdw blurRad="38100" dist="38100" dir="2700000" algn="tl">
                              <a:srgbClr val="000000">
                                <a:alpha val="43137"/>
                              </a:srgbClr>
                            </a:outerShdw>
                          </a:effectLst>
                          <a:latin typeface="Cambria Math" panose="02040503050406030204" pitchFamily="18" charset="0"/>
                        </a:rPr>
                        <m:t>69</m:t>
                      </m:r>
                      <m:r>
                        <a:rPr lang="es-MX" sz="1400" b="0" i="1" smtClean="0">
                          <a:effectLst>
                            <a:outerShdw blurRad="38100" dist="38100" dir="2700000" algn="tl">
                              <a:srgbClr val="000000">
                                <a:alpha val="43137"/>
                              </a:srgbClr>
                            </a:outerShdw>
                          </a:effectLst>
                          <a:latin typeface="Cambria Math" panose="02040503050406030204" pitchFamily="18" charset="0"/>
                        </a:rPr>
                        <m:t> </m:t>
                      </m:r>
                      <m:r>
                        <a:rPr lang="es-MX" sz="1400" b="0" i="1" smtClean="0">
                          <a:effectLst>
                            <a:outerShdw blurRad="38100" dist="38100" dir="2700000" algn="tl">
                              <a:srgbClr val="000000">
                                <a:alpha val="43137"/>
                              </a:srgbClr>
                            </a:outerShdw>
                          </a:effectLst>
                          <a:latin typeface="Cambria Math" panose="02040503050406030204" pitchFamily="18" charset="0"/>
                        </a:rPr>
                        <m:t>𝑘</m:t>
                      </m:r>
                      <m:r>
                        <a:rPr lang="es-MX" sz="1400" b="0" i="1" smtClean="0">
                          <a:effectLst>
                            <a:outerShdw blurRad="38100" dist="38100" dir="2700000" algn="tl">
                              <a:srgbClr val="000000">
                                <a:alpha val="43137"/>
                              </a:srgbClr>
                            </a:outerShdw>
                          </a:effectLst>
                          <a:latin typeface="Cambria Math" panose="02040503050406030204" pitchFamily="18" charset="0"/>
                        </a:rPr>
                        <m:t>∗</m:t>
                      </m:r>
                      <m:r>
                        <a:rPr lang="es-MX" sz="1400" b="0" i="1" smtClean="0">
                          <a:effectLst>
                            <a:outerShdw blurRad="38100" dist="38100" dir="2700000" algn="tl">
                              <a:srgbClr val="000000">
                                <a:alpha val="43137"/>
                              </a:srgbClr>
                            </a:outerShdw>
                          </a:effectLst>
                          <a:latin typeface="Cambria Math" panose="02040503050406030204" pitchFamily="18" charset="0"/>
                        </a:rPr>
                        <m:t>𝑓𝑡</m:t>
                      </m:r>
                    </m:oMath>
                  </m:oMathPara>
                </a14:m>
                <a:endParaRPr lang="es-MX" sz="1400" dirty="0">
                  <a:effectLst>
                    <a:outerShdw blurRad="38100" dist="38100" dir="2700000" algn="tl">
                      <a:srgbClr val="000000">
                        <a:alpha val="43137"/>
                      </a:srgbClr>
                    </a:outerShdw>
                  </a:effectLst>
                  <a:latin typeface="Century Gothic" pitchFamily="34" charset="0"/>
                </a:endParaRPr>
              </a:p>
              <a:p>
                <a:pPr algn="just">
                  <a:spcBef>
                    <a:spcPct val="0"/>
                  </a:spcBef>
                </a:pPr>
                <a14:m>
                  <m:oMathPara xmlns:m="http://schemas.openxmlformats.org/officeDocument/2006/math">
                    <m:oMathParaPr>
                      <m:jc m:val="centerGroup"/>
                    </m:oMathParaPr>
                    <m:oMath xmlns:m="http://schemas.openxmlformats.org/officeDocument/2006/math">
                      <m:sSub>
                        <m:sSubPr>
                          <m:ctrlPr>
                            <a:rPr lang="es-MX" sz="1400" i="1" smtClean="0">
                              <a:effectLst>
                                <a:outerShdw blurRad="38100" dist="38100" dir="2700000" algn="tl">
                                  <a:srgbClr val="000000">
                                    <a:alpha val="43137"/>
                                  </a:srgbClr>
                                </a:outerShdw>
                              </a:effectLst>
                              <a:latin typeface="Cambria Math" panose="02040503050406030204" pitchFamily="18" charset="0"/>
                            </a:rPr>
                          </m:ctrlPr>
                        </m:sSubPr>
                        <m:e>
                          <m:r>
                            <a:rPr lang="es-MX" sz="1400" b="0" i="1" smtClean="0">
                              <a:effectLst>
                                <a:outerShdw blurRad="38100" dist="38100" dir="2700000" algn="tl">
                                  <a:srgbClr val="000000">
                                    <a:alpha val="43137"/>
                                  </a:srgbClr>
                                </a:outerShdw>
                              </a:effectLst>
                              <a:latin typeface="Cambria Math" panose="02040503050406030204" pitchFamily="18" charset="0"/>
                            </a:rPr>
                            <m:t>𝑀</m:t>
                          </m:r>
                        </m:e>
                        <m:sub>
                          <m:r>
                            <a:rPr lang="es-MX" sz="1400" b="0" i="1" smtClean="0">
                              <a:effectLst>
                                <a:outerShdw blurRad="38100" dist="38100" dir="2700000" algn="tl">
                                  <a:srgbClr val="000000">
                                    <a:alpha val="43137"/>
                                  </a:srgbClr>
                                </a:outerShdw>
                              </a:effectLst>
                              <a:latin typeface="Cambria Math" panose="02040503050406030204" pitchFamily="18" charset="0"/>
                            </a:rPr>
                            <m:t>𝐷𝐶</m:t>
                          </m:r>
                        </m:sub>
                      </m:sSub>
                      <m:r>
                        <a:rPr lang="es-MX" sz="1400" b="0" i="1" smtClean="0">
                          <a:effectLst>
                            <a:outerShdw blurRad="38100" dist="38100" dir="2700000" algn="tl">
                              <a:srgbClr val="000000">
                                <a:alpha val="43137"/>
                              </a:srgbClr>
                            </a:outerShdw>
                          </a:effectLst>
                          <a:latin typeface="Cambria Math" panose="02040503050406030204" pitchFamily="18" charset="0"/>
                        </a:rPr>
                        <m:t>=−</m:t>
                      </m:r>
                      <m:r>
                        <a:rPr lang="es-ES" sz="1400" b="0" i="1" smtClean="0">
                          <a:effectLst>
                            <a:outerShdw blurRad="38100" dist="38100" dir="2700000" algn="tl">
                              <a:srgbClr val="000000">
                                <a:alpha val="43137"/>
                              </a:srgbClr>
                            </a:outerShdw>
                          </a:effectLst>
                          <a:latin typeface="Cambria Math" panose="02040503050406030204" pitchFamily="18" charset="0"/>
                        </a:rPr>
                        <m:t>88.50</m:t>
                      </m:r>
                      <m:r>
                        <a:rPr lang="es-MX" sz="1400" b="0" i="1" smtClean="0">
                          <a:effectLst>
                            <a:outerShdw blurRad="38100" dist="38100" dir="2700000" algn="tl">
                              <a:srgbClr val="000000">
                                <a:alpha val="43137"/>
                              </a:srgbClr>
                            </a:outerShdw>
                          </a:effectLst>
                          <a:latin typeface="Cambria Math" panose="02040503050406030204" pitchFamily="18" charset="0"/>
                        </a:rPr>
                        <m:t> </m:t>
                      </m:r>
                      <m:r>
                        <a:rPr lang="es-MX" sz="1400" b="0" i="1" smtClean="0">
                          <a:effectLst>
                            <a:outerShdw blurRad="38100" dist="38100" dir="2700000" algn="tl">
                              <a:srgbClr val="000000">
                                <a:alpha val="43137"/>
                              </a:srgbClr>
                            </a:outerShdw>
                          </a:effectLst>
                          <a:latin typeface="Cambria Math" panose="02040503050406030204" pitchFamily="18" charset="0"/>
                        </a:rPr>
                        <m:t>𝑘</m:t>
                      </m:r>
                      <m:r>
                        <a:rPr lang="es-MX" sz="1400" b="0" i="1" smtClean="0">
                          <a:effectLst>
                            <a:outerShdw blurRad="38100" dist="38100" dir="2700000" algn="tl">
                              <a:srgbClr val="000000">
                                <a:alpha val="43137"/>
                              </a:srgbClr>
                            </a:outerShdw>
                          </a:effectLst>
                          <a:latin typeface="Cambria Math" panose="02040503050406030204" pitchFamily="18" charset="0"/>
                        </a:rPr>
                        <m:t>∗</m:t>
                      </m:r>
                      <m:r>
                        <a:rPr lang="es-MX" sz="1400" b="0" i="1" smtClean="0">
                          <a:effectLst>
                            <a:outerShdw blurRad="38100" dist="38100" dir="2700000" algn="tl">
                              <a:srgbClr val="000000">
                                <a:alpha val="43137"/>
                              </a:srgbClr>
                            </a:outerShdw>
                          </a:effectLst>
                          <a:latin typeface="Cambria Math" panose="02040503050406030204" pitchFamily="18" charset="0"/>
                        </a:rPr>
                        <m:t>𝑓𝑡</m:t>
                      </m:r>
                    </m:oMath>
                  </m:oMathPara>
                </a14:m>
                <a:endParaRPr lang="es-MX" sz="1400" dirty="0">
                  <a:effectLst>
                    <a:outerShdw blurRad="38100" dist="38100" dir="2700000" algn="tl">
                      <a:srgbClr val="000000">
                        <a:alpha val="43137"/>
                      </a:srgbClr>
                    </a:outerShdw>
                  </a:effectLst>
                  <a:latin typeface="Century Gothic" pitchFamily="34" charset="0"/>
                </a:endParaRPr>
              </a:p>
            </p:txBody>
          </p:sp>
        </mc:Choice>
        <mc:Fallback>
          <p:sp>
            <p:nvSpPr>
              <p:cNvPr id="11" name="CuadroTexto 10"/>
              <p:cNvSpPr txBox="1">
                <a:spLocks noRot="1" noChangeAspect="1" noMove="1" noResize="1" noEditPoints="1" noAdjustHandles="1" noChangeArrowheads="1" noChangeShapeType="1" noTextEdit="1"/>
              </p:cNvSpPr>
              <p:nvPr/>
            </p:nvSpPr>
            <p:spPr>
              <a:xfrm>
                <a:off x="740048" y="1916832"/>
                <a:ext cx="10661998" cy="2691719"/>
              </a:xfrm>
              <a:prstGeom prst="rect">
                <a:avLst/>
              </a:prstGeom>
              <a:blipFill>
                <a:blip r:embed="rId8"/>
                <a:stretch>
                  <a:fillRect l="-172" t="-3620" r="-400" b="-5430"/>
                </a:stretch>
              </a:blipFill>
            </p:spPr>
            <p:txBody>
              <a:bodyPr/>
              <a:lstStyle/>
              <a:p>
                <a:r>
                  <a:rPr lang="es-MX">
                    <a:noFill/>
                  </a:rPr>
                  <a:t> </a:t>
                </a:r>
              </a:p>
            </p:txBody>
          </p:sp>
        </mc:Fallback>
      </mc:AlternateContent>
      <p:sp>
        <p:nvSpPr>
          <p:cNvPr id="18" name="CuadroTexto 17"/>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Tree>
    <p:extLst>
      <p:ext uri="{BB962C8B-B14F-4D97-AF65-F5344CB8AC3E}">
        <p14:creationId xmlns:p14="http://schemas.microsoft.com/office/powerpoint/2010/main" val="2795558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47</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Diagrama de momentos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pic>
        <p:nvPicPr>
          <p:cNvPr id="11" name="Imagen 10"/>
          <p:cNvPicPr>
            <a:picLocks noChangeAspect="1"/>
          </p:cNvPicPr>
          <p:nvPr/>
        </p:nvPicPr>
        <p:blipFill rotWithShape="1">
          <a:blip r:embed="rId7"/>
          <a:srcRect l="37593" t="4946" r="23826" b="17862"/>
          <a:stretch/>
        </p:blipFill>
        <p:spPr>
          <a:xfrm>
            <a:off x="3514801" y="1772816"/>
            <a:ext cx="5129178" cy="4077039"/>
          </a:xfrm>
          <a:prstGeom prst="rect">
            <a:avLst/>
          </a:prstGeom>
        </p:spPr>
      </p:pic>
      <p:sp>
        <p:nvSpPr>
          <p:cNvPr id="12" name="Botón de acción: Inicio 11">
            <a:hlinkClick r:id="rId8"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892915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48</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CuadroTexto 10"/>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8" name="CuadroTexto 17"/>
          <p:cNvSpPr txBox="1"/>
          <p:nvPr/>
        </p:nvSpPr>
        <p:spPr>
          <a:xfrm>
            <a:off x="4981482" y="30161"/>
            <a:ext cx="2463752"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empotrada-articulada</a:t>
            </a:r>
            <a:endParaRPr lang="x-none" sz="1600" dirty="0">
              <a:solidFill>
                <a:prstClr val="black">
                  <a:lumMod val="65000"/>
                  <a:lumOff val="35000"/>
                </a:prstClr>
              </a:solidFill>
            </a:endParaRPr>
          </a:p>
        </p:txBody>
      </p:sp>
      <p:grpSp>
        <p:nvGrpSpPr>
          <p:cNvPr id="4" name="Grupo 3"/>
          <p:cNvGrpSpPr/>
          <p:nvPr/>
        </p:nvGrpSpPr>
        <p:grpSpPr>
          <a:xfrm>
            <a:off x="1460237" y="2478569"/>
            <a:ext cx="9506222" cy="2220914"/>
            <a:chOff x="1460237" y="2238822"/>
            <a:chExt cx="9506222" cy="2220914"/>
          </a:xfrm>
        </p:grpSpPr>
        <p:pic>
          <p:nvPicPr>
            <p:cNvPr id="2" name="Imagen 1"/>
            <p:cNvPicPr>
              <a:picLocks noChangeAspect="1"/>
            </p:cNvPicPr>
            <p:nvPr/>
          </p:nvPicPr>
          <p:blipFill rotWithShape="1">
            <a:blip r:embed="rId8"/>
            <a:srcRect l="18022" t="25424" r="28278" b="46773"/>
            <a:stretch/>
          </p:blipFill>
          <p:spPr>
            <a:xfrm>
              <a:off x="1460237" y="2443512"/>
              <a:ext cx="9506222" cy="2016224"/>
            </a:xfrm>
            <a:prstGeom prst="rect">
              <a:avLst/>
            </a:prstGeom>
          </p:spPr>
        </p:pic>
        <p:sp>
          <p:nvSpPr>
            <p:cNvPr id="3" name="CuadroTexto 2"/>
            <p:cNvSpPr txBox="1"/>
            <p:nvPr/>
          </p:nvSpPr>
          <p:spPr>
            <a:xfrm>
              <a:off x="3461156" y="2564904"/>
              <a:ext cx="936104" cy="307777"/>
            </a:xfrm>
            <a:prstGeom prst="rect">
              <a:avLst/>
            </a:prstGeom>
            <a:noFill/>
          </p:spPr>
          <p:txBody>
            <a:bodyPr wrap="square" rtlCol="0">
              <a:spAutoFit/>
            </a:bodyPr>
            <a:lstStyle/>
            <a:p>
              <a:r>
                <a:rPr lang="es-MX" sz="1400" dirty="0"/>
                <a:t>7.5 ton/m</a:t>
              </a:r>
            </a:p>
          </p:txBody>
        </p:sp>
        <p:sp>
          <p:nvSpPr>
            <p:cNvPr id="19" name="CuadroTexto 18"/>
            <p:cNvSpPr txBox="1"/>
            <p:nvPr/>
          </p:nvSpPr>
          <p:spPr>
            <a:xfrm>
              <a:off x="7968208" y="2238822"/>
              <a:ext cx="936104" cy="307777"/>
            </a:xfrm>
            <a:prstGeom prst="rect">
              <a:avLst/>
            </a:prstGeom>
            <a:noFill/>
          </p:spPr>
          <p:txBody>
            <a:bodyPr wrap="square" rtlCol="0">
              <a:spAutoFit/>
            </a:bodyPr>
            <a:lstStyle/>
            <a:p>
              <a:r>
                <a:rPr lang="es-MX" sz="1400" dirty="0"/>
                <a:t>4.5 ton</a:t>
              </a:r>
            </a:p>
          </p:txBody>
        </p:sp>
      </p:grpSp>
      <p:sp>
        <p:nvSpPr>
          <p:cNvPr id="21" name="Elipse 20"/>
          <p:cNvSpPr/>
          <p:nvPr/>
        </p:nvSpPr>
        <p:spPr>
          <a:xfrm>
            <a:off x="4482539" y="3864066"/>
            <a:ext cx="360040"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B</a:t>
            </a:r>
          </a:p>
        </p:txBody>
      </p:sp>
      <p:sp>
        <p:nvSpPr>
          <p:cNvPr id="23" name="Elipse 22"/>
          <p:cNvSpPr/>
          <p:nvPr/>
        </p:nvSpPr>
        <p:spPr>
          <a:xfrm>
            <a:off x="9480376" y="3864066"/>
            <a:ext cx="360040"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D</a:t>
            </a:r>
          </a:p>
        </p:txBody>
      </p:sp>
      <p:sp>
        <p:nvSpPr>
          <p:cNvPr id="24" name="Elipse 23"/>
          <p:cNvSpPr/>
          <p:nvPr/>
        </p:nvSpPr>
        <p:spPr>
          <a:xfrm>
            <a:off x="5804406" y="3864066"/>
            <a:ext cx="360040"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C</a:t>
            </a:r>
          </a:p>
        </p:txBody>
      </p:sp>
      <p:sp>
        <p:nvSpPr>
          <p:cNvPr id="25" name="Elipse 24"/>
          <p:cNvSpPr/>
          <p:nvPr/>
        </p:nvSpPr>
        <p:spPr>
          <a:xfrm>
            <a:off x="2626236" y="3864066"/>
            <a:ext cx="336303"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A</a:t>
            </a:r>
          </a:p>
        </p:txBody>
      </p:sp>
      <p:sp>
        <p:nvSpPr>
          <p:cNvPr id="5" name="Rectángulo 4"/>
          <p:cNvSpPr/>
          <p:nvPr/>
        </p:nvSpPr>
        <p:spPr>
          <a:xfrm>
            <a:off x="3606381" y="3729960"/>
            <a:ext cx="360040" cy="369332"/>
          </a:xfrm>
          <a:prstGeom prst="rect">
            <a:avLst/>
          </a:prstGeom>
        </p:spPr>
        <p:txBody>
          <a:bodyPr wrap="square">
            <a:spAutoFit/>
          </a:bodyPr>
          <a:lstStyle/>
          <a:p>
            <a:r>
              <a:rPr lang="es-MX" dirty="0" smtClean="0"/>
              <a:t>2I</a:t>
            </a:r>
            <a:endParaRPr lang="es-MX" dirty="0"/>
          </a:p>
        </p:txBody>
      </p:sp>
      <p:sp>
        <p:nvSpPr>
          <p:cNvPr id="20" name="Rectángulo 19"/>
          <p:cNvSpPr/>
          <p:nvPr/>
        </p:nvSpPr>
        <p:spPr>
          <a:xfrm>
            <a:off x="5376102" y="3729960"/>
            <a:ext cx="360040" cy="369332"/>
          </a:xfrm>
          <a:prstGeom prst="rect">
            <a:avLst/>
          </a:prstGeom>
        </p:spPr>
        <p:txBody>
          <a:bodyPr wrap="square">
            <a:spAutoFit/>
          </a:bodyPr>
          <a:lstStyle/>
          <a:p>
            <a:r>
              <a:rPr lang="es-MX" dirty="0" smtClean="0"/>
              <a:t>I</a:t>
            </a:r>
            <a:endParaRPr lang="es-MX" dirty="0"/>
          </a:p>
        </p:txBody>
      </p:sp>
      <p:sp>
        <p:nvSpPr>
          <p:cNvPr id="22" name="Rectángulo 21"/>
          <p:cNvSpPr/>
          <p:nvPr/>
        </p:nvSpPr>
        <p:spPr>
          <a:xfrm>
            <a:off x="7788188" y="3729960"/>
            <a:ext cx="360040" cy="369332"/>
          </a:xfrm>
          <a:prstGeom prst="rect">
            <a:avLst/>
          </a:prstGeom>
        </p:spPr>
        <p:txBody>
          <a:bodyPr wrap="square">
            <a:spAutoFit/>
          </a:bodyPr>
          <a:lstStyle/>
          <a:p>
            <a:r>
              <a:rPr lang="es-MX" dirty="0"/>
              <a:t>6</a:t>
            </a:r>
            <a:r>
              <a:rPr lang="es-MX" dirty="0" smtClean="0"/>
              <a:t>I</a:t>
            </a:r>
            <a:endParaRPr lang="es-MX" dirty="0"/>
          </a:p>
        </p:txBody>
      </p:sp>
    </p:spTree>
    <p:extLst>
      <p:ext uri="{BB962C8B-B14F-4D97-AF65-F5344CB8AC3E}">
        <p14:creationId xmlns:p14="http://schemas.microsoft.com/office/powerpoint/2010/main" val="2975640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p:nvPr/>
        </p:nvSpPr>
        <p:spPr>
          <a:xfrm>
            <a:off x="794387" y="2031609"/>
            <a:ext cx="10313370" cy="962221"/>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CONDICIONES GENERALES DE DEFORMACION</a:t>
            </a:r>
          </a:p>
          <a:p>
            <a:pPr>
              <a:spcBef>
                <a:spcPct val="0"/>
              </a:spcBef>
            </a:pPr>
            <a:r>
              <a:rPr lang="es-MX" sz="1440" b="1" dirty="0">
                <a:latin typeface="Century Gothic" pitchFamily="34" charset="0"/>
              </a:rPr>
              <a:t>Cuando se dice que una estructura esta cargada se les llama nudos a estos que serán sometidos a un desplazamiento</a:t>
            </a:r>
          </a:p>
          <a:p>
            <a:pPr>
              <a:spcBef>
                <a:spcPct val="0"/>
              </a:spcBef>
            </a:pPr>
            <a:r>
              <a:rPr lang="es-MX" sz="1440" b="1" dirty="0">
                <a:latin typeface="Century Gothic" pitchFamily="34" charset="0"/>
              </a:rPr>
              <a:t>desconocido. A estos desplazamientos se les conoce como grados de libertad. </a:t>
            </a:r>
          </a:p>
          <a:p>
            <a:pPr>
              <a:spcBef>
                <a:spcPct val="0"/>
              </a:spcBef>
            </a:pPr>
            <a:endParaRPr lang="en-US" sz="1920" b="1" dirty="0">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16"/>
              <p:cNvSpPr txBox="1"/>
              <p:nvPr/>
            </p:nvSpPr>
            <p:spPr>
              <a:xfrm>
                <a:off x="3693453" y="3033621"/>
                <a:ext cx="4771874" cy="3373097"/>
              </a:xfrm>
              <a:prstGeom prst="rect">
                <a:avLst/>
              </a:prstGeom>
            </p:spPr>
            <p:txBody>
              <a:bodyPr vert="horz" wrap="none" lIns="109728" tIns="54864" rIns="109728" bIns="54864" rtlCol="0" anchor="ctr">
                <a:noAutofit/>
              </a:bodyPr>
              <a:lstStyle/>
              <a:p>
                <a:pPr marL="411480" indent="-411480">
                  <a:spcBef>
                    <a:spcPct val="0"/>
                  </a:spcBef>
                  <a:buAutoNum type="arabicPeriod"/>
                </a:pPr>
                <a:r>
                  <a:rPr lang="en-US" sz="1440" dirty="0">
                    <a:latin typeface="Arial" pitchFamily="34" charset="0"/>
                    <a:cs typeface="Arial" pitchFamily="34" charset="0"/>
                  </a:rPr>
                  <a:t>Rotaciones </a:t>
                </a:r>
                <a14:m>
                  <m:oMath xmlns:m="http://schemas.openxmlformats.org/officeDocument/2006/math">
                    <m:r>
                      <m:rPr>
                        <m:sty m:val="p"/>
                      </m:rPr>
                      <a:rPr lang="en-US" sz="1440" b="0" i="1">
                        <a:latin typeface="Cambria Math"/>
                        <a:ea typeface="Cambria Math"/>
                        <a:cs typeface="Arial" pitchFamily="34" charset="0"/>
                      </a:rPr>
                      <m:t>θ</m:t>
                    </m:r>
                  </m:oMath>
                </a14:m>
                <a:r>
                  <a:rPr lang="en-US" sz="1440" dirty="0">
                    <a:latin typeface="Arial" pitchFamily="34" charset="0"/>
                    <a:cs typeface="Arial" pitchFamily="34" charset="0"/>
                  </a:rPr>
                  <a:t> </a:t>
                </a:r>
              </a:p>
              <a:p>
                <a:pPr marL="411480" indent="-411480">
                  <a:spcBef>
                    <a:spcPct val="0"/>
                  </a:spcBef>
                  <a:buAutoNum type="arabicPeriod"/>
                </a:pPr>
                <a:endParaRPr lang="en-US" sz="1440" dirty="0">
                  <a:latin typeface="Arial" pitchFamily="34" charset="0"/>
                  <a:cs typeface="Arial" pitchFamily="34" charset="0"/>
                </a:endParaRPr>
              </a:p>
              <a:p>
                <a:pPr algn="ctr">
                  <a:spcBef>
                    <a:spcPct val="0"/>
                  </a:spcBef>
                </a:pPr>
                <a:r>
                  <a:rPr lang="es-MX" sz="1440" dirty="0">
                    <a:latin typeface="Century Gothic" pitchFamily="34" charset="0"/>
                  </a:rPr>
                  <a:t>En el apoyo A: </a:t>
                </a:r>
                <a14:m>
                  <m:oMath xmlns:m="http://schemas.openxmlformats.org/officeDocument/2006/math">
                    <m:sSub>
                      <m:sSubPr>
                        <m:ctrlPr>
                          <a:rPr lang="es-MX" sz="1440" i="1">
                            <a:latin typeface="Cambria Math" panose="02040503050406030204" pitchFamily="18" charset="0"/>
                            <a:ea typeface="Cambria Math"/>
                          </a:rPr>
                        </m:ctrlPr>
                      </m:sSubPr>
                      <m:e>
                        <m:r>
                          <a:rPr lang="es-MX" sz="1440" b="0" i="1">
                            <a:latin typeface="Cambria Math"/>
                            <a:ea typeface="Cambria Math"/>
                          </a:rPr>
                          <m:t>𝜃</m:t>
                        </m:r>
                      </m:e>
                      <m:sub>
                        <m:r>
                          <a:rPr lang="es-MX" sz="1440" b="0" i="1">
                            <a:latin typeface="Cambria Math"/>
                            <a:ea typeface="Cambria Math"/>
                          </a:rPr>
                          <m:t>𝐴</m:t>
                        </m:r>
                      </m:sub>
                    </m:sSub>
                    <m:r>
                      <a:rPr lang="es-MX" sz="1440" b="0" i="1">
                        <a:latin typeface="Cambria Math"/>
                        <a:ea typeface="Cambria Math"/>
                      </a:rPr>
                      <m:t>=0</m:t>
                    </m:r>
                  </m:oMath>
                </a14:m>
                <a:endParaRPr lang="es-MX" sz="1440" dirty="0">
                  <a:latin typeface="Century Gothic" pitchFamily="34" charset="0"/>
                  <a:ea typeface="Cambria Math"/>
                </a:endParaRPr>
              </a:p>
              <a:p>
                <a:pPr algn="ctr">
                  <a:spcBef>
                    <a:spcPct val="0"/>
                  </a:spcBef>
                </a:pPr>
                <a:r>
                  <a:rPr lang="es-MX" sz="1440" dirty="0">
                    <a:latin typeface="Century Gothic" pitchFamily="34" charset="0"/>
                  </a:rPr>
                  <a:t>En el apoyo B: </a:t>
                </a:r>
                <a14:m>
                  <m:oMath xmlns:m="http://schemas.openxmlformats.org/officeDocument/2006/math">
                    <m:sSub>
                      <m:sSubPr>
                        <m:ctrlPr>
                          <a:rPr lang="es-MX" sz="1440" i="1">
                            <a:latin typeface="Cambria Math" panose="02040503050406030204" pitchFamily="18" charset="0"/>
                            <a:ea typeface="Cambria Math"/>
                          </a:rPr>
                        </m:ctrlPr>
                      </m:sSubPr>
                      <m:e>
                        <m:r>
                          <a:rPr lang="es-MX" sz="1440" b="0" i="1">
                            <a:latin typeface="Cambria Math"/>
                            <a:ea typeface="Cambria Math"/>
                          </a:rPr>
                          <m:t>𝜃</m:t>
                        </m:r>
                      </m:e>
                      <m:sub>
                        <m:r>
                          <a:rPr lang="es-MX" sz="1440" b="0" i="1">
                            <a:latin typeface="Cambria Math"/>
                            <a:ea typeface="Cambria Math"/>
                          </a:rPr>
                          <m:t>𝐵</m:t>
                        </m:r>
                      </m:sub>
                    </m:sSub>
                    <m:r>
                      <a:rPr lang="es-MX" sz="1440" b="0" i="1">
                        <a:latin typeface="Cambria Math"/>
                        <a:ea typeface="Cambria Math"/>
                      </a:rPr>
                      <m:t>≠0</m:t>
                    </m:r>
                  </m:oMath>
                </a14:m>
                <a:endParaRPr lang="es-MX" sz="1440" dirty="0">
                  <a:latin typeface="Century Gothic" pitchFamily="34" charset="0"/>
                  <a:ea typeface="Cambria Math"/>
                </a:endParaRPr>
              </a:p>
              <a:p>
                <a:pPr algn="ctr">
                  <a:spcBef>
                    <a:spcPct val="0"/>
                  </a:spcBef>
                </a:pPr>
                <a:r>
                  <a:rPr lang="es-MX" sz="1440" dirty="0">
                    <a:latin typeface="Century Gothic" pitchFamily="34" charset="0"/>
                  </a:rPr>
                  <a:t>En el apoyo C: </a:t>
                </a:r>
                <a14:m>
                  <m:oMath xmlns:m="http://schemas.openxmlformats.org/officeDocument/2006/math">
                    <m:sSub>
                      <m:sSubPr>
                        <m:ctrlPr>
                          <a:rPr lang="es-MX" sz="1440" i="1">
                            <a:latin typeface="Cambria Math" panose="02040503050406030204" pitchFamily="18" charset="0"/>
                            <a:ea typeface="Cambria Math"/>
                          </a:rPr>
                        </m:ctrlPr>
                      </m:sSubPr>
                      <m:e>
                        <m:r>
                          <a:rPr lang="es-MX" sz="1440" b="0" i="1">
                            <a:latin typeface="Cambria Math"/>
                            <a:ea typeface="Cambria Math"/>
                          </a:rPr>
                          <m:t>𝜃</m:t>
                        </m:r>
                      </m:e>
                      <m:sub>
                        <m:r>
                          <a:rPr lang="es-MX" sz="1440" b="0" i="1">
                            <a:latin typeface="Cambria Math"/>
                            <a:ea typeface="Cambria Math"/>
                          </a:rPr>
                          <m:t>𝐶</m:t>
                        </m:r>
                      </m:sub>
                    </m:sSub>
                    <m:r>
                      <a:rPr lang="es-MX" sz="1440" b="0" i="1">
                        <a:latin typeface="Cambria Math"/>
                        <a:ea typeface="Cambria Math"/>
                      </a:rPr>
                      <m:t>≠0</m:t>
                    </m:r>
                  </m:oMath>
                </a14:m>
                <a:endParaRPr lang="es-MX" sz="1440" dirty="0">
                  <a:latin typeface="Century Gothic" pitchFamily="34" charset="0"/>
                  <a:ea typeface="Cambria Math"/>
                </a:endParaRPr>
              </a:p>
              <a:p>
                <a:pPr algn="ctr">
                  <a:spcBef>
                    <a:spcPct val="0"/>
                  </a:spcBef>
                </a:pPr>
                <a:r>
                  <a:rPr lang="es-MX" sz="1440" dirty="0">
                    <a:latin typeface="Century Gothic" pitchFamily="34" charset="0"/>
                  </a:rPr>
                  <a:t>En el apoyo D: </a:t>
                </a:r>
                <a14:m>
                  <m:oMath xmlns:m="http://schemas.openxmlformats.org/officeDocument/2006/math">
                    <m:sSub>
                      <m:sSubPr>
                        <m:ctrlPr>
                          <a:rPr lang="es-MX" sz="1440" i="1">
                            <a:latin typeface="Cambria Math" panose="02040503050406030204" pitchFamily="18" charset="0"/>
                            <a:ea typeface="Cambria Math"/>
                          </a:rPr>
                        </m:ctrlPr>
                      </m:sSubPr>
                      <m:e>
                        <m:r>
                          <a:rPr lang="es-MX" sz="1440" b="0" i="1">
                            <a:latin typeface="Cambria Math"/>
                            <a:ea typeface="Cambria Math"/>
                          </a:rPr>
                          <m:t>𝜃</m:t>
                        </m:r>
                      </m:e>
                      <m:sub>
                        <m:r>
                          <a:rPr lang="es-MX" sz="1440" b="0" i="1">
                            <a:latin typeface="Cambria Math"/>
                            <a:ea typeface="Cambria Math"/>
                          </a:rPr>
                          <m:t>𝐷</m:t>
                        </m:r>
                      </m:sub>
                    </m:sSub>
                    <m:r>
                      <a:rPr lang="es-MX" sz="1440" b="0" i="1">
                        <a:latin typeface="Cambria Math"/>
                        <a:ea typeface="Cambria Math"/>
                      </a:rPr>
                      <m:t>≠0</m:t>
                    </m:r>
                  </m:oMath>
                </a14:m>
                <a:endParaRPr lang="es-MX" sz="1440" dirty="0">
                  <a:latin typeface="Century Gothic" pitchFamily="34" charset="0"/>
                  <a:ea typeface="Cambria Math"/>
                </a:endParaRPr>
              </a:p>
              <a:p>
                <a:pPr algn="ctr">
                  <a:spcBef>
                    <a:spcPct val="0"/>
                  </a:spcBef>
                </a:pPr>
                <a:endParaRPr lang="es-MX" sz="1440" dirty="0">
                  <a:latin typeface="Century Gothic" pitchFamily="34" charset="0"/>
                  <a:ea typeface="Cambria Math"/>
                </a:endParaRPr>
              </a:p>
              <a:p>
                <a:pPr algn="ctr">
                  <a:spcBef>
                    <a:spcPct val="0"/>
                  </a:spcBef>
                </a:pPr>
                <a:endParaRPr lang="es-MX" sz="1440" dirty="0">
                  <a:latin typeface="Century Gothic" pitchFamily="34" charset="0"/>
                  <a:ea typeface="Cambria Math"/>
                </a:endParaRPr>
              </a:p>
              <a:p>
                <a:pPr algn="ctr">
                  <a:spcBef>
                    <a:spcPct val="0"/>
                  </a:spcBef>
                </a:pPr>
                <a:endParaRPr lang="es-MX" sz="1440" dirty="0">
                  <a:latin typeface="Century Gothic" pitchFamily="34" charset="0"/>
                  <a:ea typeface="Cambria Math"/>
                </a:endParaRPr>
              </a:p>
              <a:p>
                <a:pPr marL="342900" indent="-342900">
                  <a:spcBef>
                    <a:spcPct val="0"/>
                  </a:spcBef>
                  <a:buAutoNum type="arabicPeriod" startAt="2"/>
                </a:pPr>
                <a:r>
                  <a:rPr lang="es-MX" sz="1440" dirty="0">
                    <a:latin typeface="Arial" pitchFamily="34" charset="0"/>
                    <a:cs typeface="Arial" pitchFamily="34" charset="0"/>
                  </a:rPr>
                  <a:t>Desplazamientos transversales relativos </a:t>
                </a:r>
                <a14:m>
                  <m:oMath xmlns:m="http://schemas.openxmlformats.org/officeDocument/2006/math">
                    <m:r>
                      <a:rPr lang="es-MX" sz="1440" b="0" i="1">
                        <a:latin typeface="Cambria Math"/>
                        <a:ea typeface="Cambria Math"/>
                        <a:cs typeface="Arial" pitchFamily="34" charset="0"/>
                      </a:rPr>
                      <m:t>𝜑</m:t>
                    </m:r>
                  </m:oMath>
                </a14:m>
                <a:r>
                  <a:rPr lang="es-MX" sz="1440" dirty="0">
                    <a:latin typeface="Arial" pitchFamily="34" charset="0"/>
                    <a:cs typeface="Arial" pitchFamily="34" charset="0"/>
                  </a:rPr>
                  <a:t> </a:t>
                </a:r>
              </a:p>
              <a:p>
                <a:pPr>
                  <a:spcBef>
                    <a:spcPct val="0"/>
                  </a:spcBef>
                </a:pPr>
                <a:endParaRPr lang="es-MX" sz="1440" dirty="0">
                  <a:effectLst>
                    <a:outerShdw blurRad="38100" dist="38100" dir="2700000" algn="tl">
                      <a:srgbClr val="000000">
                        <a:alpha val="43137"/>
                      </a:srgbClr>
                    </a:outerShdw>
                  </a:effectLst>
                  <a:latin typeface="Arial" pitchFamily="34" charset="0"/>
                  <a:cs typeface="Arial" pitchFamily="34" charset="0"/>
                </a:endParaRPr>
              </a:p>
              <a:p>
                <a:pPr>
                  <a:spcBef>
                    <a:spcPct val="0"/>
                  </a:spcBef>
                </a:pPr>
                <a:r>
                  <a:rPr lang="en-US" sz="1440" dirty="0">
                    <a:latin typeface="Century Gothic" pitchFamily="34" charset="0"/>
                  </a:rPr>
                  <a:t>En </a:t>
                </a:r>
                <a:r>
                  <a:rPr lang="en-US" sz="1440" dirty="0" err="1">
                    <a:latin typeface="Century Gothic" pitchFamily="34" charset="0"/>
                  </a:rPr>
                  <a:t>este</a:t>
                </a:r>
                <a:r>
                  <a:rPr lang="en-US" sz="1440" dirty="0">
                    <a:latin typeface="Century Gothic" pitchFamily="34" charset="0"/>
                  </a:rPr>
                  <a:t> </a:t>
                </a:r>
                <a:r>
                  <a:rPr lang="en-US" sz="1440" dirty="0" err="1">
                    <a:latin typeface="Century Gothic" pitchFamily="34" charset="0"/>
                  </a:rPr>
                  <a:t>caso</a:t>
                </a:r>
                <a:r>
                  <a:rPr lang="en-US" sz="1440" dirty="0">
                    <a:latin typeface="Century Gothic" pitchFamily="34" charset="0"/>
                  </a:rPr>
                  <a:t> </a:t>
                </a:r>
                <a:r>
                  <a:rPr lang="en-US" sz="1440" dirty="0" err="1">
                    <a:latin typeface="Century Gothic" pitchFamily="34" charset="0"/>
                  </a:rPr>
                  <a:t>todos</a:t>
                </a:r>
                <a:r>
                  <a:rPr lang="en-US" sz="1440" dirty="0">
                    <a:latin typeface="Century Gothic" pitchFamily="34" charset="0"/>
                  </a:rPr>
                  <a:t> los </a:t>
                </a:r>
                <a:r>
                  <a:rPr lang="en-US" sz="1440" dirty="0" err="1">
                    <a:latin typeface="Century Gothic" pitchFamily="34" charset="0"/>
                  </a:rPr>
                  <a:t>tramos</a:t>
                </a:r>
                <a:r>
                  <a:rPr lang="en-US" sz="1440" dirty="0">
                    <a:latin typeface="Century Gothic" pitchFamily="34" charset="0"/>
                  </a:rPr>
                  <a:t> son </a:t>
                </a:r>
                <a:r>
                  <a:rPr lang="en-US" sz="1440" dirty="0" err="1">
                    <a:latin typeface="Century Gothic" pitchFamily="34" charset="0"/>
                  </a:rPr>
                  <a:t>nulos</a:t>
                </a:r>
                <a:r>
                  <a:rPr lang="en-US" sz="1440" dirty="0">
                    <a:latin typeface="Century Gothic" pitchFamily="34" charset="0"/>
                  </a:rPr>
                  <a:t>, </a:t>
                </a:r>
                <a:r>
                  <a:rPr lang="en-US" sz="1440" dirty="0" err="1">
                    <a:latin typeface="Century Gothic" pitchFamily="34" charset="0"/>
                  </a:rPr>
                  <a:t>debido</a:t>
                </a:r>
                <a:r>
                  <a:rPr lang="en-US" sz="1440" dirty="0">
                    <a:latin typeface="Century Gothic" pitchFamily="34" charset="0"/>
                  </a:rPr>
                  <a:t> a </a:t>
                </a:r>
              </a:p>
              <a:p>
                <a:pPr>
                  <a:spcBef>
                    <a:spcPct val="0"/>
                  </a:spcBef>
                </a:pPr>
                <a:r>
                  <a:rPr lang="en-US" sz="1440" dirty="0" err="1">
                    <a:latin typeface="Century Gothic" pitchFamily="34" charset="0"/>
                  </a:rPr>
                  <a:t>que</a:t>
                </a:r>
                <a:r>
                  <a:rPr lang="en-US" sz="1440" dirty="0">
                    <a:latin typeface="Century Gothic" pitchFamily="34" charset="0"/>
                  </a:rPr>
                  <a:t> no se </a:t>
                </a:r>
                <a:r>
                  <a:rPr lang="en-US" sz="1440" dirty="0" err="1">
                    <a:latin typeface="Century Gothic" pitchFamily="34" charset="0"/>
                  </a:rPr>
                  <a:t>presentan</a:t>
                </a:r>
                <a:r>
                  <a:rPr lang="en-US" sz="1440" dirty="0">
                    <a:latin typeface="Century Gothic" pitchFamily="34" charset="0"/>
                  </a:rPr>
                  <a:t> </a:t>
                </a:r>
                <a:r>
                  <a:rPr lang="en-US" sz="1440" dirty="0" err="1">
                    <a:latin typeface="Century Gothic" pitchFamily="34" charset="0"/>
                  </a:rPr>
                  <a:t>desplazamientos</a:t>
                </a:r>
                <a:r>
                  <a:rPr lang="en-US" sz="1440" dirty="0">
                    <a:latin typeface="Century Gothic" pitchFamily="34" charset="0"/>
                  </a:rPr>
                  <a:t> </a:t>
                </a:r>
                <a:r>
                  <a:rPr lang="en-US" sz="1440" dirty="0" err="1">
                    <a:latin typeface="Century Gothic" pitchFamily="34" charset="0"/>
                  </a:rPr>
                  <a:t>verticales</a:t>
                </a:r>
                <a:r>
                  <a:rPr lang="en-US" sz="1440" dirty="0">
                    <a:latin typeface="Century Gothic" pitchFamily="34" charset="0"/>
                  </a:rPr>
                  <a:t> </a:t>
                </a:r>
              </a:p>
              <a:p>
                <a:pPr>
                  <a:spcBef>
                    <a:spcPct val="0"/>
                  </a:spcBef>
                </a:pPr>
                <a:r>
                  <a:rPr lang="en-US" sz="1440" dirty="0">
                    <a:latin typeface="Century Gothic" pitchFamily="34" charset="0"/>
                  </a:rPr>
                  <a:t>en los </a:t>
                </a:r>
                <a:r>
                  <a:rPr lang="en-US" sz="1440" dirty="0" err="1">
                    <a:latin typeface="Century Gothic" pitchFamily="34" charset="0"/>
                  </a:rPr>
                  <a:t>apoyos</a:t>
                </a:r>
                <a:r>
                  <a:rPr lang="en-US" sz="1440" dirty="0">
                    <a:latin typeface="Century Gothic" pitchFamily="34" charset="0"/>
                  </a:rPr>
                  <a:t>.</a:t>
                </a:r>
              </a:p>
              <a:p>
                <a:pPr>
                  <a:spcBef>
                    <a:spcPct val="0"/>
                  </a:spcBef>
                </a:pPr>
                <a14:m>
                  <m:oMathPara xmlns:m="http://schemas.openxmlformats.org/officeDocument/2006/math">
                    <m:oMathParaPr>
                      <m:jc m:val="centerGroup"/>
                    </m:oMathParaPr>
                    <m:oMath xmlns:m="http://schemas.openxmlformats.org/officeDocument/2006/math">
                      <m:r>
                        <a:rPr lang="es-MX" sz="1440" b="1" i="1">
                          <a:effectLst>
                            <a:outerShdw blurRad="38100" dist="38100" dir="2700000" algn="tl">
                              <a:srgbClr val="000000">
                                <a:alpha val="43137"/>
                              </a:srgbClr>
                            </a:outerShdw>
                          </a:effectLst>
                          <a:latin typeface="Cambria Math"/>
                          <a:ea typeface="Cambria Math"/>
                        </a:rPr>
                        <m:t>𝝋</m:t>
                      </m:r>
                      <m:r>
                        <a:rPr lang="es-MX" sz="1440" b="1" i="1">
                          <a:effectLst>
                            <a:outerShdw blurRad="38100" dist="38100" dir="2700000" algn="tl">
                              <a:srgbClr val="000000">
                                <a:alpha val="43137"/>
                              </a:srgbClr>
                            </a:outerShdw>
                          </a:effectLst>
                          <a:latin typeface="Cambria Math"/>
                          <a:ea typeface="Cambria Math"/>
                        </a:rPr>
                        <m:t>=</m:t>
                      </m:r>
                      <m:r>
                        <a:rPr lang="es-MX" sz="1440" b="1" i="1">
                          <a:effectLst>
                            <a:outerShdw blurRad="38100" dist="38100" dir="2700000" algn="tl">
                              <a:srgbClr val="000000">
                                <a:alpha val="43137"/>
                              </a:srgbClr>
                            </a:outerShdw>
                          </a:effectLst>
                          <a:latin typeface="Cambria Math"/>
                          <a:ea typeface="Cambria Math"/>
                        </a:rPr>
                        <m:t>𝟎</m:t>
                      </m:r>
                    </m:oMath>
                  </m:oMathPara>
                </a14:m>
                <a:endParaRPr lang="es-MX" sz="1440" b="1" dirty="0">
                  <a:effectLst>
                    <a:outerShdw blurRad="38100" dist="38100" dir="2700000" algn="tl">
                      <a:srgbClr val="000000">
                        <a:alpha val="43137"/>
                      </a:srgbClr>
                    </a:outerShdw>
                  </a:effectLst>
                  <a:latin typeface="Century Gothic" pitchFamily="34" charset="0"/>
                </a:endParaRPr>
              </a:p>
              <a:p>
                <a:pPr>
                  <a:spcBef>
                    <a:spcPct val="0"/>
                  </a:spcBef>
                </a:pPr>
                <a:endParaRPr lang="en-US" sz="1440" b="1" dirty="0">
                  <a:latin typeface="Century Gothic" pitchFamily="34" charset="0"/>
                </a:endParaRPr>
              </a:p>
            </p:txBody>
          </p:sp>
        </mc:Choice>
        <mc:Fallback xmlns="">
          <p:sp>
            <p:nvSpPr>
              <p:cNvPr id="5" name="TextBox 16"/>
              <p:cNvSpPr txBox="1">
                <a:spLocks noRot="1" noChangeAspect="1" noMove="1" noResize="1" noEditPoints="1" noAdjustHandles="1" noChangeArrowheads="1" noChangeShapeType="1" noTextEdit="1"/>
              </p:cNvSpPr>
              <p:nvPr/>
            </p:nvSpPr>
            <p:spPr>
              <a:xfrm>
                <a:off x="3693453" y="3033621"/>
                <a:ext cx="4771874" cy="3373097"/>
              </a:xfrm>
              <a:prstGeom prst="rect">
                <a:avLst/>
              </a:prstGeom>
              <a:blipFill rotWithShape="0">
                <a:blip r:embed="rId2"/>
                <a:stretch>
                  <a:fillRect l="-128" t="-3797"/>
                </a:stretch>
              </a:blipFill>
            </p:spPr>
            <p:txBody>
              <a:bodyPr/>
              <a:lstStyle/>
              <a:p>
                <a:r>
                  <a:rPr lang="es-MX">
                    <a:noFill/>
                  </a:rPr>
                  <a:t> </a:t>
                </a:r>
              </a:p>
            </p:txBody>
          </p:sp>
        </mc:Fallback>
      </mc:AlternateContent>
      <p:sp>
        <p:nvSpPr>
          <p:cNvPr id="7"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49</a:t>
            </a:fld>
            <a:r>
              <a:rPr lang="es-MX" dirty="0"/>
              <a:t>/66</a:t>
            </a:r>
          </a:p>
        </p:txBody>
      </p:sp>
      <p:sp>
        <p:nvSpPr>
          <p:cNvPr id="8"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9"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0"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1"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otón de acción: Inicio 12">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CuadroTexto 15"/>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4" name="CuadroTexto 13"/>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Tree>
    <p:extLst>
      <p:ext uri="{BB962C8B-B14F-4D97-AF65-F5344CB8AC3E}">
        <p14:creationId xmlns:p14="http://schemas.microsoft.com/office/powerpoint/2010/main" val="3683526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5</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sp>
        <p:nvSpPr>
          <p:cNvPr id="7" name="Botón de acción: Inicio 6">
            <a:hlinkClick r:id="rId3"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Distribución de momentos.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sp>
        <p:nvSpPr>
          <p:cNvPr id="18" name="Rectángulo 17"/>
          <p:cNvSpPr/>
          <p:nvPr/>
        </p:nvSpPr>
        <p:spPr>
          <a:xfrm>
            <a:off x="711200" y="1636710"/>
            <a:ext cx="1071339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Se determina si el marco sufrirá corrimientos. Debido a que el marco es simétrico, y a que las cargas aplicadas son distribuidas simétricamente, el marco no presentara desplazamientos en sus nodos. Se procede con el método.</a:t>
            </a:r>
          </a:p>
        </p:txBody>
      </p:sp>
      <p:grpSp>
        <p:nvGrpSpPr>
          <p:cNvPr id="21" name="Grupo 20"/>
          <p:cNvGrpSpPr/>
          <p:nvPr/>
        </p:nvGrpSpPr>
        <p:grpSpPr>
          <a:xfrm>
            <a:off x="897390" y="2524776"/>
            <a:ext cx="4685421" cy="3274023"/>
            <a:chOff x="3257546" y="2618111"/>
            <a:chExt cx="5184576" cy="3227630"/>
          </a:xfrm>
        </p:grpSpPr>
        <p:pic>
          <p:nvPicPr>
            <p:cNvPr id="22" name="Imagen 21"/>
            <p:cNvPicPr>
              <a:picLocks noChangeAspect="1"/>
            </p:cNvPicPr>
            <p:nvPr/>
          </p:nvPicPr>
          <p:blipFill rotWithShape="1">
            <a:blip r:embed="rId4"/>
            <a:srcRect l="24773" t="20166" r="39613" b="30079"/>
            <a:stretch/>
          </p:blipFill>
          <p:spPr>
            <a:xfrm>
              <a:off x="3257546" y="2968100"/>
              <a:ext cx="5184576" cy="2877641"/>
            </a:xfrm>
            <a:prstGeom prst="rect">
              <a:avLst/>
            </a:prstGeom>
          </p:spPr>
        </p:pic>
        <p:sp>
          <p:nvSpPr>
            <p:cNvPr id="23" name="CuadroTexto 22"/>
            <p:cNvSpPr txBox="1"/>
            <p:nvPr/>
          </p:nvSpPr>
          <p:spPr>
            <a:xfrm>
              <a:off x="5046952" y="2618111"/>
              <a:ext cx="1535505" cy="376845"/>
            </a:xfrm>
            <a:prstGeom prst="rect">
              <a:avLst/>
            </a:prstGeom>
            <a:noFill/>
          </p:spPr>
          <p:txBody>
            <a:bodyPr wrap="square" rtlCol="0">
              <a:spAutoFit/>
            </a:bodyPr>
            <a:lstStyle/>
            <a:p>
              <a:pPr algn="ctr"/>
              <a:r>
                <a:rPr lang="es-MX" sz="1400" dirty="0"/>
                <a:t>W= 6 ton/m</a:t>
              </a:r>
            </a:p>
          </p:txBody>
        </p:sp>
      </p:grpSp>
      <mc:AlternateContent xmlns:mc="http://schemas.openxmlformats.org/markup-compatibility/2006" xmlns:a14="http://schemas.microsoft.com/office/drawing/2010/main">
        <mc:Choice Requires="a14">
          <p:sp>
            <p:nvSpPr>
              <p:cNvPr id="24" name="Rectángulo 23"/>
              <p:cNvSpPr/>
              <p:nvPr/>
            </p:nvSpPr>
            <p:spPr>
              <a:xfrm>
                <a:off x="6157710" y="2678618"/>
                <a:ext cx="4405523" cy="616900"/>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1400" dirty="0">
                    <a:solidFill>
                      <a:schemeClr val="tx1"/>
                    </a:solidFill>
                  </a:rPr>
                  <a:t>Cálculo de rigideces de cada elemento. Al tener apoyos empotrados se utiliza    </a:t>
                </a:r>
                <a14:m>
                  <m:oMath xmlns:m="http://schemas.openxmlformats.org/officeDocument/2006/math">
                    <m:r>
                      <m:rPr>
                        <m:sty m:val="p"/>
                      </m:rPr>
                      <a:rPr lang="es-MX" sz="1400" b="0" i="0" smtClean="0">
                        <a:solidFill>
                          <a:schemeClr val="tx1"/>
                        </a:solidFill>
                        <a:latin typeface="Cambria Math" panose="02040503050406030204" pitchFamily="18" charset="0"/>
                      </a:rPr>
                      <m:t>R</m:t>
                    </m:r>
                    <m:r>
                      <a:rPr lang="es-MX" sz="1400" b="0" i="0" smtClean="0">
                        <a:solidFill>
                          <a:schemeClr val="tx1"/>
                        </a:solidFill>
                        <a:latin typeface="Cambria Math" panose="02040503050406030204" pitchFamily="18" charset="0"/>
                      </a:rPr>
                      <m:t>=</m:t>
                    </m:r>
                    <m:f>
                      <m:fPr>
                        <m:ctrlPr>
                          <a:rPr lang="es-MX" sz="1400" b="1" i="1">
                            <a:solidFill>
                              <a:schemeClr val="tx1"/>
                            </a:solidFill>
                            <a:latin typeface="Cambria Math" panose="02040503050406030204" pitchFamily="18" charset="0"/>
                          </a:rPr>
                        </m:ctrlPr>
                      </m:fPr>
                      <m:num>
                        <m:r>
                          <a:rPr lang="es-MX" sz="1400" b="1" i="1">
                            <a:solidFill>
                              <a:schemeClr val="tx1"/>
                            </a:solidFill>
                            <a:latin typeface="Cambria Math" panose="02040503050406030204" pitchFamily="18" charset="0"/>
                          </a:rPr>
                          <m:t>𝑰</m:t>
                        </m:r>
                      </m:num>
                      <m:den>
                        <m:r>
                          <a:rPr lang="es-MX" sz="1400" b="1" i="1">
                            <a:solidFill>
                              <a:schemeClr val="tx1"/>
                            </a:solidFill>
                            <a:latin typeface="Cambria Math" panose="02040503050406030204" pitchFamily="18" charset="0"/>
                          </a:rPr>
                          <m:t>𝑳</m:t>
                        </m:r>
                      </m:den>
                    </m:f>
                  </m:oMath>
                </a14:m>
                <a:endParaRPr lang="es-MX" sz="1400" dirty="0">
                  <a:solidFill>
                    <a:schemeClr val="tx1"/>
                  </a:solidFill>
                </a:endParaRPr>
              </a:p>
            </p:txBody>
          </p:sp>
        </mc:Choice>
        <mc:Fallback xmlns="">
          <p:sp>
            <p:nvSpPr>
              <p:cNvPr id="24" name="Rectángulo 23"/>
              <p:cNvSpPr>
                <a:spLocks noRot="1" noChangeAspect="1" noMove="1" noResize="1" noEditPoints="1" noAdjustHandles="1" noChangeArrowheads="1" noChangeShapeType="1" noTextEdit="1"/>
              </p:cNvSpPr>
              <p:nvPr/>
            </p:nvSpPr>
            <p:spPr>
              <a:xfrm>
                <a:off x="6157710" y="2678618"/>
                <a:ext cx="4405523" cy="616900"/>
              </a:xfrm>
              <a:prstGeom prst="rect">
                <a:avLst/>
              </a:prstGeom>
              <a:blipFill rotWithShape="0">
                <a:blip r:embed="rId5"/>
                <a:stretch>
                  <a:fillRect l="-275" b="-95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7434445" y="3402811"/>
                <a:ext cx="1852051" cy="523220"/>
              </a:xfrm>
              <a:prstGeom prst="rect">
                <a:avLst/>
              </a:prstGeom>
            </p:spPr>
            <p:txBody>
              <a:bodyPr wrap="square">
                <a:spAutoFit/>
              </a:bodyPr>
              <a:lstStyle/>
              <a:p>
                <a:pPr algn="ctr">
                  <a:spcBef>
                    <a:spcPct val="0"/>
                  </a:spcBef>
                </a:pPr>
                <a14:m>
                  <m:oMathPara xmlns:m="http://schemas.openxmlformats.org/officeDocument/2006/math">
                    <m:oMathParaPr>
                      <m:jc m:val="centerGroup"/>
                    </m:oMathParaPr>
                    <m:oMath xmlns:m="http://schemas.openxmlformats.org/officeDocument/2006/math">
                      <m:r>
                        <a:rPr lang="es-MX" sz="1400" b="1" i="1">
                          <a:effectLst>
                            <a:outerShdw blurRad="38100" dist="38100" dir="2700000" algn="tl">
                              <a:srgbClr val="000000">
                                <a:alpha val="43137"/>
                              </a:srgbClr>
                            </a:outerShdw>
                          </a:effectLst>
                          <a:latin typeface="Cambria Math" panose="02040503050406030204" pitchFamily="18" charset="0"/>
                        </a:rPr>
                        <m:t>𝑨𝑩</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𝟎</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𝟐𝟓</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𝑪𝑫</m:t>
                      </m:r>
                    </m:oMath>
                  </m:oMathPara>
                </a14:m>
                <a:endParaRPr lang="es-MX" sz="1400" b="1" dirty="0">
                  <a:effectLst>
                    <a:outerShdw blurRad="38100" dist="38100" dir="2700000" algn="tl">
                      <a:srgbClr val="000000">
                        <a:alpha val="43137"/>
                      </a:srgbClr>
                    </a:outerShdw>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outerShdw blurRad="38100" dist="38100" dir="2700000" algn="tl">
                              <a:srgbClr val="000000">
                                <a:alpha val="43137"/>
                              </a:srgbClr>
                            </a:outerShdw>
                          </a:effectLst>
                          <a:latin typeface="Cambria Math" panose="02040503050406030204" pitchFamily="18" charset="0"/>
                        </a:rPr>
                        <m:t>𝑩𝑪</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𝟎</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𝟒</m:t>
                      </m:r>
                    </m:oMath>
                  </m:oMathPara>
                </a14:m>
                <a:endParaRPr lang="es-MX" sz="1400" b="1" dirty="0">
                  <a:effectLst>
                    <a:outerShdw blurRad="38100" dist="38100" dir="2700000" algn="tl">
                      <a:srgbClr val="000000">
                        <a:alpha val="43137"/>
                      </a:srgbClr>
                    </a:outerShdw>
                  </a:effectLst>
                  <a:latin typeface="Century Gothic" pitchFamily="34"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7434445" y="3402811"/>
                <a:ext cx="1852051" cy="523220"/>
              </a:xfrm>
              <a:prstGeom prst="rect">
                <a:avLst/>
              </a:prstGeom>
              <a:blipFill rotWithShape="0">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7248128" y="4883352"/>
                <a:ext cx="2224686" cy="523220"/>
              </a:xfrm>
              <a:prstGeom prst="rect">
                <a:avLst/>
              </a:prstGeom>
            </p:spPr>
            <p:txBody>
              <a:bodyPr wrap="square">
                <a:sp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MX" sz="1400" b="1" i="1">
                              <a:effectLst>
                                <a:outerShdw blurRad="38100" dist="38100" dir="2700000" algn="tl">
                                  <a:srgbClr val="000000">
                                    <a:alpha val="43137"/>
                                  </a:srgbClr>
                                </a:outerShdw>
                              </a:effectLst>
                              <a:latin typeface="Cambria Math" panose="02040503050406030204" pitchFamily="18" charset="0"/>
                            </a:rPr>
                          </m:ctrlPr>
                        </m:sSubPr>
                        <m:e>
                          <m:r>
                            <a:rPr lang="es-MX" sz="1400" b="1" i="1">
                              <a:effectLst>
                                <a:outerShdw blurRad="38100" dist="38100" dir="2700000" algn="tl">
                                  <a:srgbClr val="000000">
                                    <a:alpha val="43137"/>
                                  </a:srgbClr>
                                </a:outerShdw>
                              </a:effectLst>
                              <a:latin typeface="Cambria Math" panose="02040503050406030204" pitchFamily="18" charset="0"/>
                            </a:rPr>
                            <m:t>𝑪</m:t>
                          </m:r>
                        </m:e>
                        <m:sub>
                          <m:r>
                            <a:rPr lang="es-MX" sz="1400" b="1" i="1">
                              <a:effectLst>
                                <a:outerShdw blurRad="38100" dist="38100" dir="2700000" algn="tl">
                                  <a:srgbClr val="000000">
                                    <a:alpha val="43137"/>
                                  </a:srgbClr>
                                </a:outerShdw>
                              </a:effectLst>
                              <a:latin typeface="Cambria Math" panose="02040503050406030204" pitchFamily="18" charset="0"/>
                            </a:rPr>
                            <m:t>𝑩𝑨</m:t>
                          </m:r>
                        </m:sub>
                      </m:sSub>
                      <m:r>
                        <a:rPr lang="es-MX" sz="1400" b="1" i="1">
                          <a:effectLst>
                            <a:outerShdw blurRad="38100" dist="38100" dir="2700000" algn="tl">
                              <a:srgbClr val="000000">
                                <a:alpha val="43137"/>
                              </a:srgbClr>
                            </a:outerShdw>
                          </a:effectLst>
                          <a:latin typeface="Cambria Math" panose="02040503050406030204" pitchFamily="18" charset="0"/>
                        </a:rPr>
                        <m:t>=</m:t>
                      </m:r>
                      <m:sSub>
                        <m:sSubPr>
                          <m:ctrlPr>
                            <a:rPr lang="es-MX" sz="1400" b="1" i="1">
                              <a:effectLst>
                                <a:outerShdw blurRad="38100" dist="38100" dir="2700000" algn="tl">
                                  <a:srgbClr val="000000">
                                    <a:alpha val="43137"/>
                                  </a:srgbClr>
                                </a:outerShdw>
                              </a:effectLst>
                              <a:latin typeface="Cambria Math" panose="02040503050406030204" pitchFamily="18" charset="0"/>
                            </a:rPr>
                          </m:ctrlPr>
                        </m:sSubPr>
                        <m:e>
                          <m:r>
                            <a:rPr lang="es-MX" sz="1400" b="1" i="1">
                              <a:effectLst>
                                <a:outerShdw blurRad="38100" dist="38100" dir="2700000" algn="tl">
                                  <a:srgbClr val="000000">
                                    <a:alpha val="43137"/>
                                  </a:srgbClr>
                                </a:outerShdw>
                              </a:effectLst>
                              <a:latin typeface="Cambria Math" panose="02040503050406030204" pitchFamily="18" charset="0"/>
                            </a:rPr>
                            <m:t>𝑪</m:t>
                          </m:r>
                        </m:e>
                        <m:sub>
                          <m:r>
                            <a:rPr lang="es-MX" sz="1400" b="1" i="1">
                              <a:effectLst>
                                <a:outerShdw blurRad="38100" dist="38100" dir="2700000" algn="tl">
                                  <a:srgbClr val="000000">
                                    <a:alpha val="43137"/>
                                  </a:srgbClr>
                                </a:outerShdw>
                              </a:effectLst>
                              <a:latin typeface="Cambria Math" panose="02040503050406030204" pitchFamily="18" charset="0"/>
                            </a:rPr>
                            <m:t>𝑪𝑫</m:t>
                          </m:r>
                        </m:sub>
                      </m:sSub>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𝟎</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𝟑𝟖𝟓</m:t>
                      </m:r>
                    </m:oMath>
                  </m:oMathPara>
                </a14:m>
                <a:endParaRPr lang="es-MX" sz="1400" b="1" dirty="0">
                  <a:effectLst>
                    <a:outerShdw blurRad="38100" dist="38100" dir="2700000" algn="tl">
                      <a:srgbClr val="000000">
                        <a:alpha val="43137"/>
                      </a:srgbClr>
                    </a:outerShdw>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400" b="1" i="1">
                              <a:effectLst>
                                <a:outerShdw blurRad="38100" dist="38100" dir="2700000" algn="tl">
                                  <a:srgbClr val="000000">
                                    <a:alpha val="43137"/>
                                  </a:srgbClr>
                                </a:outerShdw>
                              </a:effectLst>
                              <a:latin typeface="Cambria Math" panose="02040503050406030204" pitchFamily="18" charset="0"/>
                            </a:rPr>
                          </m:ctrlPr>
                        </m:sSubPr>
                        <m:e>
                          <m:r>
                            <a:rPr lang="es-MX" sz="1400" b="1" i="1">
                              <a:effectLst>
                                <a:outerShdw blurRad="38100" dist="38100" dir="2700000" algn="tl">
                                  <a:srgbClr val="000000">
                                    <a:alpha val="43137"/>
                                  </a:srgbClr>
                                </a:outerShdw>
                              </a:effectLst>
                              <a:latin typeface="Cambria Math" panose="02040503050406030204" pitchFamily="18" charset="0"/>
                            </a:rPr>
                            <m:t>𝑪</m:t>
                          </m:r>
                        </m:e>
                        <m:sub>
                          <m:r>
                            <a:rPr lang="es-MX" sz="1400" b="1" i="1">
                              <a:effectLst>
                                <a:outerShdw blurRad="38100" dist="38100" dir="2700000" algn="tl">
                                  <a:srgbClr val="000000">
                                    <a:alpha val="43137"/>
                                  </a:srgbClr>
                                </a:outerShdw>
                              </a:effectLst>
                              <a:latin typeface="Cambria Math" panose="02040503050406030204" pitchFamily="18" charset="0"/>
                            </a:rPr>
                            <m:t>𝑩𝑪</m:t>
                          </m:r>
                        </m:sub>
                      </m:sSub>
                      <m:r>
                        <a:rPr lang="es-MX" sz="1400" b="1" i="1">
                          <a:effectLst>
                            <a:outerShdw blurRad="38100" dist="38100" dir="2700000" algn="tl">
                              <a:srgbClr val="000000">
                                <a:alpha val="43137"/>
                              </a:srgbClr>
                            </a:outerShdw>
                          </a:effectLst>
                          <a:latin typeface="Cambria Math" panose="02040503050406030204" pitchFamily="18" charset="0"/>
                        </a:rPr>
                        <m:t>=</m:t>
                      </m:r>
                      <m:sSub>
                        <m:sSubPr>
                          <m:ctrlPr>
                            <a:rPr lang="es-MX" sz="1400" b="1" i="1">
                              <a:effectLst>
                                <a:outerShdw blurRad="38100" dist="38100" dir="2700000" algn="tl">
                                  <a:srgbClr val="000000">
                                    <a:alpha val="43137"/>
                                  </a:srgbClr>
                                </a:outerShdw>
                              </a:effectLst>
                              <a:latin typeface="Cambria Math" panose="02040503050406030204" pitchFamily="18" charset="0"/>
                            </a:rPr>
                          </m:ctrlPr>
                        </m:sSubPr>
                        <m:e>
                          <m:r>
                            <a:rPr lang="es-MX" sz="1400" b="1" i="1">
                              <a:effectLst>
                                <a:outerShdw blurRad="38100" dist="38100" dir="2700000" algn="tl">
                                  <a:srgbClr val="000000">
                                    <a:alpha val="43137"/>
                                  </a:srgbClr>
                                </a:outerShdw>
                              </a:effectLst>
                              <a:latin typeface="Cambria Math" panose="02040503050406030204" pitchFamily="18" charset="0"/>
                            </a:rPr>
                            <m:t>𝑪</m:t>
                          </m:r>
                        </m:e>
                        <m:sub>
                          <m:r>
                            <a:rPr lang="es-MX" sz="1400" b="1" i="1">
                              <a:effectLst>
                                <a:outerShdw blurRad="38100" dist="38100" dir="2700000" algn="tl">
                                  <a:srgbClr val="000000">
                                    <a:alpha val="43137"/>
                                  </a:srgbClr>
                                </a:outerShdw>
                              </a:effectLst>
                              <a:latin typeface="Cambria Math" panose="02040503050406030204" pitchFamily="18" charset="0"/>
                            </a:rPr>
                            <m:t>𝑪𝑩</m:t>
                          </m:r>
                        </m:sub>
                      </m:sSub>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𝟎</m:t>
                      </m:r>
                      <m:r>
                        <a:rPr lang="es-MX" sz="1400" b="1" i="1">
                          <a:effectLst>
                            <a:outerShdw blurRad="38100" dist="38100" dir="2700000" algn="tl">
                              <a:srgbClr val="000000">
                                <a:alpha val="43137"/>
                              </a:srgbClr>
                            </a:outerShdw>
                          </a:effectLst>
                          <a:latin typeface="Cambria Math" panose="02040503050406030204" pitchFamily="18" charset="0"/>
                        </a:rPr>
                        <m:t>.</m:t>
                      </m:r>
                      <m:r>
                        <a:rPr lang="es-MX" sz="1400" b="1" i="1">
                          <a:effectLst>
                            <a:outerShdw blurRad="38100" dist="38100" dir="2700000" algn="tl">
                              <a:srgbClr val="000000">
                                <a:alpha val="43137"/>
                              </a:srgbClr>
                            </a:outerShdw>
                          </a:effectLst>
                          <a:latin typeface="Cambria Math" panose="02040503050406030204" pitchFamily="18" charset="0"/>
                        </a:rPr>
                        <m:t>𝟔𝟏𝟓</m:t>
                      </m:r>
                    </m:oMath>
                  </m:oMathPara>
                </a14:m>
                <a:endParaRPr lang="es-MX" sz="1400" b="1" dirty="0">
                  <a:effectLst>
                    <a:outerShdw blurRad="38100" dist="38100" dir="2700000" algn="tl">
                      <a:srgbClr val="000000">
                        <a:alpha val="43137"/>
                      </a:srgbClr>
                    </a:outerShdw>
                  </a:effectLst>
                  <a:latin typeface="Century Gothic"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7248128" y="4883352"/>
                <a:ext cx="2224686" cy="523220"/>
              </a:xfrm>
              <a:prstGeom prst="rect">
                <a:avLst/>
              </a:prstGeom>
              <a:blipFill rotWithShape="0">
                <a:blip r:embed="rId11"/>
                <a:stretch>
                  <a:fillRect b="-348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6157710" y="4323381"/>
                <a:ext cx="4405523" cy="428194"/>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s-MX" sz="1400" b="0" dirty="0">
                    <a:solidFill>
                      <a:schemeClr val="tx1"/>
                    </a:solidFill>
                  </a:rPr>
                  <a:t>Coeficiente de repartición.   </a:t>
                </a:r>
                <a14:m>
                  <m:oMath xmlns:m="http://schemas.openxmlformats.org/officeDocument/2006/math">
                    <m:f>
                      <m:fPr>
                        <m:ctrlPr>
                          <a:rPr lang="es-MX" sz="1400" b="1" i="1" smtClean="0">
                            <a:solidFill>
                              <a:schemeClr val="tx1"/>
                            </a:solidFill>
                            <a:effectLst/>
                            <a:latin typeface="Cambria Math" panose="02040503050406030204" pitchFamily="18" charset="0"/>
                          </a:rPr>
                        </m:ctrlPr>
                      </m:fPr>
                      <m:num>
                        <m:r>
                          <a:rPr lang="es-MX" sz="1400" b="1" i="1">
                            <a:solidFill>
                              <a:schemeClr val="tx1"/>
                            </a:solidFill>
                            <a:effectLst/>
                            <a:latin typeface="Cambria Math" panose="02040503050406030204" pitchFamily="18" charset="0"/>
                          </a:rPr>
                          <m:t>𝑹</m:t>
                        </m:r>
                      </m:num>
                      <m:den>
                        <m:nary>
                          <m:naryPr>
                            <m:chr m:val="∑"/>
                            <m:subHide m:val="on"/>
                            <m:supHide m:val="on"/>
                            <m:ctrlPr>
                              <a:rPr lang="es-MX" sz="1400" b="1" i="1">
                                <a:solidFill>
                                  <a:schemeClr val="tx1"/>
                                </a:solidFill>
                                <a:effectLst/>
                                <a:latin typeface="Cambria Math" panose="02040503050406030204" pitchFamily="18" charset="0"/>
                              </a:rPr>
                            </m:ctrlPr>
                          </m:naryPr>
                          <m:sub/>
                          <m:sup/>
                          <m:e>
                            <m:r>
                              <a:rPr lang="es-MX" sz="1400" b="1" i="1">
                                <a:solidFill>
                                  <a:schemeClr val="tx1"/>
                                </a:solidFill>
                                <a:effectLst/>
                                <a:latin typeface="Cambria Math" panose="02040503050406030204" pitchFamily="18" charset="0"/>
                              </a:rPr>
                              <m:t>𝑹</m:t>
                            </m:r>
                          </m:e>
                        </m:nary>
                      </m:den>
                    </m:f>
                  </m:oMath>
                </a14:m>
                <a:endParaRPr lang="es-MX" sz="1400" dirty="0">
                  <a:solidFill>
                    <a:schemeClr val="tx1"/>
                  </a:solidFill>
                </a:endParaRPr>
              </a:p>
            </p:txBody>
          </p:sp>
        </mc:Choice>
        <mc:Fallback xmlns="">
          <p:sp>
            <p:nvSpPr>
              <p:cNvPr id="25" name="Rectángulo 24"/>
              <p:cNvSpPr>
                <a:spLocks noRot="1" noChangeAspect="1" noMove="1" noResize="1" noEditPoints="1" noAdjustHandles="1" noChangeArrowheads="1" noChangeShapeType="1" noTextEdit="1"/>
              </p:cNvSpPr>
              <p:nvPr/>
            </p:nvSpPr>
            <p:spPr>
              <a:xfrm>
                <a:off x="6157710" y="4323381"/>
                <a:ext cx="4405523" cy="428194"/>
              </a:xfrm>
              <a:prstGeom prst="rect">
                <a:avLst/>
              </a:prstGeom>
              <a:blipFill rotWithShape="0">
                <a:blip r:embed="rId12"/>
                <a:stretch>
                  <a:fillRect t="-4110" b="-79452"/>
                </a:stretch>
              </a:blipFill>
            </p:spPr>
            <p:txBody>
              <a:bodyPr/>
              <a:lstStyle/>
              <a:p>
                <a:r>
                  <a:rPr lang="es-MX">
                    <a:noFill/>
                  </a:rPr>
                  <a:t> </a:t>
                </a:r>
              </a:p>
            </p:txBody>
          </p:sp>
        </mc:Fallback>
      </mc:AlternateContent>
      <p:pic>
        <p:nvPicPr>
          <p:cNvPr id="19" name="Picture 2" descr="http://www.itlp.edu.mx/carreras/carreras.files/civil.gif"/>
          <p:cNvPicPr>
            <a:picLocks noChangeAspect="1" noChangeArrowheads="1"/>
          </p:cNvPicPr>
          <p:nvPr/>
        </p:nvPicPr>
        <p:blipFill>
          <a:blip r:embed="rId13" cstate="print"/>
          <a:srcRect/>
          <a:stretch>
            <a:fillRect/>
          </a:stretch>
        </p:blipFill>
        <p:spPr bwMode="auto">
          <a:xfrm>
            <a:off x="10718275" y="58992"/>
            <a:ext cx="1294617" cy="983682"/>
          </a:xfrm>
          <a:prstGeom prst="rect">
            <a:avLst/>
          </a:prstGeom>
          <a:noFill/>
        </p:spPr>
      </p:pic>
      <p:pic>
        <p:nvPicPr>
          <p:cNvPr id="26" name="Picture 2" descr="C:\Users\TYSON\Documents\a Obras varias\A TRABAJOS 2013\7.- JULIO\Albercas\8.- Alberca Familiar 2\PDF\MD LOGO.jpg"/>
          <p:cNvPicPr>
            <a:picLocks noChangeAspect="1" noChangeArrowheads="1"/>
          </p:cNvPicPr>
          <p:nvPr/>
        </p:nvPicPr>
        <p:blipFill>
          <a:blip r:embed="rId1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28" name="5 Imagen" descr="lobos.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12 Imagen" descr="logotec-new2.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30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p:nvPr/>
        </p:nvSpPr>
        <p:spPr>
          <a:xfrm>
            <a:off x="2898845" y="1614399"/>
            <a:ext cx="6474503" cy="1154665"/>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3. MOMENTOS DE EMPOTRAMIENTO</a:t>
            </a:r>
          </a:p>
        </p:txBody>
      </p:sp>
      <mc:AlternateContent xmlns:mc="http://schemas.openxmlformats.org/markup-compatibility/2006" xmlns:a14="http://schemas.microsoft.com/office/drawing/2010/main">
        <mc:Choice Requires="a14">
          <p:sp>
            <p:nvSpPr>
              <p:cNvPr id="5" name="TextBox 16"/>
              <p:cNvSpPr txBox="1"/>
              <p:nvPr/>
            </p:nvSpPr>
            <p:spPr>
              <a:xfrm>
                <a:off x="1459973" y="2614924"/>
                <a:ext cx="5260070" cy="3843139"/>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AB</a:t>
                </a:r>
              </a:p>
              <a:p>
                <a:pPr>
                  <a:spcBef>
                    <a:spcPct val="0"/>
                  </a:spcBef>
                </a:pPr>
                <a:r>
                  <a:rPr lang="en-US" sz="1440" b="1" dirty="0" err="1">
                    <a:latin typeface="Century Gothic" pitchFamily="34" charset="0"/>
                  </a:rPr>
                  <a:t>Condiciones</a:t>
                </a:r>
                <a:r>
                  <a:rPr lang="en-US" sz="1440" b="1" dirty="0">
                    <a:latin typeface="Century Gothic" pitchFamily="34" charset="0"/>
                  </a:rPr>
                  <a:t> de </a:t>
                </a:r>
                <a:r>
                  <a:rPr lang="en-US" sz="1440" b="1" dirty="0" err="1">
                    <a:latin typeface="Century Gothic" pitchFamily="34" charset="0"/>
                  </a:rPr>
                  <a:t>carga</a:t>
                </a:r>
                <a:r>
                  <a:rPr lang="en-US" sz="1440" b="1" dirty="0">
                    <a:latin typeface="Century Gothic" pitchFamily="34" charset="0"/>
                  </a:rPr>
                  <a:t>:</a:t>
                </a:r>
              </a:p>
              <a:p>
                <a:pPr>
                  <a:spcBef>
                    <a:spcPct val="0"/>
                  </a:spcBef>
                </a:pPr>
                <a:r>
                  <a:rPr lang="en-US" sz="1440" b="1" dirty="0">
                    <a:latin typeface="Century Gothic" pitchFamily="34" charset="0"/>
                  </a:rPr>
                  <a:t>W= 7.5 ton/m</a:t>
                </a:r>
              </a:p>
              <a:p>
                <a:pPr>
                  <a:spcBef>
                    <a:spcPct val="0"/>
                  </a:spcBef>
                </a:pPr>
                <a:r>
                  <a:rPr lang="en-US" sz="1440" b="1" dirty="0">
                    <a:latin typeface="Century Gothic" pitchFamily="34" charset="0"/>
                  </a:rPr>
                  <a:t>L= 6 m</a:t>
                </a:r>
              </a:p>
              <a:p>
                <a:pPr>
                  <a:spcBef>
                    <a:spcPct val="0"/>
                  </a:spcBef>
                </a:pPr>
                <a:endParaRPr lang="en-US" sz="1440" b="1" dirty="0">
                  <a:latin typeface="Century Gothic" pitchFamily="34" charset="0"/>
                </a:endParaRPr>
              </a:p>
              <a:p>
                <a:pPr algn="ctr">
                  <a:spcBef>
                    <a:spcPct val="0"/>
                  </a:spcBef>
                </a:pPr>
                <a:r>
                  <a:rPr lang="en-US" sz="1440" b="1" dirty="0">
                    <a:latin typeface="Century Gothic" pitchFamily="34" charset="0"/>
                  </a:rPr>
                  <a:t>PUNTO A</a:t>
                </a:r>
              </a:p>
              <a:p>
                <a:pPr algn="ctr">
                  <a:spcBef>
                    <a:spcPct val="0"/>
                  </a:spcBef>
                </a:pPr>
                <a:endParaRPr lang="en-US" sz="1440" b="1" dirty="0">
                  <a:latin typeface="Century Gothic" pitchFamily="34" charset="0"/>
                </a:endParaRPr>
              </a:p>
              <a:p>
                <a:pPr algn="ctr">
                  <a:spcBef>
                    <a:spcPct val="0"/>
                  </a:spcBef>
                </a:pPr>
                <a:endParaRPr lang="en-US" sz="1440" b="1" dirty="0">
                  <a:latin typeface="Century Gothic" pitchFamily="34" charset="0"/>
                </a:endParaRPr>
              </a:p>
              <a:p>
                <a:pPr algn="ctr">
                  <a:spcBef>
                    <a:spcPct val="0"/>
                  </a:spcBef>
                </a:pPr>
                <a14:m>
                  <m:oMathPara xmlns:m="http://schemas.openxmlformats.org/officeDocument/2006/math">
                    <m:oMathParaPr>
                      <m:jc m:val="center"/>
                    </m:oMathParaPr>
                    <m:oMath xmlns:m="http://schemas.openxmlformats.org/officeDocument/2006/math">
                      <m:sSub>
                        <m:sSubPr>
                          <m:ctrlPr>
                            <a:rPr lang="en-US" sz="1440" b="1" i="1">
                              <a:latin typeface="Cambria Math" panose="02040503050406030204" pitchFamily="18" charset="0"/>
                            </a:rPr>
                          </m:ctrlPr>
                        </m:sSubPr>
                        <m:e>
                          <m:r>
                            <a:rPr lang="es-MX" sz="1440" b="1" i="1">
                              <a:latin typeface="Cambria Math"/>
                            </a:rPr>
                            <m:t>𝑴</m:t>
                          </m:r>
                        </m:e>
                        <m:sub>
                          <m:r>
                            <a:rPr lang="es-MX" sz="1440" b="1" i="1">
                              <a:latin typeface="Cambria Math"/>
                            </a:rPr>
                            <m:t>𝑨𝑩</m:t>
                          </m:r>
                        </m:sub>
                      </m:sSub>
                      <m:r>
                        <a:rPr lang="es-MX" sz="1440" b="1" i="1">
                          <a:latin typeface="Cambria Math"/>
                        </a:rPr>
                        <m:t>=−</m:t>
                      </m:r>
                      <m:f>
                        <m:fPr>
                          <m:ctrlPr>
                            <a:rPr lang="es-MX" sz="1440" b="1" i="1">
                              <a:latin typeface="Cambria Math" panose="02040503050406030204" pitchFamily="18" charset="0"/>
                            </a:rPr>
                          </m:ctrlPr>
                        </m:fPr>
                        <m:num>
                          <m:d>
                            <m:dPr>
                              <m:ctrlPr>
                                <a:rPr lang="es-MX" sz="1440" b="1" i="1">
                                  <a:latin typeface="Cambria Math" panose="02040503050406030204" pitchFamily="18" charset="0"/>
                                </a:rPr>
                              </m:ctrlPr>
                            </m:dPr>
                            <m:e>
                              <m:r>
                                <a:rPr lang="es-MX" sz="1440" b="1" i="1">
                                  <a:latin typeface="Cambria Math"/>
                                </a:rPr>
                                <m:t>𝟕</m:t>
                              </m:r>
                              <m:r>
                                <a:rPr lang="es-MX" sz="1440" b="1" i="1">
                                  <a:latin typeface="Cambria Math"/>
                                </a:rPr>
                                <m:t>.</m:t>
                              </m:r>
                              <m:r>
                                <a:rPr lang="es-MX" sz="1440" b="1" i="1">
                                  <a:latin typeface="Cambria Math"/>
                                </a:rPr>
                                <m:t>𝟓</m:t>
                              </m:r>
                            </m:e>
                          </m:d>
                          <m:sSup>
                            <m:sSupPr>
                              <m:ctrlPr>
                                <a:rPr lang="es-MX" sz="1440" b="1" i="1">
                                  <a:latin typeface="Cambria Math" panose="02040503050406030204" pitchFamily="18" charset="0"/>
                                </a:rPr>
                              </m:ctrlPr>
                            </m:sSupPr>
                            <m:e>
                              <m:d>
                                <m:dPr>
                                  <m:ctrlPr>
                                    <a:rPr lang="es-MX" sz="1440" b="1" i="1">
                                      <a:latin typeface="Cambria Math" panose="02040503050406030204" pitchFamily="18" charset="0"/>
                                    </a:rPr>
                                  </m:ctrlPr>
                                </m:dPr>
                                <m:e>
                                  <m:r>
                                    <a:rPr lang="es-MX" sz="1440" b="1" i="1">
                                      <a:latin typeface="Cambria Math"/>
                                    </a:rPr>
                                    <m:t>𝟔</m:t>
                                  </m:r>
                                </m:e>
                              </m:d>
                            </m:e>
                            <m:sup>
                              <m:r>
                                <a:rPr lang="es-MX" sz="1440" b="1" i="1">
                                  <a:latin typeface="Cambria Math"/>
                                </a:rPr>
                                <m:t>𝟐</m:t>
                              </m:r>
                            </m:sup>
                          </m:sSup>
                        </m:num>
                        <m:den>
                          <m:r>
                            <a:rPr lang="es-MX" sz="1440" b="1" i="1">
                              <a:latin typeface="Cambria Math"/>
                            </a:rPr>
                            <m:t>𝟏𝟐</m:t>
                          </m:r>
                        </m:den>
                      </m:f>
                      <m:r>
                        <a:rPr lang="es-MX" sz="1440" b="1">
                          <a:latin typeface="Cambria Math"/>
                        </a:rPr>
                        <m:t>=−</m:t>
                      </m:r>
                      <m:r>
                        <a:rPr lang="es-MX" sz="1440" b="1">
                          <a:latin typeface="Cambria Math"/>
                        </a:rPr>
                        <m:t>𝟐𝟐</m:t>
                      </m:r>
                      <m:r>
                        <a:rPr lang="es-MX" sz="1440" b="1">
                          <a:latin typeface="Cambria Math"/>
                        </a:rPr>
                        <m:t>.</m:t>
                      </m:r>
                      <m:r>
                        <a:rPr lang="es-MX" sz="1440" b="1">
                          <a:latin typeface="Cambria Math"/>
                        </a:rPr>
                        <m:t>𝟓</m:t>
                      </m:r>
                      <m:r>
                        <a:rPr lang="es-MX" sz="1440" b="1">
                          <a:latin typeface="Cambria Math"/>
                        </a:rPr>
                        <m:t> </m:t>
                      </m:r>
                      <m:r>
                        <a:rPr lang="es-MX" sz="1440" b="1">
                          <a:latin typeface="Cambria Math"/>
                        </a:rPr>
                        <m:t>𝐭𝐨𝐧</m:t>
                      </m:r>
                      <m:r>
                        <a:rPr lang="es-MX" sz="1440" b="1">
                          <a:latin typeface="Cambria Math"/>
                        </a:rPr>
                        <m:t>∗</m:t>
                      </m:r>
                      <m:r>
                        <a:rPr lang="es-MX" sz="1440" b="1">
                          <a:latin typeface="Cambria Math"/>
                        </a:rPr>
                        <m:t>𝐦</m:t>
                      </m:r>
                    </m:oMath>
                  </m:oMathPara>
                </a14:m>
                <a:endParaRPr lang="en-US" sz="1440" b="1" dirty="0">
                  <a:latin typeface="Century Gothic" pitchFamily="34" charset="0"/>
                </a:endParaRPr>
              </a:p>
              <a:p>
                <a:pPr>
                  <a:spcBef>
                    <a:spcPct val="0"/>
                  </a:spcBef>
                </a:pPr>
                <a:endParaRPr lang="en-US" sz="1440" b="1" dirty="0">
                  <a:latin typeface="Century Gothic" pitchFamily="34" charset="0"/>
                </a:endParaRPr>
              </a:p>
              <a:p>
                <a:pPr algn="ctr">
                  <a:spcBef>
                    <a:spcPct val="0"/>
                  </a:spcBef>
                </a:pPr>
                <a:r>
                  <a:rPr lang="en-US" sz="1440" b="1" dirty="0">
                    <a:latin typeface="Century Gothic" pitchFamily="34" charset="0"/>
                  </a:rPr>
                  <a:t>PUNTO B</a:t>
                </a:r>
              </a:p>
              <a:p>
                <a:pPr algn="ctr">
                  <a:spcBef>
                    <a:spcPct val="0"/>
                  </a:spcBef>
                </a:pPr>
                <a:endParaRPr lang="en-US" sz="1440" b="1" dirty="0">
                  <a:latin typeface="Century Gothic" pitchFamily="34" charset="0"/>
                </a:endParaRPr>
              </a:p>
              <a:p>
                <a:pPr algn="ctr">
                  <a:spcBef>
                    <a:spcPct val="0"/>
                  </a:spcBef>
                </a:pPr>
                <a14:m>
                  <m:oMathPara xmlns:m="http://schemas.openxmlformats.org/officeDocument/2006/math">
                    <m:oMathParaPr>
                      <m:jc m:val="center"/>
                    </m:oMathParaPr>
                    <m:oMath xmlns:m="http://schemas.openxmlformats.org/officeDocument/2006/math">
                      <m:sSub>
                        <m:sSubPr>
                          <m:ctrlPr>
                            <a:rPr lang="en-US" sz="1440" b="1" i="1">
                              <a:latin typeface="Cambria Math" panose="02040503050406030204" pitchFamily="18" charset="0"/>
                            </a:rPr>
                          </m:ctrlPr>
                        </m:sSubPr>
                        <m:e>
                          <m:r>
                            <a:rPr lang="es-MX" sz="1440" b="1" i="1">
                              <a:latin typeface="Cambria Math"/>
                            </a:rPr>
                            <m:t>𝑴</m:t>
                          </m:r>
                        </m:e>
                        <m:sub>
                          <m:r>
                            <a:rPr lang="es-MX" sz="1440" b="1" i="1">
                              <a:latin typeface="Cambria Math"/>
                            </a:rPr>
                            <m:t>𝑩𝑨</m:t>
                          </m:r>
                        </m:sub>
                      </m:sSub>
                      <m:r>
                        <a:rPr lang="es-MX" sz="1440" b="1" i="1">
                          <a:latin typeface="Cambria Math"/>
                        </a:rPr>
                        <m:t>=</m:t>
                      </m:r>
                      <m:f>
                        <m:fPr>
                          <m:ctrlPr>
                            <a:rPr lang="es-MX" sz="1440" b="1" i="1">
                              <a:latin typeface="Cambria Math" panose="02040503050406030204" pitchFamily="18" charset="0"/>
                            </a:rPr>
                          </m:ctrlPr>
                        </m:fPr>
                        <m:num>
                          <m:d>
                            <m:dPr>
                              <m:ctrlPr>
                                <a:rPr lang="es-MX" sz="1440" b="1" i="1">
                                  <a:latin typeface="Cambria Math" panose="02040503050406030204" pitchFamily="18" charset="0"/>
                                </a:rPr>
                              </m:ctrlPr>
                            </m:dPr>
                            <m:e>
                              <m:r>
                                <a:rPr lang="es-MX" sz="1440" b="1" i="1">
                                  <a:latin typeface="Cambria Math"/>
                                </a:rPr>
                                <m:t>𝟕</m:t>
                              </m:r>
                              <m:r>
                                <a:rPr lang="es-MX" sz="1440" b="1" i="1">
                                  <a:latin typeface="Cambria Math"/>
                                </a:rPr>
                                <m:t>.</m:t>
                              </m:r>
                              <m:r>
                                <a:rPr lang="es-MX" sz="1440" b="1" i="1">
                                  <a:latin typeface="Cambria Math"/>
                                </a:rPr>
                                <m:t>𝟓</m:t>
                              </m:r>
                            </m:e>
                          </m:d>
                          <m:sSup>
                            <m:sSupPr>
                              <m:ctrlPr>
                                <a:rPr lang="es-MX" sz="1440" b="1" i="1">
                                  <a:latin typeface="Cambria Math" panose="02040503050406030204" pitchFamily="18" charset="0"/>
                                </a:rPr>
                              </m:ctrlPr>
                            </m:sSupPr>
                            <m:e>
                              <m:d>
                                <m:dPr>
                                  <m:ctrlPr>
                                    <a:rPr lang="es-MX" sz="1440" b="1" i="1">
                                      <a:latin typeface="Cambria Math" panose="02040503050406030204" pitchFamily="18" charset="0"/>
                                    </a:rPr>
                                  </m:ctrlPr>
                                </m:dPr>
                                <m:e>
                                  <m:r>
                                    <a:rPr lang="es-MX" sz="1440" b="1" i="1">
                                      <a:latin typeface="Cambria Math"/>
                                    </a:rPr>
                                    <m:t>𝟔</m:t>
                                  </m:r>
                                </m:e>
                              </m:d>
                            </m:e>
                            <m:sup>
                              <m:r>
                                <a:rPr lang="es-MX" sz="1440" b="1" i="1">
                                  <a:latin typeface="Cambria Math"/>
                                </a:rPr>
                                <m:t>𝟐</m:t>
                              </m:r>
                            </m:sup>
                          </m:sSup>
                        </m:num>
                        <m:den>
                          <m:r>
                            <a:rPr lang="es-MX" sz="1440" b="1" i="1">
                              <a:latin typeface="Cambria Math"/>
                            </a:rPr>
                            <m:t>𝟏𝟐</m:t>
                          </m:r>
                        </m:den>
                      </m:f>
                      <m:r>
                        <a:rPr lang="es-MX" sz="1440" b="1">
                          <a:latin typeface="Cambria Math"/>
                        </a:rPr>
                        <m:t>=</m:t>
                      </m:r>
                      <m:r>
                        <a:rPr lang="es-MX" sz="1440" b="1" i="1">
                          <a:latin typeface="Cambria Math"/>
                        </a:rPr>
                        <m:t>𝟐𝟐</m:t>
                      </m:r>
                      <m:r>
                        <a:rPr lang="es-MX" sz="1440" b="1">
                          <a:latin typeface="Cambria Math"/>
                        </a:rPr>
                        <m:t>.</m:t>
                      </m:r>
                      <m:r>
                        <a:rPr lang="es-MX" sz="1440" b="1" i="1">
                          <a:latin typeface="Cambria Math"/>
                        </a:rPr>
                        <m:t>𝟓</m:t>
                      </m:r>
                      <m:r>
                        <a:rPr lang="es-MX" sz="1440" b="1">
                          <a:latin typeface="Cambria Math"/>
                        </a:rPr>
                        <m:t> </m:t>
                      </m:r>
                      <m:r>
                        <a:rPr lang="es-MX" sz="1440" b="1" i="1">
                          <a:latin typeface="Cambria Math"/>
                        </a:rPr>
                        <m:t>𝐭𝐨𝐧</m:t>
                      </m:r>
                      <m:r>
                        <a:rPr lang="es-MX" sz="1440" b="1">
                          <a:latin typeface="Cambria Math"/>
                        </a:rPr>
                        <m:t>∗</m:t>
                      </m:r>
                      <m:r>
                        <a:rPr lang="es-MX" sz="1440" b="1" i="1">
                          <a:latin typeface="Cambria Math"/>
                        </a:rPr>
                        <m:t>𝐦</m:t>
                      </m:r>
                    </m:oMath>
                  </m:oMathPara>
                </a14:m>
                <a:endParaRPr lang="en-US" sz="1440" b="1" dirty="0">
                  <a:latin typeface="Century Gothic" pitchFamily="34" charset="0"/>
                </a:endParaRPr>
              </a:p>
              <a:p>
                <a:pPr>
                  <a:spcBef>
                    <a:spcPct val="0"/>
                  </a:spcBef>
                </a:pPr>
                <a:endParaRPr lang="en-US" sz="1440" b="1" dirty="0">
                  <a:latin typeface="Century Gothic" pitchFamily="34" charset="0"/>
                </a:endParaRPr>
              </a:p>
              <a:p>
                <a:pPr>
                  <a:spcBef>
                    <a:spcPct val="0"/>
                  </a:spcBef>
                </a:pPr>
                <a:endParaRPr lang="en-US" sz="1440" b="1" dirty="0">
                  <a:latin typeface="Century Gothic" pitchFamily="34" charset="0"/>
                </a:endParaRPr>
              </a:p>
            </p:txBody>
          </p:sp>
        </mc:Choice>
        <mc:Fallback xmlns="">
          <p:sp>
            <p:nvSpPr>
              <p:cNvPr id="5" name="TextBox 16"/>
              <p:cNvSpPr txBox="1">
                <a:spLocks noRot="1" noChangeAspect="1" noMove="1" noResize="1" noEditPoints="1" noAdjustHandles="1" noChangeArrowheads="1" noChangeShapeType="1" noTextEdit="1"/>
              </p:cNvSpPr>
              <p:nvPr/>
            </p:nvSpPr>
            <p:spPr>
              <a:xfrm>
                <a:off x="1459973" y="2614924"/>
                <a:ext cx="5260070" cy="3843139"/>
              </a:xfrm>
              <a:prstGeom prst="rect">
                <a:avLst/>
              </a:prstGeom>
              <a:blipFill rotWithShape="0">
                <a:blip r:embed="rId2"/>
                <a:stretch>
                  <a:fillRect t="-15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822887" y="3841803"/>
                <a:ext cx="1177053" cy="4851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60" b="1" i="1">
                              <a:latin typeface="Cambria Math" panose="02040503050406030204" pitchFamily="18" charset="0"/>
                            </a:rPr>
                          </m:ctrlPr>
                        </m:sSubPr>
                        <m:e>
                          <m:r>
                            <a:rPr lang="es-MX" sz="1260" b="1">
                              <a:latin typeface="Cambria Math"/>
                            </a:rPr>
                            <m:t>𝐌</m:t>
                          </m:r>
                        </m:e>
                        <m:sub>
                          <m:r>
                            <a:rPr lang="es-MX" sz="1260" b="1">
                              <a:latin typeface="Cambria Math"/>
                            </a:rPr>
                            <m:t>𝐀𝐁</m:t>
                          </m:r>
                        </m:sub>
                      </m:sSub>
                      <m:r>
                        <a:rPr lang="es-MX" sz="1260" b="1">
                          <a:latin typeface="Cambria Math"/>
                        </a:rPr>
                        <m:t>=−</m:t>
                      </m:r>
                      <m:f>
                        <m:fPr>
                          <m:ctrlPr>
                            <a:rPr lang="es-MX" sz="1260" b="1" i="1">
                              <a:latin typeface="Cambria Math" panose="02040503050406030204" pitchFamily="18" charset="0"/>
                            </a:rPr>
                          </m:ctrlPr>
                        </m:fPr>
                        <m:num>
                          <m:r>
                            <a:rPr lang="es-MX" sz="1260" b="1">
                              <a:latin typeface="Cambria Math"/>
                            </a:rPr>
                            <m:t>𝐰</m:t>
                          </m:r>
                          <m:sSup>
                            <m:sSupPr>
                              <m:ctrlPr>
                                <a:rPr lang="es-MX" sz="1260" b="1" i="1">
                                  <a:latin typeface="Cambria Math" panose="02040503050406030204" pitchFamily="18" charset="0"/>
                                </a:rPr>
                              </m:ctrlPr>
                            </m:sSupPr>
                            <m:e>
                              <m:r>
                                <a:rPr lang="es-MX" sz="1260" b="1">
                                  <a:latin typeface="Cambria Math"/>
                                </a:rPr>
                                <m:t>𝐋</m:t>
                              </m:r>
                            </m:e>
                            <m:sup>
                              <m:r>
                                <a:rPr lang="es-MX" sz="1260" b="1">
                                  <a:latin typeface="Cambria Math"/>
                                </a:rPr>
                                <m:t>𝟐</m:t>
                              </m:r>
                            </m:sup>
                          </m:sSup>
                        </m:num>
                        <m:den>
                          <m:r>
                            <a:rPr lang="es-MX" sz="1260" b="1">
                              <a:latin typeface="Cambria Math"/>
                            </a:rPr>
                            <m:t>𝟏𝟐</m:t>
                          </m:r>
                        </m:den>
                      </m:f>
                    </m:oMath>
                  </m:oMathPara>
                </a14:m>
                <a:endParaRPr lang="es-MX" sz="1260" dirty="0"/>
              </a:p>
            </p:txBody>
          </p:sp>
        </mc:Choice>
        <mc:Fallback xmlns="">
          <p:sp>
            <p:nvSpPr>
              <p:cNvPr id="6" name="5 Rectángulo"/>
              <p:cNvSpPr>
                <a:spLocks noRot="1" noChangeAspect="1" noMove="1" noResize="1" noEditPoints="1" noAdjustHandles="1" noChangeArrowheads="1" noChangeShapeType="1" noTextEdit="1"/>
              </p:cNvSpPr>
              <p:nvPr/>
            </p:nvSpPr>
            <p:spPr>
              <a:xfrm>
                <a:off x="822887" y="3841803"/>
                <a:ext cx="1177053" cy="485133"/>
              </a:xfrm>
              <a:prstGeom prst="rect">
                <a:avLst/>
              </a:prstGeom>
              <a:blipFill rotWithShape="0">
                <a:blip r:embed="rId3"/>
                <a:stretch>
                  <a:fillRect/>
                </a:stretch>
              </a:blipFill>
            </p:spPr>
            <p:txBody>
              <a:bodyPr/>
              <a:lstStyle/>
              <a:p>
                <a:r>
                  <a:rPr lang="es-MX">
                    <a:noFill/>
                  </a:rPr>
                  <a:t> </a:t>
                </a:r>
              </a:p>
            </p:txBody>
          </p:sp>
        </mc:Fallback>
      </mc:AlternateContent>
      <p:sp>
        <p:nvSpPr>
          <p:cNvPr id="7"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50</a:t>
            </a:fld>
            <a:r>
              <a:rPr lang="es-MX" dirty="0"/>
              <a:t>/66</a:t>
            </a:r>
          </a:p>
        </p:txBody>
      </p:sp>
      <p:sp>
        <p:nvSpPr>
          <p:cNvPr id="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otón de acción: Inicio 13">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CuadroTexto 16"/>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5" name="CuadroTexto 14"/>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grpSp>
        <p:nvGrpSpPr>
          <p:cNvPr id="3" name="Grupo 2"/>
          <p:cNvGrpSpPr/>
          <p:nvPr/>
        </p:nvGrpSpPr>
        <p:grpSpPr>
          <a:xfrm>
            <a:off x="6022575" y="3167627"/>
            <a:ext cx="5237408" cy="1739193"/>
            <a:chOff x="6022575" y="3167627"/>
            <a:chExt cx="5237408" cy="1739193"/>
          </a:xfrm>
        </p:grpSpPr>
        <p:pic>
          <p:nvPicPr>
            <p:cNvPr id="2" name="Imagen 1"/>
            <p:cNvPicPr>
              <a:picLocks noChangeAspect="1"/>
            </p:cNvPicPr>
            <p:nvPr/>
          </p:nvPicPr>
          <p:blipFill rotWithShape="1">
            <a:blip r:embed="rId9"/>
            <a:srcRect l="14542" t="15139" r="13891" b="32821"/>
            <a:stretch/>
          </p:blipFill>
          <p:spPr>
            <a:xfrm>
              <a:off x="6022575" y="3393792"/>
              <a:ext cx="5237408" cy="1513028"/>
            </a:xfrm>
            <a:prstGeom prst="rect">
              <a:avLst/>
            </a:prstGeom>
          </p:spPr>
        </p:pic>
        <p:sp>
          <p:nvSpPr>
            <p:cNvPr id="16" name="CuadroTexto 15"/>
            <p:cNvSpPr txBox="1"/>
            <p:nvPr/>
          </p:nvSpPr>
          <p:spPr>
            <a:xfrm>
              <a:off x="8173227" y="3167627"/>
              <a:ext cx="936104" cy="307777"/>
            </a:xfrm>
            <a:prstGeom prst="rect">
              <a:avLst/>
            </a:prstGeom>
            <a:noFill/>
          </p:spPr>
          <p:txBody>
            <a:bodyPr wrap="square" rtlCol="0">
              <a:spAutoFit/>
            </a:bodyPr>
            <a:lstStyle/>
            <a:p>
              <a:r>
                <a:rPr lang="es-MX" sz="1400" dirty="0"/>
                <a:t>7.5 ton/m</a:t>
              </a:r>
            </a:p>
          </p:txBody>
        </p:sp>
      </p:grpSp>
    </p:spTree>
    <p:extLst>
      <p:ext uri="{BB962C8B-B14F-4D97-AF65-F5344CB8AC3E}">
        <p14:creationId xmlns:p14="http://schemas.microsoft.com/office/powerpoint/2010/main" val="1268682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16"/>
              <p:cNvSpPr txBox="1"/>
              <p:nvPr/>
            </p:nvSpPr>
            <p:spPr>
              <a:xfrm>
                <a:off x="1167533" y="2545504"/>
                <a:ext cx="4309565" cy="3294499"/>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CD</a:t>
                </a:r>
              </a:p>
              <a:p>
                <a:pPr>
                  <a:spcBef>
                    <a:spcPct val="0"/>
                  </a:spcBef>
                </a:pPr>
                <a:r>
                  <a:rPr lang="en-US" sz="1440" b="1" dirty="0" err="1">
                    <a:latin typeface="Century Gothic" pitchFamily="34" charset="0"/>
                  </a:rPr>
                  <a:t>Condiciones</a:t>
                </a:r>
                <a:r>
                  <a:rPr lang="en-US" sz="1440" b="1" dirty="0">
                    <a:latin typeface="Century Gothic" pitchFamily="34" charset="0"/>
                  </a:rPr>
                  <a:t> de </a:t>
                </a:r>
                <a:r>
                  <a:rPr lang="en-US" sz="1440" b="1" dirty="0" err="1">
                    <a:latin typeface="Century Gothic" pitchFamily="34" charset="0"/>
                  </a:rPr>
                  <a:t>carga</a:t>
                </a:r>
                <a:r>
                  <a:rPr lang="en-US" sz="1440" b="1" dirty="0">
                    <a:latin typeface="Century Gothic" pitchFamily="34" charset="0"/>
                  </a:rPr>
                  <a:t>:</a:t>
                </a:r>
              </a:p>
              <a:p>
                <a:pPr>
                  <a:spcBef>
                    <a:spcPct val="0"/>
                  </a:spcBef>
                </a:pPr>
                <a:r>
                  <a:rPr lang="en-US" sz="1440" b="1" dirty="0">
                    <a:latin typeface="Century Gothic" pitchFamily="34" charset="0"/>
                  </a:rPr>
                  <a:t>P= 4.5ton</a:t>
                </a:r>
              </a:p>
              <a:p>
                <a:pPr>
                  <a:spcBef>
                    <a:spcPct val="0"/>
                  </a:spcBef>
                </a:pPr>
                <a:r>
                  <a:rPr lang="en-US" sz="1440" b="1" dirty="0">
                    <a:latin typeface="Century Gothic" pitchFamily="34" charset="0"/>
                  </a:rPr>
                  <a:t>L= 9 m</a:t>
                </a:r>
              </a:p>
              <a:p>
                <a:pPr>
                  <a:spcBef>
                    <a:spcPct val="0"/>
                  </a:spcBef>
                </a:pPr>
                <a:endParaRPr lang="en-US" sz="1440" dirty="0">
                  <a:latin typeface="Century Gothic" pitchFamily="34" charset="0"/>
                </a:endParaRPr>
              </a:p>
              <a:p>
                <a:pPr algn="ctr">
                  <a:spcBef>
                    <a:spcPct val="0"/>
                  </a:spcBef>
                </a:pPr>
                <a:r>
                  <a:rPr lang="en-US" sz="1440" b="1" dirty="0">
                    <a:latin typeface="Century Gothic" pitchFamily="34" charset="0"/>
                  </a:rPr>
                  <a:t>PUNTO C</a:t>
                </a:r>
              </a:p>
              <a:p>
                <a:pPr algn="ctr">
                  <a:spcBef>
                    <a:spcPct val="0"/>
                  </a:spcBef>
                </a:pPr>
                <a:endParaRPr lang="en-US" sz="1440" b="1" dirty="0">
                  <a:latin typeface="Century Gothic" pitchFamily="34" charset="0"/>
                </a:endParaRPr>
              </a:p>
              <a:p>
                <a:pPr algn="ctr">
                  <a:spcBef>
                    <a:spcPct val="0"/>
                  </a:spcBef>
                </a:pPr>
                <a14:m>
                  <m:oMathPara xmlns:m="http://schemas.openxmlformats.org/officeDocument/2006/math">
                    <m:oMathParaPr>
                      <m:jc m:val="center"/>
                    </m:oMathParaPr>
                    <m:oMath xmlns:m="http://schemas.openxmlformats.org/officeDocument/2006/math">
                      <m:sSub>
                        <m:sSubPr>
                          <m:ctrlPr>
                            <a:rPr lang="en-US" sz="1440" i="1">
                              <a:latin typeface="Cambria Math" panose="02040503050406030204" pitchFamily="18" charset="0"/>
                            </a:rPr>
                          </m:ctrlPr>
                        </m:sSubPr>
                        <m:e>
                          <m:r>
                            <a:rPr lang="es-MX" sz="1440" i="1">
                              <a:latin typeface="Cambria Math"/>
                            </a:rPr>
                            <m:t>𝑀</m:t>
                          </m:r>
                        </m:e>
                        <m:sub>
                          <m:r>
                            <a:rPr lang="es-MX" sz="1440" i="1">
                              <a:latin typeface="Cambria Math"/>
                            </a:rPr>
                            <m:t>𝐶𝐷</m:t>
                          </m:r>
                        </m:sub>
                      </m:sSub>
                      <m:r>
                        <a:rPr lang="es-MX" sz="1440" i="1">
                          <a:latin typeface="Cambria Math"/>
                        </a:rPr>
                        <m:t>=−</m:t>
                      </m:r>
                      <m:f>
                        <m:fPr>
                          <m:ctrlPr>
                            <a:rPr lang="es-MX" sz="1440" i="1">
                              <a:latin typeface="Cambria Math" panose="02040503050406030204" pitchFamily="18" charset="0"/>
                            </a:rPr>
                          </m:ctrlPr>
                        </m:fPr>
                        <m:num>
                          <m:d>
                            <m:dPr>
                              <m:ctrlPr>
                                <a:rPr lang="es-MX" sz="1440" i="1">
                                  <a:latin typeface="Cambria Math" panose="02040503050406030204" pitchFamily="18" charset="0"/>
                                </a:rPr>
                              </m:ctrlPr>
                            </m:dPr>
                            <m:e>
                              <m:r>
                                <a:rPr lang="es-MX" sz="1440" i="1">
                                  <a:latin typeface="Cambria Math"/>
                                </a:rPr>
                                <m:t>4.5</m:t>
                              </m:r>
                            </m:e>
                          </m:d>
                          <m:d>
                            <m:dPr>
                              <m:ctrlPr>
                                <a:rPr lang="es-MX" sz="1440" i="1">
                                  <a:latin typeface="Cambria Math" panose="02040503050406030204" pitchFamily="18" charset="0"/>
                                </a:rPr>
                              </m:ctrlPr>
                            </m:dPr>
                            <m:e>
                              <m:r>
                                <a:rPr lang="es-MX" sz="1440" i="1">
                                  <a:latin typeface="Cambria Math"/>
                                </a:rPr>
                                <m:t>9</m:t>
                              </m:r>
                            </m:e>
                          </m:d>
                        </m:num>
                        <m:den>
                          <m:r>
                            <a:rPr lang="es-MX" sz="1440" i="1">
                              <a:latin typeface="Cambria Math"/>
                            </a:rPr>
                            <m:t>8</m:t>
                          </m:r>
                        </m:den>
                      </m:f>
                      <m:r>
                        <a:rPr lang="es-MX" sz="1440">
                          <a:latin typeface="Cambria Math"/>
                        </a:rPr>
                        <m:t>=−5.06 </m:t>
                      </m:r>
                      <m:r>
                        <m:rPr>
                          <m:sty m:val="p"/>
                        </m:rPr>
                        <a:rPr lang="es-MX" sz="1440">
                          <a:latin typeface="Cambria Math"/>
                        </a:rPr>
                        <m:t>ton</m:t>
                      </m:r>
                      <m:r>
                        <a:rPr lang="es-MX" sz="1440">
                          <a:latin typeface="Cambria Math"/>
                        </a:rPr>
                        <m:t>∗</m:t>
                      </m:r>
                      <m:r>
                        <m:rPr>
                          <m:sty m:val="p"/>
                        </m:rPr>
                        <a:rPr lang="es-MX" sz="1440">
                          <a:latin typeface="Cambria Math"/>
                        </a:rPr>
                        <m:t>m</m:t>
                      </m:r>
                    </m:oMath>
                  </m:oMathPara>
                </a14:m>
                <a:endParaRPr lang="en-US" sz="1440" dirty="0">
                  <a:latin typeface="Century Gothic" pitchFamily="34" charset="0"/>
                </a:endParaRPr>
              </a:p>
              <a:p>
                <a:pPr algn="ctr">
                  <a:spcBef>
                    <a:spcPct val="0"/>
                  </a:spcBef>
                </a:pPr>
                <a:endParaRPr lang="en-US" sz="1440" dirty="0">
                  <a:latin typeface="Century Gothic" pitchFamily="34" charset="0"/>
                </a:endParaRPr>
              </a:p>
              <a:p>
                <a:pPr algn="ctr">
                  <a:spcBef>
                    <a:spcPct val="0"/>
                  </a:spcBef>
                </a:pPr>
                <a:r>
                  <a:rPr lang="en-US" sz="1440" b="1" dirty="0">
                    <a:latin typeface="Century Gothic" pitchFamily="34" charset="0"/>
                  </a:rPr>
                  <a:t>PUNTO D</a:t>
                </a:r>
              </a:p>
              <a:p>
                <a:pPr algn="ctr">
                  <a:spcBef>
                    <a:spcPct val="0"/>
                  </a:spcBef>
                </a:pPr>
                <a:endParaRPr lang="en-US" sz="1440" b="1" dirty="0">
                  <a:latin typeface="Century Gothic" pitchFamily="34" charset="0"/>
                </a:endParaRPr>
              </a:p>
              <a:p>
                <a:pPr algn="ctr">
                  <a:spcBef>
                    <a:spcPct val="0"/>
                  </a:spcBef>
                </a:pPr>
                <a14:m>
                  <m:oMathPara xmlns:m="http://schemas.openxmlformats.org/officeDocument/2006/math">
                    <m:oMathParaPr>
                      <m:jc m:val="center"/>
                    </m:oMathParaPr>
                    <m:oMath xmlns:m="http://schemas.openxmlformats.org/officeDocument/2006/math">
                      <m:sSub>
                        <m:sSubPr>
                          <m:ctrlPr>
                            <a:rPr lang="en-US" sz="1440" i="1">
                              <a:latin typeface="Cambria Math" panose="02040503050406030204" pitchFamily="18" charset="0"/>
                            </a:rPr>
                          </m:ctrlPr>
                        </m:sSubPr>
                        <m:e>
                          <m:r>
                            <a:rPr lang="es-MX" sz="1440" i="1">
                              <a:latin typeface="Cambria Math"/>
                            </a:rPr>
                            <m:t>𝑀</m:t>
                          </m:r>
                        </m:e>
                        <m:sub>
                          <m:r>
                            <a:rPr lang="es-MX" sz="1440" i="1">
                              <a:latin typeface="Cambria Math"/>
                            </a:rPr>
                            <m:t>𝐷𝐶</m:t>
                          </m:r>
                        </m:sub>
                      </m:sSub>
                      <m:r>
                        <a:rPr lang="es-MX" sz="1440" i="1">
                          <a:latin typeface="Cambria Math"/>
                        </a:rPr>
                        <m:t>=</m:t>
                      </m:r>
                      <m:f>
                        <m:fPr>
                          <m:ctrlPr>
                            <a:rPr lang="es-MX" sz="1440" i="1">
                              <a:latin typeface="Cambria Math" panose="02040503050406030204" pitchFamily="18" charset="0"/>
                            </a:rPr>
                          </m:ctrlPr>
                        </m:fPr>
                        <m:num>
                          <m:d>
                            <m:dPr>
                              <m:ctrlPr>
                                <a:rPr lang="es-MX" sz="1440" i="1">
                                  <a:latin typeface="Cambria Math" panose="02040503050406030204" pitchFamily="18" charset="0"/>
                                </a:rPr>
                              </m:ctrlPr>
                            </m:dPr>
                            <m:e>
                              <m:r>
                                <a:rPr lang="es-MX" sz="1440" i="1">
                                  <a:latin typeface="Cambria Math"/>
                                </a:rPr>
                                <m:t>4</m:t>
                              </m:r>
                              <m:r>
                                <a:rPr lang="es-MX" sz="1440" i="1">
                                  <a:latin typeface="Cambria Math" panose="02040503050406030204" pitchFamily="18" charset="0"/>
                                </a:rPr>
                                <m:t>.</m:t>
                              </m:r>
                              <m:r>
                                <a:rPr lang="es-MX" sz="1440" i="1">
                                  <a:latin typeface="Cambria Math"/>
                                </a:rPr>
                                <m:t>5</m:t>
                              </m:r>
                            </m:e>
                          </m:d>
                          <m:r>
                            <a:rPr lang="es-MX" sz="1440" i="1">
                              <a:latin typeface="Cambria Math"/>
                            </a:rPr>
                            <m:t>(9)</m:t>
                          </m:r>
                        </m:num>
                        <m:den>
                          <m:r>
                            <a:rPr lang="es-MX" sz="1440" i="1">
                              <a:latin typeface="Cambria Math"/>
                            </a:rPr>
                            <m:t>8</m:t>
                          </m:r>
                        </m:den>
                      </m:f>
                      <m:r>
                        <a:rPr lang="es-MX" sz="1440">
                          <a:latin typeface="Cambria Math"/>
                        </a:rPr>
                        <m:t>=5.06 </m:t>
                      </m:r>
                      <m:r>
                        <m:rPr>
                          <m:sty m:val="p"/>
                        </m:rPr>
                        <a:rPr lang="es-MX" sz="1440">
                          <a:latin typeface="Cambria Math"/>
                        </a:rPr>
                        <m:t>ton</m:t>
                      </m:r>
                      <m:r>
                        <a:rPr lang="es-MX" sz="1440">
                          <a:latin typeface="Cambria Math"/>
                        </a:rPr>
                        <m:t>∗</m:t>
                      </m:r>
                      <m:r>
                        <m:rPr>
                          <m:sty m:val="p"/>
                        </m:rPr>
                        <a:rPr lang="es-MX" sz="1440">
                          <a:latin typeface="Cambria Math" panose="02040503050406030204" pitchFamily="18" charset="0"/>
                        </a:rPr>
                        <m:t>m</m:t>
                      </m:r>
                    </m:oMath>
                  </m:oMathPara>
                </a14:m>
                <a:endParaRPr lang="en-US" sz="1440" dirty="0">
                  <a:latin typeface="Century Gothic" pitchFamily="34" charset="0"/>
                </a:endParaRPr>
              </a:p>
              <a:p>
                <a:pPr>
                  <a:spcBef>
                    <a:spcPct val="0"/>
                  </a:spcBef>
                </a:pPr>
                <a:endParaRPr lang="en-US" sz="1440" b="1" dirty="0">
                  <a:latin typeface="Century Gothic" pitchFamily="34" charset="0"/>
                </a:endParaRPr>
              </a:p>
              <a:p>
                <a:pPr>
                  <a:spcBef>
                    <a:spcPct val="0"/>
                  </a:spcBef>
                </a:pPr>
                <a:endParaRPr lang="en-US" sz="1440" b="1" dirty="0">
                  <a:latin typeface="Century Gothic" pitchFamily="34" charset="0"/>
                </a:endParaRPr>
              </a:p>
            </p:txBody>
          </p:sp>
        </mc:Choice>
        <mc:Fallback xmlns="">
          <p:sp>
            <p:nvSpPr>
              <p:cNvPr id="4" name="TextBox 16"/>
              <p:cNvSpPr txBox="1">
                <a:spLocks noRot="1" noChangeAspect="1" noMove="1" noResize="1" noEditPoints="1" noAdjustHandles="1" noChangeArrowheads="1" noChangeShapeType="1" noTextEdit="1"/>
              </p:cNvSpPr>
              <p:nvPr/>
            </p:nvSpPr>
            <p:spPr>
              <a:xfrm>
                <a:off x="1167533" y="2545504"/>
                <a:ext cx="4309565" cy="3294499"/>
              </a:xfrm>
              <a:prstGeom prst="rect">
                <a:avLst/>
              </a:prstGeom>
              <a:blipFill rotWithShape="0">
                <a:blip r:embed="rId2"/>
                <a:stretch>
                  <a:fillRect l="-142" t="-4815"/>
                </a:stretch>
              </a:blipFill>
            </p:spPr>
            <p:txBody>
              <a:bodyPr/>
              <a:lstStyle/>
              <a:p>
                <a:r>
                  <a:rPr lang="es-MX">
                    <a:noFill/>
                  </a:rPr>
                  <a:t> </a:t>
                </a:r>
              </a:p>
            </p:txBody>
          </p:sp>
        </mc:Fallback>
      </mc:AlternateContent>
      <p:sp>
        <p:nvSpPr>
          <p:cNvPr id="5" name="TextBox 16"/>
          <p:cNvSpPr txBox="1"/>
          <p:nvPr/>
        </p:nvSpPr>
        <p:spPr>
          <a:xfrm>
            <a:off x="2982135" y="1167030"/>
            <a:ext cx="6474503" cy="1154665"/>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MOMENTOS DE EMPOTRAMIENTO</a:t>
            </a:r>
          </a:p>
        </p:txBody>
      </p:sp>
      <mc:AlternateContent xmlns:mc="http://schemas.openxmlformats.org/markup-compatibility/2006" xmlns:a14="http://schemas.microsoft.com/office/drawing/2010/main">
        <mc:Choice Requires="a14">
          <p:sp>
            <p:nvSpPr>
              <p:cNvPr id="6" name="5 Rectángulo"/>
              <p:cNvSpPr/>
              <p:nvPr/>
            </p:nvSpPr>
            <p:spPr>
              <a:xfrm>
                <a:off x="994715" y="3446470"/>
                <a:ext cx="1126654" cy="472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20" b="1" i="1">
                              <a:latin typeface="Cambria Math" panose="02040503050406030204" pitchFamily="18" charset="0"/>
                            </a:rPr>
                          </m:ctrlPr>
                        </m:sSubPr>
                        <m:e>
                          <m:r>
                            <a:rPr lang="es-MX" sz="1320" b="1">
                              <a:latin typeface="Cambria Math"/>
                            </a:rPr>
                            <m:t>𝐌</m:t>
                          </m:r>
                        </m:e>
                        <m:sub>
                          <m:r>
                            <a:rPr lang="es-MX" sz="1320" b="1">
                              <a:latin typeface="Cambria Math"/>
                            </a:rPr>
                            <m:t>𝐀𝐁</m:t>
                          </m:r>
                        </m:sub>
                      </m:sSub>
                      <m:r>
                        <a:rPr lang="es-MX" sz="1320" b="1">
                          <a:latin typeface="Cambria Math"/>
                        </a:rPr>
                        <m:t>=</m:t>
                      </m:r>
                      <m:r>
                        <a:rPr lang="es-MX" sz="1320" b="1">
                          <a:latin typeface="Cambria Math" panose="02040503050406030204" pitchFamily="18" charset="0"/>
                        </a:rPr>
                        <m:t>−</m:t>
                      </m:r>
                      <m:f>
                        <m:fPr>
                          <m:ctrlPr>
                            <a:rPr lang="es-MX" sz="1320" b="1" i="1">
                              <a:latin typeface="Cambria Math" panose="02040503050406030204" pitchFamily="18" charset="0"/>
                            </a:rPr>
                          </m:ctrlPr>
                        </m:fPr>
                        <m:num>
                          <m:r>
                            <a:rPr lang="es-MX" sz="1320" b="1">
                              <a:latin typeface="Cambria Math"/>
                            </a:rPr>
                            <m:t>𝐏𝐋</m:t>
                          </m:r>
                        </m:num>
                        <m:den>
                          <m:r>
                            <a:rPr lang="es-MX" sz="1320" b="1">
                              <a:latin typeface="Cambria Math"/>
                            </a:rPr>
                            <m:t>𝟖</m:t>
                          </m:r>
                        </m:den>
                      </m:f>
                    </m:oMath>
                  </m:oMathPara>
                </a14:m>
                <a:endParaRPr lang="es-MX" sz="1320" dirty="0"/>
              </a:p>
            </p:txBody>
          </p:sp>
        </mc:Choice>
        <mc:Fallback xmlns="">
          <p:sp>
            <p:nvSpPr>
              <p:cNvPr id="6" name="5 Rectángulo"/>
              <p:cNvSpPr>
                <a:spLocks noRot="1" noChangeAspect="1" noMove="1" noResize="1" noEditPoints="1" noAdjustHandles="1" noChangeArrowheads="1" noChangeShapeType="1" noTextEdit="1"/>
              </p:cNvSpPr>
              <p:nvPr/>
            </p:nvSpPr>
            <p:spPr>
              <a:xfrm>
                <a:off x="994715" y="3446470"/>
                <a:ext cx="1126654" cy="472758"/>
              </a:xfrm>
              <a:prstGeom prst="rect">
                <a:avLst/>
              </a:prstGeom>
              <a:blipFill rotWithShape="0">
                <a:blip r:embed="rId3"/>
                <a:stretch>
                  <a:fillRect b="-2564"/>
                </a:stretch>
              </a:blipFill>
            </p:spPr>
            <p:txBody>
              <a:bodyPr/>
              <a:lstStyle/>
              <a:p>
                <a:r>
                  <a:rPr lang="es-MX">
                    <a:noFill/>
                  </a:rPr>
                  <a:t> </a:t>
                </a:r>
              </a:p>
            </p:txBody>
          </p:sp>
        </mc:Fallback>
      </mc:AlternateContent>
      <p:sp>
        <p:nvSpPr>
          <p:cNvPr id="8" name="8 Marcador de número de diapositiva"/>
          <p:cNvSpPr>
            <a:spLocks noGrp="1"/>
          </p:cNvSpPr>
          <p:nvPr>
            <p:ph type="sldNum" sz="quarter" idx="12"/>
          </p:nvPr>
        </p:nvSpPr>
        <p:spPr>
          <a:xfrm>
            <a:off x="0" y="1268760"/>
            <a:ext cx="711200" cy="244476"/>
          </a:xfrm>
        </p:spPr>
        <p:txBody>
          <a:bodyPr>
            <a:normAutofit fontScale="85000" lnSpcReduction="20000"/>
          </a:bodyPr>
          <a:lstStyle/>
          <a:p>
            <a:fld id="{2F54D2E2-4751-499B-BE8E-440F2C3DF017}" type="slidenum">
              <a:rPr lang="es-MX" smtClean="0"/>
              <a:t>51</a:t>
            </a:fld>
            <a:r>
              <a:rPr lang="es-MX" dirty="0"/>
              <a:t>/66</a:t>
            </a:r>
          </a:p>
        </p:txBody>
      </p:sp>
      <p:sp>
        <p:nvSpPr>
          <p:cNvPr id="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otón de acción: Inicio 13">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CuadroTexto 16"/>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5" name="CuadroTexto 14"/>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grpSp>
        <p:nvGrpSpPr>
          <p:cNvPr id="3" name="Grupo 2"/>
          <p:cNvGrpSpPr/>
          <p:nvPr/>
        </p:nvGrpSpPr>
        <p:grpSpPr>
          <a:xfrm>
            <a:off x="5649916" y="2420888"/>
            <a:ext cx="5248315" cy="2480974"/>
            <a:chOff x="5566626" y="2868257"/>
            <a:chExt cx="5248315" cy="2480974"/>
          </a:xfrm>
        </p:grpSpPr>
        <p:pic>
          <p:nvPicPr>
            <p:cNvPr id="2" name="Imagen 1"/>
            <p:cNvPicPr>
              <a:picLocks noChangeAspect="1"/>
            </p:cNvPicPr>
            <p:nvPr/>
          </p:nvPicPr>
          <p:blipFill rotWithShape="1">
            <a:blip r:embed="rId9"/>
            <a:srcRect l="41689" t="37314" r="35202" b="37413"/>
            <a:stretch/>
          </p:blipFill>
          <p:spPr>
            <a:xfrm>
              <a:off x="5566626" y="3068960"/>
              <a:ext cx="5248315" cy="2280271"/>
            </a:xfrm>
            <a:prstGeom prst="rect">
              <a:avLst/>
            </a:prstGeom>
          </p:spPr>
        </p:pic>
        <p:sp>
          <p:nvSpPr>
            <p:cNvPr id="16" name="CuadroTexto 15"/>
            <p:cNvSpPr txBox="1"/>
            <p:nvPr/>
          </p:nvSpPr>
          <p:spPr>
            <a:xfrm>
              <a:off x="7896200" y="2868257"/>
              <a:ext cx="936104" cy="307777"/>
            </a:xfrm>
            <a:prstGeom prst="rect">
              <a:avLst/>
            </a:prstGeom>
            <a:noFill/>
          </p:spPr>
          <p:txBody>
            <a:bodyPr wrap="square" rtlCol="0">
              <a:spAutoFit/>
            </a:bodyPr>
            <a:lstStyle/>
            <a:p>
              <a:r>
                <a:rPr lang="es-MX" sz="1400" dirty="0"/>
                <a:t>4.5 ton</a:t>
              </a:r>
            </a:p>
          </p:txBody>
        </p:sp>
      </p:grpSp>
    </p:spTree>
    <p:extLst>
      <p:ext uri="{BB962C8B-B14F-4D97-AF65-F5344CB8AC3E}">
        <p14:creationId xmlns:p14="http://schemas.microsoft.com/office/powerpoint/2010/main" val="3418261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p:nvPr/>
        </p:nvSpPr>
        <p:spPr>
          <a:xfrm>
            <a:off x="2818653" y="1960038"/>
            <a:ext cx="6474503" cy="1154665"/>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4. RIGIDECES RELATIVAS</a:t>
            </a:r>
          </a:p>
        </p:txBody>
      </p:sp>
      <mc:AlternateContent xmlns:mc="http://schemas.openxmlformats.org/markup-compatibility/2006" xmlns:a14="http://schemas.microsoft.com/office/drawing/2010/main">
        <mc:Choice Requires="a14">
          <p:sp>
            <p:nvSpPr>
              <p:cNvPr id="5" name="TextBox 16"/>
              <p:cNvSpPr txBox="1"/>
              <p:nvPr/>
            </p:nvSpPr>
            <p:spPr>
              <a:xfrm>
                <a:off x="1105701" y="3169772"/>
                <a:ext cx="3348517" cy="3045481"/>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AB</a:t>
                </a:r>
              </a:p>
              <a:p>
                <a:pPr>
                  <a:spcBef>
                    <a:spcPct val="0"/>
                  </a:spcBef>
                </a:pPr>
                <a:r>
                  <a:rPr lang="en-US" sz="1440" b="1" dirty="0" err="1">
                    <a:latin typeface="Arial" pitchFamily="34" charset="0"/>
                    <a:cs typeface="Arial" pitchFamily="34" charset="0"/>
                  </a:rPr>
                  <a:t>Condiciones</a:t>
                </a:r>
                <a:r>
                  <a:rPr lang="en-US" sz="1440" b="1" dirty="0">
                    <a:latin typeface="Arial" pitchFamily="34" charset="0"/>
                    <a:cs typeface="Arial" pitchFamily="34" charset="0"/>
                  </a:rPr>
                  <a:t> de </a:t>
                </a:r>
                <a:r>
                  <a:rPr lang="en-US" sz="1440" b="1" dirty="0" err="1">
                    <a:latin typeface="Arial" pitchFamily="34" charset="0"/>
                    <a:cs typeface="Arial" pitchFamily="34" charset="0"/>
                  </a:rPr>
                  <a:t>inercia</a:t>
                </a:r>
                <a:r>
                  <a:rPr lang="en-US" sz="1440" b="1" dirty="0">
                    <a:latin typeface="Arial" pitchFamily="34" charset="0"/>
                    <a:cs typeface="Arial" pitchFamily="34" charset="0"/>
                  </a:rPr>
                  <a:t>:</a:t>
                </a:r>
              </a:p>
              <a:p>
                <a:pPr>
                  <a:spcBef>
                    <a:spcPct val="0"/>
                  </a:spcBef>
                </a:pPr>
                <a:r>
                  <a:rPr lang="en-US" sz="1440" b="1" dirty="0">
                    <a:latin typeface="Arial" pitchFamily="34" charset="0"/>
                    <a:cs typeface="Arial" pitchFamily="34" charset="0"/>
                  </a:rPr>
                  <a:t>I= 2 </a:t>
                </a:r>
              </a:p>
              <a:p>
                <a:pPr>
                  <a:spcBef>
                    <a:spcPct val="0"/>
                  </a:spcBef>
                </a:pPr>
                <a:r>
                  <a:rPr lang="en-US" sz="1440" b="1" dirty="0">
                    <a:latin typeface="Arial" pitchFamily="34" charset="0"/>
                    <a:cs typeface="Arial" pitchFamily="34" charset="0"/>
                  </a:rPr>
                  <a:t>L= 6 m</a:t>
                </a:r>
              </a:p>
              <a:p>
                <a:pPr>
                  <a:spcBef>
                    <a:spcPct val="0"/>
                  </a:spcBef>
                </a:pPr>
                <a:endParaRPr lang="en-US" sz="1440" b="1"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r>
                        <m:rPr>
                          <m:sty m:val="p"/>
                        </m:rPr>
                        <a:rPr lang="es-MX" sz="1440">
                          <a:latin typeface="Cambria Math"/>
                        </a:rPr>
                        <m:t>R</m:t>
                      </m:r>
                      <m:r>
                        <a:rPr lang="es-MX" sz="1440">
                          <a:latin typeface="Cambria Math"/>
                        </a:rPr>
                        <m:t>=</m:t>
                      </m:r>
                      <m:f>
                        <m:fPr>
                          <m:ctrlPr>
                            <a:rPr lang="es-MX" sz="1440" i="1">
                              <a:latin typeface="Cambria Math" panose="02040503050406030204" pitchFamily="18" charset="0"/>
                            </a:rPr>
                          </m:ctrlPr>
                        </m:fPr>
                        <m:num>
                          <m:r>
                            <a:rPr lang="es-MX" sz="1440" i="1">
                              <a:latin typeface="Cambria Math"/>
                            </a:rPr>
                            <m:t>(2)</m:t>
                          </m:r>
                        </m:num>
                        <m:den>
                          <m:r>
                            <a:rPr lang="es-MX" sz="1440" i="1">
                              <a:latin typeface="Cambria Math"/>
                            </a:rPr>
                            <m:t>6</m:t>
                          </m:r>
                        </m:den>
                      </m:f>
                      <m:r>
                        <a:rPr lang="es-MX" sz="1440" i="1">
                          <a:latin typeface="Cambria Math"/>
                        </a:rPr>
                        <m:t>=0.333</m:t>
                      </m:r>
                    </m:oMath>
                  </m:oMathPara>
                </a14:m>
                <a:endParaRPr lang="en-US" sz="1440" dirty="0">
                  <a:latin typeface="Century Gothic" pitchFamily="34" charset="0"/>
                </a:endParaRPr>
              </a:p>
              <a:p>
                <a:pPr>
                  <a:spcBef>
                    <a:spcPct val="0"/>
                  </a:spcBef>
                </a:pPr>
                <a:endParaRPr lang="en-US" sz="1440" i="1" dirty="0">
                  <a:latin typeface="Cambria Math"/>
                </a:endParaRPr>
              </a:p>
              <a:p>
                <a:pPr>
                  <a:spcBef>
                    <a:spcPct val="0"/>
                  </a:spcBef>
                </a:pPr>
                <a14:m>
                  <m:oMathPara xmlns:m="http://schemas.openxmlformats.org/officeDocument/2006/math">
                    <m:oMathParaPr>
                      <m:jc m:val="centerGroup"/>
                    </m:oMathParaPr>
                    <m:oMath xmlns:m="http://schemas.openxmlformats.org/officeDocument/2006/math">
                      <m:f>
                        <m:fPr>
                          <m:ctrlPr>
                            <a:rPr lang="en-US" sz="1440" i="1">
                              <a:latin typeface="Cambria Math" panose="02040503050406030204" pitchFamily="18" charset="0"/>
                            </a:rPr>
                          </m:ctrlPr>
                        </m:fPr>
                        <m:num>
                          <m:r>
                            <a:rPr lang="es-MX" sz="1440" i="1">
                              <a:latin typeface="Cambria Math"/>
                            </a:rPr>
                            <m:t>0.333</m:t>
                          </m:r>
                        </m:num>
                        <m:den>
                          <m:r>
                            <a:rPr lang="es-MX" sz="1440" i="1">
                              <a:latin typeface="Cambria Math"/>
                            </a:rPr>
                            <m:t>0.333</m:t>
                          </m:r>
                        </m:den>
                      </m:f>
                      <m:r>
                        <a:rPr lang="es-MX" sz="1440" i="1">
                          <a:latin typeface="Cambria Math"/>
                        </a:rPr>
                        <m:t>=</m:t>
                      </m:r>
                      <m:r>
                        <a:rPr lang="es-MX" sz="1440" i="1">
                          <a:latin typeface="Cambria Math"/>
                        </a:rPr>
                        <m:t>𝑘</m:t>
                      </m:r>
                    </m:oMath>
                  </m:oMathPara>
                </a14:m>
                <a:endParaRPr lang="en-US" sz="1440" dirty="0">
                  <a:latin typeface="Century Gothic" pitchFamily="34" charset="0"/>
                </a:endParaRPr>
              </a:p>
              <a:p>
                <a:pPr>
                  <a:spcBef>
                    <a:spcPct val="0"/>
                  </a:spcBef>
                </a:pPr>
                <a:endParaRPr lang="en-US" sz="1440" dirty="0">
                  <a:latin typeface="Century Gothic" pitchFamily="34" charset="0"/>
                </a:endParaRPr>
              </a:p>
            </p:txBody>
          </p:sp>
        </mc:Choice>
        <mc:Fallback xmlns="">
          <p:sp>
            <p:nvSpPr>
              <p:cNvPr id="5" name="TextBox 16"/>
              <p:cNvSpPr txBox="1">
                <a:spLocks noRot="1" noChangeAspect="1" noMove="1" noResize="1" noEditPoints="1" noAdjustHandles="1" noChangeArrowheads="1" noChangeShapeType="1" noTextEdit="1"/>
              </p:cNvSpPr>
              <p:nvPr/>
            </p:nvSpPr>
            <p:spPr>
              <a:xfrm>
                <a:off x="1105701" y="3169772"/>
                <a:ext cx="3348517" cy="3045481"/>
              </a:xfrm>
              <a:prstGeom prst="rect">
                <a:avLst/>
              </a:prstGeom>
              <a:blipFill rotWithShape="0">
                <a:blip r:embed="rId2"/>
                <a:stretch>
                  <a:fillRect/>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6" name="TextBox 16"/>
              <p:cNvSpPr txBox="1"/>
              <p:nvPr/>
            </p:nvSpPr>
            <p:spPr>
              <a:xfrm>
                <a:off x="4630521" y="2737723"/>
                <a:ext cx="3348517" cy="3384742"/>
              </a:xfrm>
              <a:prstGeom prst="rect">
                <a:avLst/>
              </a:prstGeom>
            </p:spPr>
            <p:txBody>
              <a:bodyPr vert="horz" wrap="none" lIns="109728" tIns="54864" rIns="109728" bIns="54864" rtlCol="0" anchor="ctr">
                <a:noAutofit/>
              </a:bodyPr>
              <a:lstStyle/>
              <a:p>
                <a:pPr>
                  <a:spcBef>
                    <a:spcPct val="0"/>
                  </a:spcBef>
                </a:pPr>
                <a:endParaRPr lang="en-US" sz="1440" b="1" dirty="0" smtClean="0">
                  <a:latin typeface="Century Gothic" pitchFamily="34" charset="0"/>
                </a:endParaRPr>
              </a:p>
              <a:p>
                <a:pPr>
                  <a:spcBef>
                    <a:spcPct val="0"/>
                  </a:spcBef>
                </a:pPr>
                <a:endParaRPr lang="en-US" sz="1440" b="1" dirty="0">
                  <a:latin typeface="Century Gothic" pitchFamily="34" charset="0"/>
                </a:endParaRPr>
              </a:p>
              <a:p>
                <a:pPr>
                  <a:spcBef>
                    <a:spcPct val="0"/>
                  </a:spcBef>
                </a:pPr>
                <a:r>
                  <a:rPr lang="en-US" sz="1440" b="1" dirty="0">
                    <a:latin typeface="Century Gothic" pitchFamily="34" charset="0"/>
                  </a:rPr>
                  <a:t>TRAMO BC</a:t>
                </a:r>
              </a:p>
              <a:p>
                <a:pPr>
                  <a:spcBef>
                    <a:spcPct val="0"/>
                  </a:spcBef>
                </a:pPr>
                <a:r>
                  <a:rPr lang="en-US" sz="1440" b="1" dirty="0" err="1">
                    <a:latin typeface="Arial" pitchFamily="34" charset="0"/>
                    <a:cs typeface="Arial" pitchFamily="34" charset="0"/>
                  </a:rPr>
                  <a:t>Condiciones</a:t>
                </a:r>
                <a:r>
                  <a:rPr lang="en-US" sz="1440" b="1" dirty="0">
                    <a:latin typeface="Arial" pitchFamily="34" charset="0"/>
                    <a:cs typeface="Arial" pitchFamily="34" charset="0"/>
                  </a:rPr>
                  <a:t> de </a:t>
                </a:r>
                <a:r>
                  <a:rPr lang="en-US" sz="1440" b="1" dirty="0" err="1">
                    <a:latin typeface="Arial" pitchFamily="34" charset="0"/>
                    <a:cs typeface="Arial" pitchFamily="34" charset="0"/>
                  </a:rPr>
                  <a:t>inercia</a:t>
                </a:r>
                <a:r>
                  <a:rPr lang="en-US" sz="1440" b="1" dirty="0">
                    <a:latin typeface="Arial" pitchFamily="34" charset="0"/>
                    <a:cs typeface="Arial" pitchFamily="34" charset="0"/>
                  </a:rPr>
                  <a:t>:</a:t>
                </a:r>
              </a:p>
              <a:p>
                <a:pPr>
                  <a:spcBef>
                    <a:spcPct val="0"/>
                  </a:spcBef>
                </a:pPr>
                <a:r>
                  <a:rPr lang="en-US" sz="1440" b="1" dirty="0">
                    <a:latin typeface="Arial" pitchFamily="34" charset="0"/>
                    <a:cs typeface="Arial" pitchFamily="34" charset="0"/>
                  </a:rPr>
                  <a:t>I= 1</a:t>
                </a:r>
              </a:p>
              <a:p>
                <a:pPr>
                  <a:spcBef>
                    <a:spcPct val="0"/>
                  </a:spcBef>
                </a:pPr>
                <a:r>
                  <a:rPr lang="en-US" sz="1440" b="1" dirty="0">
                    <a:latin typeface="Arial" pitchFamily="34" charset="0"/>
                    <a:cs typeface="Arial" pitchFamily="34" charset="0"/>
                  </a:rPr>
                  <a:t>L= 3 m</a:t>
                </a:r>
              </a:p>
              <a:p>
                <a:pPr>
                  <a:spcBef>
                    <a:spcPct val="0"/>
                  </a:spcBef>
                </a:pPr>
                <a:endParaRPr lang="en-US" sz="1440" b="1"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r>
                        <m:rPr>
                          <m:sty m:val="p"/>
                        </m:rPr>
                        <a:rPr lang="es-MX" sz="1440">
                          <a:latin typeface="Cambria Math"/>
                        </a:rPr>
                        <m:t>R</m:t>
                      </m:r>
                      <m:r>
                        <a:rPr lang="es-MX" sz="1440">
                          <a:latin typeface="Cambria Math"/>
                        </a:rPr>
                        <m:t>=</m:t>
                      </m:r>
                      <m:f>
                        <m:fPr>
                          <m:ctrlPr>
                            <a:rPr lang="es-MX" sz="1440" i="1">
                              <a:latin typeface="Cambria Math" panose="02040503050406030204" pitchFamily="18" charset="0"/>
                            </a:rPr>
                          </m:ctrlPr>
                        </m:fPr>
                        <m:num>
                          <m:r>
                            <a:rPr lang="es-MX" sz="1440" i="1">
                              <a:latin typeface="Cambria Math"/>
                            </a:rPr>
                            <m:t>(</m:t>
                          </m:r>
                          <m:r>
                            <a:rPr lang="es-ES" sz="1440" b="0" i="1" smtClean="0">
                              <a:latin typeface="Cambria Math" panose="02040503050406030204" pitchFamily="18" charset="0"/>
                            </a:rPr>
                            <m:t>1</m:t>
                          </m:r>
                          <m:r>
                            <a:rPr lang="es-MX" sz="1440" i="1">
                              <a:latin typeface="Cambria Math"/>
                            </a:rPr>
                            <m:t>)</m:t>
                          </m:r>
                        </m:num>
                        <m:den>
                          <m:r>
                            <a:rPr lang="es-ES" sz="1440" b="0" i="1" smtClean="0">
                              <a:latin typeface="Cambria Math" panose="02040503050406030204" pitchFamily="18" charset="0"/>
                            </a:rPr>
                            <m:t>3</m:t>
                          </m:r>
                        </m:den>
                      </m:f>
                      <m:r>
                        <a:rPr lang="es-MX" sz="1440" i="1">
                          <a:latin typeface="Cambria Math"/>
                        </a:rPr>
                        <m:t>=0.333</m:t>
                      </m:r>
                    </m:oMath>
                  </m:oMathPara>
                </a14:m>
                <a:endParaRPr lang="en-US" sz="1440" dirty="0">
                  <a:latin typeface="Century Gothic" pitchFamily="34" charset="0"/>
                </a:endParaRPr>
              </a:p>
              <a:p>
                <a:pPr>
                  <a:spcBef>
                    <a:spcPct val="0"/>
                  </a:spcBef>
                </a:pPr>
                <a:endParaRPr lang="en-US" sz="1440"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f>
                        <m:fPr>
                          <m:ctrlPr>
                            <a:rPr lang="en-US" sz="1440" i="1">
                              <a:latin typeface="Cambria Math" panose="02040503050406030204" pitchFamily="18" charset="0"/>
                            </a:rPr>
                          </m:ctrlPr>
                        </m:fPr>
                        <m:num>
                          <m:r>
                            <a:rPr lang="es-MX" sz="1440" i="1">
                              <a:latin typeface="Cambria Math"/>
                            </a:rPr>
                            <m:t>0.333</m:t>
                          </m:r>
                        </m:num>
                        <m:den>
                          <m:r>
                            <a:rPr lang="es-MX" sz="1440" i="1">
                              <a:latin typeface="Cambria Math"/>
                            </a:rPr>
                            <m:t>0.333</m:t>
                          </m:r>
                        </m:den>
                      </m:f>
                      <m:r>
                        <a:rPr lang="es-MX" sz="1440" i="1">
                          <a:latin typeface="Cambria Math"/>
                        </a:rPr>
                        <m:t>=</m:t>
                      </m:r>
                      <m:r>
                        <a:rPr lang="es-MX" sz="1440" i="1">
                          <a:latin typeface="Cambria Math"/>
                        </a:rPr>
                        <m:t>𝑘</m:t>
                      </m:r>
                    </m:oMath>
                  </m:oMathPara>
                </a14:m>
                <a:endParaRPr lang="en-US" sz="1440" dirty="0">
                  <a:latin typeface="Century Gothic" pitchFamily="34" charset="0"/>
                </a:endParaRPr>
              </a:p>
              <a:p>
                <a:pPr>
                  <a:spcBef>
                    <a:spcPct val="0"/>
                  </a:spcBef>
                </a:pPr>
                <a:endParaRPr lang="en-US" sz="1440" dirty="0">
                  <a:latin typeface="Century Gothic" pitchFamily="34" charset="0"/>
                </a:endParaRPr>
              </a:p>
            </p:txBody>
          </p:sp>
        </mc:Choice>
        <mc:Fallback>
          <p:sp>
            <p:nvSpPr>
              <p:cNvPr id="6" name="TextBox 16"/>
              <p:cNvSpPr txBox="1">
                <a:spLocks noRot="1" noChangeAspect="1" noMove="1" noResize="1" noEditPoints="1" noAdjustHandles="1" noChangeArrowheads="1" noChangeShapeType="1" noTextEdit="1"/>
              </p:cNvSpPr>
              <p:nvPr/>
            </p:nvSpPr>
            <p:spPr>
              <a:xfrm>
                <a:off x="4630521" y="2737723"/>
                <a:ext cx="3348517" cy="3384742"/>
              </a:xfrm>
              <a:prstGeom prst="rect">
                <a:avLst/>
              </a:prstGeom>
              <a:blipFill>
                <a:blip r:embed="rId3"/>
                <a:stretch>
                  <a:fillRect l="-182"/>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7" name="TextBox 16"/>
              <p:cNvSpPr txBox="1"/>
              <p:nvPr/>
            </p:nvSpPr>
            <p:spPr>
              <a:xfrm>
                <a:off x="8316693" y="3034975"/>
                <a:ext cx="3348517" cy="3258857"/>
              </a:xfrm>
              <a:prstGeom prst="rect">
                <a:avLst/>
              </a:prstGeom>
            </p:spPr>
            <p:txBody>
              <a:bodyPr vert="horz" wrap="none" lIns="109728" tIns="54864" rIns="109728" bIns="54864" rtlCol="0" anchor="ctr">
                <a:noAutofit/>
              </a:bodyPr>
              <a:lstStyle/>
              <a:p>
                <a:pPr>
                  <a:spcBef>
                    <a:spcPct val="0"/>
                  </a:spcBef>
                </a:pPr>
                <a:endParaRPr lang="en-US" sz="1440" b="1" dirty="0" smtClean="0">
                  <a:latin typeface="Century Gothic" pitchFamily="34" charset="0"/>
                </a:endParaRPr>
              </a:p>
              <a:p>
                <a:pPr>
                  <a:spcBef>
                    <a:spcPct val="0"/>
                  </a:spcBef>
                </a:pPr>
                <a:r>
                  <a:rPr lang="en-US" sz="1440" b="1" dirty="0">
                    <a:latin typeface="Century Gothic" pitchFamily="34" charset="0"/>
                  </a:rPr>
                  <a:t>TRAMO CD</a:t>
                </a:r>
              </a:p>
              <a:p>
                <a:pPr>
                  <a:spcBef>
                    <a:spcPct val="0"/>
                  </a:spcBef>
                </a:pPr>
                <a:r>
                  <a:rPr lang="en-US" sz="1440" b="1" dirty="0" err="1">
                    <a:latin typeface="Arial" pitchFamily="34" charset="0"/>
                    <a:cs typeface="Arial" pitchFamily="34" charset="0"/>
                  </a:rPr>
                  <a:t>Condiciones</a:t>
                </a:r>
                <a:r>
                  <a:rPr lang="en-US" sz="1440" b="1" dirty="0">
                    <a:latin typeface="Arial" pitchFamily="34" charset="0"/>
                    <a:cs typeface="Arial" pitchFamily="34" charset="0"/>
                  </a:rPr>
                  <a:t> de </a:t>
                </a:r>
                <a:r>
                  <a:rPr lang="en-US" sz="1440" b="1" dirty="0" err="1">
                    <a:latin typeface="Arial" pitchFamily="34" charset="0"/>
                    <a:cs typeface="Arial" pitchFamily="34" charset="0"/>
                  </a:rPr>
                  <a:t>inercia</a:t>
                </a:r>
                <a:r>
                  <a:rPr lang="en-US" sz="1440" b="1" dirty="0">
                    <a:latin typeface="Arial" pitchFamily="34" charset="0"/>
                    <a:cs typeface="Arial" pitchFamily="34" charset="0"/>
                  </a:rPr>
                  <a:t>:</a:t>
                </a:r>
              </a:p>
              <a:p>
                <a:pPr>
                  <a:spcBef>
                    <a:spcPct val="0"/>
                  </a:spcBef>
                </a:pPr>
                <a:r>
                  <a:rPr lang="en-US" sz="1440" b="1" dirty="0">
                    <a:latin typeface="Arial" pitchFamily="34" charset="0"/>
                    <a:cs typeface="Arial" pitchFamily="34" charset="0"/>
                  </a:rPr>
                  <a:t>I= 6 </a:t>
                </a:r>
              </a:p>
              <a:p>
                <a:pPr>
                  <a:spcBef>
                    <a:spcPct val="0"/>
                  </a:spcBef>
                </a:pPr>
                <a:r>
                  <a:rPr lang="en-US" sz="1440" b="1" dirty="0">
                    <a:latin typeface="Arial" pitchFamily="34" charset="0"/>
                    <a:cs typeface="Arial" pitchFamily="34" charset="0"/>
                  </a:rPr>
                  <a:t>L= 9 m</a:t>
                </a:r>
              </a:p>
              <a:p>
                <a:pPr>
                  <a:spcBef>
                    <a:spcPct val="0"/>
                  </a:spcBef>
                </a:pPr>
                <a:endParaRPr lang="en-US" sz="1440" b="1"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r>
                        <m:rPr>
                          <m:sty m:val="p"/>
                        </m:rPr>
                        <a:rPr lang="es-MX" sz="1440">
                          <a:latin typeface="Cambria Math"/>
                        </a:rPr>
                        <m:t>R</m:t>
                      </m:r>
                      <m:r>
                        <a:rPr lang="es-MX" sz="1440">
                          <a:latin typeface="Cambria Math"/>
                        </a:rPr>
                        <m:t>=</m:t>
                      </m:r>
                      <m:f>
                        <m:fPr>
                          <m:ctrlPr>
                            <a:rPr lang="es-MX" sz="1440" i="1">
                              <a:latin typeface="Cambria Math" panose="02040503050406030204" pitchFamily="18" charset="0"/>
                            </a:rPr>
                          </m:ctrlPr>
                        </m:fPr>
                        <m:num>
                          <m:r>
                            <a:rPr lang="es-MX" sz="1440" i="1">
                              <a:latin typeface="Cambria Math"/>
                            </a:rPr>
                            <m:t>(</m:t>
                          </m:r>
                          <m:r>
                            <a:rPr lang="es-ES" sz="1440" b="0" i="1" smtClean="0">
                              <a:latin typeface="Cambria Math" panose="02040503050406030204" pitchFamily="18" charset="0"/>
                            </a:rPr>
                            <m:t>6</m:t>
                          </m:r>
                          <m:r>
                            <a:rPr lang="es-MX" sz="1440" i="1">
                              <a:latin typeface="Cambria Math"/>
                            </a:rPr>
                            <m:t>)</m:t>
                          </m:r>
                        </m:num>
                        <m:den>
                          <m:r>
                            <a:rPr lang="es-ES" sz="1440" b="0" i="1" smtClean="0">
                              <a:latin typeface="Cambria Math" panose="02040503050406030204" pitchFamily="18" charset="0"/>
                            </a:rPr>
                            <m:t>9</m:t>
                          </m:r>
                        </m:den>
                      </m:f>
                      <m:r>
                        <a:rPr lang="es-MX" sz="1440" i="1">
                          <a:latin typeface="Cambria Math"/>
                        </a:rPr>
                        <m:t>=0.667</m:t>
                      </m:r>
                    </m:oMath>
                  </m:oMathPara>
                </a14:m>
                <a:endParaRPr lang="es-MX" sz="1440" dirty="0">
                  <a:latin typeface="Century Gothic" pitchFamily="34" charset="0"/>
                </a:endParaRPr>
              </a:p>
              <a:p>
                <a:pPr>
                  <a:spcBef>
                    <a:spcPct val="0"/>
                  </a:spcBef>
                </a:pPr>
                <a:endParaRPr lang="en-US" sz="1440"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f>
                        <m:fPr>
                          <m:ctrlPr>
                            <a:rPr lang="en-US" sz="1440" i="1">
                              <a:latin typeface="Cambria Math" panose="02040503050406030204" pitchFamily="18" charset="0"/>
                            </a:rPr>
                          </m:ctrlPr>
                        </m:fPr>
                        <m:num>
                          <m:r>
                            <a:rPr lang="es-MX" sz="1440" i="1">
                              <a:latin typeface="Cambria Math"/>
                            </a:rPr>
                            <m:t>0.667</m:t>
                          </m:r>
                        </m:num>
                        <m:den>
                          <m:r>
                            <a:rPr lang="es-MX" sz="1440" i="1">
                              <a:latin typeface="Cambria Math"/>
                            </a:rPr>
                            <m:t>0.333</m:t>
                          </m:r>
                        </m:den>
                      </m:f>
                      <m:r>
                        <a:rPr lang="es-MX" sz="1440" i="1">
                          <a:latin typeface="Cambria Math"/>
                        </a:rPr>
                        <m:t>=2</m:t>
                      </m:r>
                      <m:r>
                        <a:rPr lang="es-MX" sz="1440" i="1">
                          <a:latin typeface="Cambria Math"/>
                        </a:rPr>
                        <m:t>𝑘</m:t>
                      </m:r>
                    </m:oMath>
                  </m:oMathPara>
                </a14:m>
                <a:endParaRPr lang="en-US" sz="1440" dirty="0">
                  <a:latin typeface="Century Gothic" pitchFamily="34" charset="0"/>
                </a:endParaRPr>
              </a:p>
              <a:p>
                <a:pPr>
                  <a:spcBef>
                    <a:spcPct val="0"/>
                  </a:spcBef>
                </a:pPr>
                <a:endParaRPr lang="en-US" sz="1440" dirty="0">
                  <a:latin typeface="Century Gothic" pitchFamily="34" charset="0"/>
                </a:endParaRPr>
              </a:p>
              <a:p>
                <a:pPr>
                  <a:spcBef>
                    <a:spcPct val="0"/>
                  </a:spcBef>
                </a:pPr>
                <a:endParaRPr lang="en-US" sz="1440" dirty="0">
                  <a:latin typeface="Century Gothic" pitchFamily="34" charset="0"/>
                </a:endParaRPr>
              </a:p>
            </p:txBody>
          </p:sp>
        </mc:Choice>
        <mc:Fallback>
          <p:sp>
            <p:nvSpPr>
              <p:cNvPr id="7" name="TextBox 16"/>
              <p:cNvSpPr txBox="1">
                <a:spLocks noRot="1" noChangeAspect="1" noMove="1" noResize="1" noEditPoints="1" noAdjustHandles="1" noChangeArrowheads="1" noChangeShapeType="1" noTextEdit="1"/>
              </p:cNvSpPr>
              <p:nvPr/>
            </p:nvSpPr>
            <p:spPr>
              <a:xfrm>
                <a:off x="8316693" y="3034975"/>
                <a:ext cx="3348517" cy="3258857"/>
              </a:xfrm>
              <a:prstGeom prst="rect">
                <a:avLst/>
              </a:prstGeom>
              <a:blipFill>
                <a:blip r:embed="rId4"/>
                <a:stretch>
                  <a:fillRect/>
                </a:stretch>
              </a:blipFill>
            </p:spPr>
            <p:txBody>
              <a:bodyPr/>
              <a:lstStyle/>
              <a:p>
                <a:r>
                  <a:rPr lang="es-MX">
                    <a:noFill/>
                  </a:rPr>
                  <a:t> </a:t>
                </a:r>
              </a:p>
            </p:txBody>
          </p:sp>
        </mc:Fallback>
      </mc:AlternateContent>
      <p:sp>
        <p:nvSpPr>
          <p:cNvPr id="8"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52</a:t>
            </a:fld>
            <a:r>
              <a:rPr lang="es-MX" dirty="0"/>
              <a:t>/66</a:t>
            </a:r>
          </a:p>
        </p:txBody>
      </p:sp>
      <p:sp>
        <p:nvSpPr>
          <p:cNvPr id="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6"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otón de acción: Inicio 13">
            <a:hlinkClick r:id="rId9"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CuadroTexto 16"/>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5" name="CuadroTexto 14"/>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Tree>
    <p:extLst>
      <p:ext uri="{BB962C8B-B14F-4D97-AF65-F5344CB8AC3E}">
        <p14:creationId xmlns:p14="http://schemas.microsoft.com/office/powerpoint/2010/main" val="1579621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p:nvPr/>
        </p:nvSpPr>
        <p:spPr>
          <a:xfrm>
            <a:off x="2830107" y="1351221"/>
            <a:ext cx="6474503" cy="1154665"/>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5. ECUACIONES PENDIENTE-DEFLEXION </a:t>
            </a:r>
          </a:p>
        </p:txBody>
      </p:sp>
      <mc:AlternateContent xmlns:mc="http://schemas.openxmlformats.org/markup-compatibility/2006" xmlns:a14="http://schemas.microsoft.com/office/drawing/2010/main">
        <mc:Choice Requires="a14">
          <p:sp>
            <p:nvSpPr>
              <p:cNvPr id="5" name="TextBox 16"/>
              <p:cNvSpPr txBox="1"/>
              <p:nvPr/>
            </p:nvSpPr>
            <p:spPr>
              <a:xfrm>
                <a:off x="1101915" y="3076290"/>
                <a:ext cx="4287836" cy="1406530"/>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AB</a:t>
                </a:r>
              </a:p>
              <a:p>
                <a:pPr>
                  <a:spcBef>
                    <a:spcPct val="0"/>
                  </a:spcBef>
                </a:pPr>
                <a:endParaRPr lang="en-US" sz="1440" b="1"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𝑨𝑩</m:t>
                          </m:r>
                        </m:sub>
                      </m:sSub>
                      <m:r>
                        <a:rPr lang="es-MX" sz="1440" b="1" i="1">
                          <a:latin typeface="Cambria Math"/>
                        </a:rPr>
                        <m:t>=</m:t>
                      </m:r>
                      <m:r>
                        <a:rPr lang="es-MX" sz="1440" b="1" i="1">
                          <a:latin typeface="Cambria Math"/>
                        </a:rPr>
                        <m:t>𝟐</m:t>
                      </m:r>
                      <m:r>
                        <a:rPr lang="es-MX" sz="1440" b="1" i="1">
                          <a:latin typeface="Cambria Math"/>
                        </a:rPr>
                        <m:t>𝑬𝒌</m:t>
                      </m:r>
                      <m:d>
                        <m:dPr>
                          <m:ctrlPr>
                            <a:rPr lang="es-MX" sz="1440" b="1" i="1">
                              <a:latin typeface="Cambria Math" panose="02040503050406030204" pitchFamily="18" charset="0"/>
                            </a:rPr>
                          </m:ctrlPr>
                        </m:dPr>
                        <m:e>
                          <m:r>
                            <a:rPr lang="es-MX" sz="1440" b="1" i="1">
                              <a:latin typeface="Cambria Math"/>
                            </a:rPr>
                            <m:t>𝟎</m:t>
                          </m:r>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e>
                      </m:d>
                      <m: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a:latin typeface="Cambria Math"/>
                        </a:rPr>
                        <m:t>−</m:t>
                      </m:r>
                      <m:r>
                        <a:rPr lang="es-MX" sz="1440" b="1">
                          <a:latin typeface="Cambria Math"/>
                        </a:rPr>
                        <m:t>𝟐𝟐</m:t>
                      </m:r>
                      <m:r>
                        <a:rPr lang="es-MX" sz="1440" b="1">
                          <a:latin typeface="Cambria Math"/>
                        </a:rPr>
                        <m:t>.</m:t>
                      </m:r>
                      <m:r>
                        <a:rPr lang="es-MX" sz="1440" b="1">
                          <a:latin typeface="Cambria Math"/>
                        </a:rPr>
                        <m:t>𝟓</m:t>
                      </m:r>
                    </m:oMath>
                  </m:oMathPara>
                </a14:m>
                <a:endParaRPr lang="es-MX" sz="1440" b="1" dirty="0">
                  <a:solidFill>
                    <a:schemeClr val="accent1"/>
                  </a:solidFill>
                  <a:latin typeface="Century Gothic" pitchFamily="34" charset="0"/>
                </a:endParaRPr>
              </a:p>
              <a:p>
                <a:pPr>
                  <a:spcBef>
                    <a:spcPct val="0"/>
                  </a:spcBef>
                </a:pPr>
                <a:endParaRPr lang="es-MX" sz="1440" b="1" dirty="0">
                  <a:solidFill>
                    <a:schemeClr val="accent1"/>
                  </a:solidFill>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𝑩𝑨</m:t>
                          </m:r>
                        </m:sub>
                      </m:sSub>
                      <m:r>
                        <a:rPr lang="es-MX" sz="1440" b="1" i="1">
                          <a:latin typeface="Cambria Math"/>
                        </a:rPr>
                        <m:t>=</m:t>
                      </m:r>
                      <m:r>
                        <a:rPr lang="es-MX" sz="1440" b="1" i="1">
                          <a:latin typeface="Cambria Math"/>
                        </a:rPr>
                        <m:t>𝟐</m:t>
                      </m:r>
                      <m:r>
                        <a:rPr lang="es-MX" sz="1440" b="1" i="1">
                          <a:latin typeface="Cambria Math"/>
                        </a:rPr>
                        <m:t>𝑬𝒌</m:t>
                      </m:r>
                      <m:d>
                        <m:dPr>
                          <m:ctrlPr>
                            <a:rPr lang="es-MX" sz="1440" b="1" i="1">
                              <a:latin typeface="Cambria Math" panose="02040503050406030204" pitchFamily="18" charset="0"/>
                            </a:rPr>
                          </m:ctrlPr>
                        </m:dPr>
                        <m:e>
                          <m:r>
                            <a:rPr lang="es-MX" sz="1440" b="1" i="1">
                              <a:latin typeface="Cambria Math"/>
                            </a:rPr>
                            <m:t>𝟎</m:t>
                          </m:r>
                          <m:r>
                            <a:rPr lang="es-MX" sz="1440" b="1" i="1">
                              <a:latin typeface="Cambria Math"/>
                            </a:rPr>
                            <m:t>+</m:t>
                          </m:r>
                          <m:r>
                            <a:rPr lang="es-MX" sz="1440" b="1" i="1">
                              <a:latin typeface="Cambria Math"/>
                            </a:rPr>
                            <m:t>𝟐</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e>
                      </m:d>
                      <m: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oMath>
                  </m:oMathPara>
                </a14:m>
                <a:endParaRPr lang="en-US" sz="1440" b="1" dirty="0">
                  <a:latin typeface="Century Gothic" pitchFamily="34" charset="0"/>
                </a:endParaRPr>
              </a:p>
              <a:p>
                <a:pPr>
                  <a:spcBef>
                    <a:spcPct val="0"/>
                  </a:spcBef>
                </a:pPr>
                <a:endParaRPr lang="en-US" sz="1440" b="1" dirty="0">
                  <a:latin typeface="Century Gothic" pitchFamily="34" charset="0"/>
                </a:endParaRPr>
              </a:p>
            </p:txBody>
          </p:sp>
        </mc:Choice>
        <mc:Fallback xmlns="">
          <p:sp>
            <p:nvSpPr>
              <p:cNvPr id="5" name="TextBox 16"/>
              <p:cNvSpPr txBox="1">
                <a:spLocks noRot="1" noChangeAspect="1" noMove="1" noResize="1" noEditPoints="1" noAdjustHandles="1" noChangeArrowheads="1" noChangeShapeType="1" noTextEdit="1"/>
              </p:cNvSpPr>
              <p:nvPr/>
            </p:nvSpPr>
            <p:spPr>
              <a:xfrm>
                <a:off x="1101915" y="3076290"/>
                <a:ext cx="4287836" cy="1406530"/>
              </a:xfrm>
              <a:prstGeom prst="rect">
                <a:avLst/>
              </a:prstGeom>
              <a:blipFill rotWithShape="0">
                <a:blip r:embed="rId2"/>
                <a:stretch>
                  <a:fillRect l="-142" t="-87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TextBox 2"/>
              <p:cNvSpPr txBox="1"/>
              <p:nvPr/>
            </p:nvSpPr>
            <p:spPr>
              <a:xfrm>
                <a:off x="1750289" y="1962512"/>
                <a:ext cx="4120039" cy="1097280"/>
              </a:xfrm>
              <a:prstGeom prst="rect">
                <a:avLst/>
              </a:prstGeom>
            </p:spPr>
            <p:txBody>
              <a:bodyPr vert="horz" wrap="none" lIns="109728" tIns="54864" rIns="109728" bIns="54864"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MX" sz="1440" b="1" i="1">
                              <a:solidFill>
                                <a:srgbClr val="800000"/>
                              </a:solidFill>
                              <a:latin typeface="Cambria Math" panose="02040503050406030204" pitchFamily="18" charset="0"/>
                            </a:rPr>
                          </m:ctrlPr>
                        </m:sSubPr>
                        <m:e>
                          <m:r>
                            <a:rPr lang="es-MX" sz="1440" b="1" i="1">
                              <a:solidFill>
                                <a:srgbClr val="800000"/>
                              </a:solidFill>
                              <a:latin typeface="Cambria Math"/>
                            </a:rPr>
                            <m:t>𝑴</m:t>
                          </m:r>
                        </m:e>
                        <m:sub>
                          <m:r>
                            <a:rPr lang="es-MX" sz="1440" b="1" i="1">
                              <a:solidFill>
                                <a:srgbClr val="800000"/>
                              </a:solidFill>
                              <a:latin typeface="Cambria Math"/>
                            </a:rPr>
                            <m:t>𝑨𝑩</m:t>
                          </m:r>
                        </m:sub>
                      </m:sSub>
                      <m:r>
                        <a:rPr lang="es-MX" sz="1440" b="1" i="1">
                          <a:solidFill>
                            <a:srgbClr val="800000"/>
                          </a:solidFill>
                          <a:latin typeface="Cambria Math"/>
                        </a:rPr>
                        <m:t>=</m:t>
                      </m:r>
                      <m:f>
                        <m:fPr>
                          <m:ctrlPr>
                            <a:rPr lang="es-MX" sz="1440" b="1" i="1">
                              <a:solidFill>
                                <a:srgbClr val="800000"/>
                              </a:solidFill>
                              <a:latin typeface="Cambria Math" panose="02040503050406030204" pitchFamily="18" charset="0"/>
                            </a:rPr>
                          </m:ctrlPr>
                        </m:fPr>
                        <m:num>
                          <m:r>
                            <a:rPr lang="es-MX" sz="1440" b="1" i="1">
                              <a:solidFill>
                                <a:srgbClr val="800000"/>
                              </a:solidFill>
                              <a:latin typeface="Cambria Math"/>
                            </a:rPr>
                            <m:t>𝟐</m:t>
                          </m:r>
                          <m:r>
                            <a:rPr lang="es-MX" sz="1440" b="1" i="1">
                              <a:solidFill>
                                <a:srgbClr val="800000"/>
                              </a:solidFill>
                              <a:latin typeface="Cambria Math"/>
                            </a:rPr>
                            <m:t>𝑬𝑰</m:t>
                          </m:r>
                        </m:num>
                        <m:den>
                          <m:r>
                            <a:rPr lang="es-MX" sz="1440" b="1" i="1">
                              <a:solidFill>
                                <a:srgbClr val="800000"/>
                              </a:solidFill>
                              <a:latin typeface="Cambria Math"/>
                            </a:rPr>
                            <m:t>𝑳</m:t>
                          </m:r>
                        </m:den>
                      </m:f>
                      <m:d>
                        <m:dPr>
                          <m:ctrlPr>
                            <a:rPr lang="es-MX" sz="1440" b="1" i="1">
                              <a:solidFill>
                                <a:srgbClr val="800000"/>
                              </a:solidFill>
                              <a:latin typeface="Cambria Math" panose="02040503050406030204" pitchFamily="18" charset="0"/>
                            </a:rPr>
                          </m:ctrlPr>
                        </m:dPr>
                        <m:e>
                          <m:sSub>
                            <m:sSubPr>
                              <m:ctrlPr>
                                <a:rPr lang="es-MX" sz="1440" b="1" i="1">
                                  <a:solidFill>
                                    <a:srgbClr val="800000"/>
                                  </a:solidFill>
                                  <a:latin typeface="Cambria Math" panose="02040503050406030204" pitchFamily="18" charset="0"/>
                                </a:rPr>
                              </m:ctrlPr>
                            </m:sSubPr>
                            <m:e>
                              <m:r>
                                <a:rPr lang="es-MX" sz="1440" b="1" i="1">
                                  <a:solidFill>
                                    <a:srgbClr val="800000"/>
                                  </a:solidFill>
                                  <a:latin typeface="Cambria Math"/>
                                </a:rPr>
                                <m:t>𝟐</m:t>
                              </m:r>
                              <m:r>
                                <a:rPr lang="es-MX" sz="1440" b="1" i="1">
                                  <a:solidFill>
                                    <a:srgbClr val="800000"/>
                                  </a:solidFill>
                                  <a:latin typeface="Cambria Math"/>
                                  <a:ea typeface="Cambria Math"/>
                                </a:rPr>
                                <m:t>𝜽</m:t>
                              </m:r>
                            </m:e>
                            <m:sub>
                              <m:r>
                                <a:rPr lang="es-MX" sz="1440" b="1" i="1">
                                  <a:solidFill>
                                    <a:srgbClr val="800000"/>
                                  </a:solidFill>
                                  <a:latin typeface="Cambria Math"/>
                                </a:rPr>
                                <m:t>𝑨</m:t>
                              </m:r>
                            </m:sub>
                          </m:sSub>
                          <m:r>
                            <a:rPr lang="es-MX" sz="1440" b="1" i="1">
                              <a:solidFill>
                                <a:srgbClr val="800000"/>
                              </a:solidFill>
                              <a:latin typeface="Cambria Math"/>
                            </a:rPr>
                            <m:t>+</m:t>
                          </m:r>
                          <m:sSub>
                            <m:sSubPr>
                              <m:ctrlPr>
                                <a:rPr lang="es-MX" sz="1440" b="1" i="1">
                                  <a:solidFill>
                                    <a:srgbClr val="800000"/>
                                  </a:solidFill>
                                  <a:latin typeface="Cambria Math" panose="02040503050406030204" pitchFamily="18" charset="0"/>
                                </a:rPr>
                              </m:ctrlPr>
                            </m:sSubPr>
                            <m:e>
                              <m:r>
                                <a:rPr lang="es-MX" sz="1440" b="1" i="1">
                                  <a:solidFill>
                                    <a:srgbClr val="800000"/>
                                  </a:solidFill>
                                  <a:latin typeface="Cambria Math"/>
                                  <a:ea typeface="Cambria Math"/>
                                </a:rPr>
                                <m:t>𝜽</m:t>
                              </m:r>
                            </m:e>
                            <m:sub>
                              <m:r>
                                <a:rPr lang="es-MX" sz="1440" b="1" i="1">
                                  <a:solidFill>
                                    <a:srgbClr val="800000"/>
                                  </a:solidFill>
                                  <a:latin typeface="Cambria Math"/>
                                </a:rPr>
                                <m:t>𝑩</m:t>
                              </m:r>
                            </m:sub>
                          </m:sSub>
                          <m:r>
                            <a:rPr lang="es-MX" sz="1440" b="1" i="1">
                              <a:solidFill>
                                <a:srgbClr val="800000"/>
                              </a:solidFill>
                              <a:latin typeface="Cambria Math"/>
                            </a:rPr>
                            <m:t>−</m:t>
                          </m:r>
                          <m:r>
                            <a:rPr lang="es-MX" sz="1440" b="1" i="1">
                              <a:solidFill>
                                <a:srgbClr val="800000"/>
                              </a:solidFill>
                              <a:latin typeface="Cambria Math"/>
                            </a:rPr>
                            <m:t>𝟑</m:t>
                          </m:r>
                          <m:r>
                            <a:rPr lang="es-MX" sz="1440" b="1" i="1">
                              <a:solidFill>
                                <a:srgbClr val="800000"/>
                              </a:solidFill>
                              <a:latin typeface="Cambria Math"/>
                              <a:ea typeface="Cambria Math"/>
                            </a:rPr>
                            <m:t>𝝋</m:t>
                          </m:r>
                        </m:e>
                      </m:d>
                      <m:r>
                        <a:rPr lang="es-MX" sz="1440" b="1" i="1">
                          <a:solidFill>
                            <a:srgbClr val="800000"/>
                          </a:solidFill>
                          <a:latin typeface="Cambria Math"/>
                        </a:rPr>
                        <m:t>+</m:t>
                      </m:r>
                      <m:sSub>
                        <m:sSubPr>
                          <m:ctrlPr>
                            <a:rPr lang="es-MX" sz="1440" b="1" i="1">
                              <a:solidFill>
                                <a:srgbClr val="800000"/>
                              </a:solidFill>
                              <a:latin typeface="Cambria Math" panose="02040503050406030204" pitchFamily="18" charset="0"/>
                            </a:rPr>
                          </m:ctrlPr>
                        </m:sSubPr>
                        <m:e>
                          <m:r>
                            <a:rPr lang="es-MX" sz="1440" b="1" i="1">
                              <a:solidFill>
                                <a:srgbClr val="800000"/>
                              </a:solidFill>
                              <a:latin typeface="Cambria Math"/>
                            </a:rPr>
                            <m:t>𝑴</m:t>
                          </m:r>
                        </m:e>
                        <m:sub>
                          <m:r>
                            <a:rPr lang="es-MX" sz="1440" b="1" i="1">
                              <a:solidFill>
                                <a:srgbClr val="800000"/>
                              </a:solidFill>
                              <a:latin typeface="Cambria Math"/>
                            </a:rPr>
                            <m:t>𝑨𝑩</m:t>
                          </m:r>
                        </m:sub>
                      </m:sSub>
                    </m:oMath>
                  </m:oMathPara>
                </a14:m>
                <a:endParaRPr lang="es-MX" sz="1440" b="1" dirty="0">
                  <a:solidFill>
                    <a:srgbClr val="800000"/>
                  </a:solidFill>
                  <a:latin typeface="Century Gothic" pitchFamily="34" charset="0"/>
                </a:endParaRPr>
              </a:p>
            </p:txBody>
          </p:sp>
        </mc:Choice>
        <mc:Fallback xmlns="">
          <p:sp>
            <p:nvSpPr>
              <p:cNvPr id="7" name="TextBox 2"/>
              <p:cNvSpPr txBox="1">
                <a:spLocks noRot="1" noChangeAspect="1" noMove="1" noResize="1" noEditPoints="1" noAdjustHandles="1" noChangeArrowheads="1" noChangeShapeType="1" noTextEdit="1"/>
              </p:cNvSpPr>
              <p:nvPr/>
            </p:nvSpPr>
            <p:spPr>
              <a:xfrm>
                <a:off x="1750289" y="1962512"/>
                <a:ext cx="4120039" cy="1097280"/>
              </a:xfrm>
              <a:prstGeom prst="rect">
                <a:avLst/>
              </a:prstGeom>
              <a:blipFill rotWithShape="0">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TextBox 2"/>
              <p:cNvSpPr txBox="1"/>
              <p:nvPr/>
            </p:nvSpPr>
            <p:spPr>
              <a:xfrm>
                <a:off x="6545719" y="2012831"/>
                <a:ext cx="4120039" cy="1097280"/>
              </a:xfrm>
              <a:prstGeom prst="rect">
                <a:avLst/>
              </a:prstGeom>
            </p:spPr>
            <p:txBody>
              <a:bodyPr vert="horz" wrap="none" lIns="109728" tIns="54864" rIns="109728" bIns="54864"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MX" sz="1440" b="1" i="1">
                              <a:solidFill>
                                <a:srgbClr val="800000"/>
                              </a:solidFill>
                              <a:latin typeface="Cambria Math" panose="02040503050406030204" pitchFamily="18" charset="0"/>
                            </a:rPr>
                          </m:ctrlPr>
                        </m:sSubPr>
                        <m:e>
                          <m:r>
                            <a:rPr lang="es-MX" sz="1440" b="1" i="1">
                              <a:solidFill>
                                <a:srgbClr val="800000"/>
                              </a:solidFill>
                              <a:latin typeface="Cambria Math"/>
                            </a:rPr>
                            <m:t>𝑴</m:t>
                          </m:r>
                        </m:e>
                        <m:sub>
                          <m:r>
                            <a:rPr lang="es-MX" sz="1440" b="1" i="1">
                              <a:solidFill>
                                <a:srgbClr val="800000"/>
                              </a:solidFill>
                              <a:latin typeface="Cambria Math"/>
                            </a:rPr>
                            <m:t>𝑩𝑨</m:t>
                          </m:r>
                        </m:sub>
                      </m:sSub>
                      <m:r>
                        <a:rPr lang="es-MX" sz="1440" b="1" i="1">
                          <a:solidFill>
                            <a:srgbClr val="800000"/>
                          </a:solidFill>
                          <a:latin typeface="Cambria Math"/>
                        </a:rPr>
                        <m:t>=</m:t>
                      </m:r>
                      <m:f>
                        <m:fPr>
                          <m:ctrlPr>
                            <a:rPr lang="es-MX" sz="1440" b="1" i="1">
                              <a:solidFill>
                                <a:srgbClr val="800000"/>
                              </a:solidFill>
                              <a:latin typeface="Cambria Math" panose="02040503050406030204" pitchFamily="18" charset="0"/>
                            </a:rPr>
                          </m:ctrlPr>
                        </m:fPr>
                        <m:num>
                          <m:r>
                            <a:rPr lang="es-MX" sz="1440" b="1" i="1">
                              <a:solidFill>
                                <a:srgbClr val="800000"/>
                              </a:solidFill>
                              <a:latin typeface="Cambria Math"/>
                            </a:rPr>
                            <m:t>𝟐</m:t>
                          </m:r>
                          <m:r>
                            <a:rPr lang="es-MX" sz="1440" b="1" i="1">
                              <a:solidFill>
                                <a:srgbClr val="800000"/>
                              </a:solidFill>
                              <a:latin typeface="Cambria Math"/>
                            </a:rPr>
                            <m:t>𝑬𝑰</m:t>
                          </m:r>
                        </m:num>
                        <m:den>
                          <m:r>
                            <a:rPr lang="es-MX" sz="1440" b="1" i="1">
                              <a:solidFill>
                                <a:srgbClr val="800000"/>
                              </a:solidFill>
                              <a:latin typeface="Cambria Math"/>
                            </a:rPr>
                            <m:t>𝑳</m:t>
                          </m:r>
                        </m:den>
                      </m:f>
                      <m:d>
                        <m:dPr>
                          <m:ctrlPr>
                            <a:rPr lang="es-MX" sz="1440" b="1" i="1">
                              <a:solidFill>
                                <a:srgbClr val="800000"/>
                              </a:solidFill>
                              <a:latin typeface="Cambria Math" panose="02040503050406030204" pitchFamily="18" charset="0"/>
                            </a:rPr>
                          </m:ctrlPr>
                        </m:dPr>
                        <m:e>
                          <m:sSub>
                            <m:sSubPr>
                              <m:ctrlPr>
                                <a:rPr lang="es-MX" sz="1440" b="1" i="1">
                                  <a:solidFill>
                                    <a:srgbClr val="800000"/>
                                  </a:solidFill>
                                  <a:latin typeface="Cambria Math" panose="02040503050406030204" pitchFamily="18" charset="0"/>
                                </a:rPr>
                              </m:ctrlPr>
                            </m:sSubPr>
                            <m:e>
                              <m:r>
                                <a:rPr lang="es-MX" sz="1440" b="1" i="1">
                                  <a:solidFill>
                                    <a:srgbClr val="800000"/>
                                  </a:solidFill>
                                  <a:latin typeface="Cambria Math"/>
                                  <a:ea typeface="Cambria Math"/>
                                </a:rPr>
                                <m:t>𝜽</m:t>
                              </m:r>
                            </m:e>
                            <m:sub>
                              <m:r>
                                <a:rPr lang="es-MX" sz="1440" b="1" i="1">
                                  <a:solidFill>
                                    <a:srgbClr val="800000"/>
                                  </a:solidFill>
                                  <a:latin typeface="Cambria Math"/>
                                </a:rPr>
                                <m:t>𝑨</m:t>
                              </m:r>
                            </m:sub>
                          </m:sSub>
                          <m:r>
                            <a:rPr lang="es-MX" sz="1440" b="1" i="1">
                              <a:solidFill>
                                <a:srgbClr val="800000"/>
                              </a:solidFill>
                              <a:latin typeface="Cambria Math"/>
                            </a:rPr>
                            <m:t>+</m:t>
                          </m:r>
                          <m:sSub>
                            <m:sSubPr>
                              <m:ctrlPr>
                                <a:rPr lang="es-MX" sz="1440" b="1" i="1">
                                  <a:solidFill>
                                    <a:srgbClr val="800000"/>
                                  </a:solidFill>
                                  <a:latin typeface="Cambria Math" panose="02040503050406030204" pitchFamily="18" charset="0"/>
                                </a:rPr>
                              </m:ctrlPr>
                            </m:sSubPr>
                            <m:e>
                              <m:r>
                                <a:rPr lang="es-MX" sz="1440" b="1" i="1">
                                  <a:solidFill>
                                    <a:srgbClr val="800000"/>
                                  </a:solidFill>
                                  <a:latin typeface="Cambria Math" panose="02040503050406030204" pitchFamily="18" charset="0"/>
                                </a:rPr>
                                <m:t>𝟐</m:t>
                              </m:r>
                              <m:r>
                                <a:rPr lang="es-MX" sz="1440" b="1" i="1">
                                  <a:solidFill>
                                    <a:srgbClr val="800000"/>
                                  </a:solidFill>
                                  <a:latin typeface="Cambria Math"/>
                                  <a:ea typeface="Cambria Math"/>
                                </a:rPr>
                                <m:t>𝜽</m:t>
                              </m:r>
                            </m:e>
                            <m:sub>
                              <m:r>
                                <a:rPr lang="es-MX" sz="1440" b="1" i="1">
                                  <a:solidFill>
                                    <a:srgbClr val="800000"/>
                                  </a:solidFill>
                                  <a:latin typeface="Cambria Math"/>
                                </a:rPr>
                                <m:t>𝑩</m:t>
                              </m:r>
                            </m:sub>
                          </m:sSub>
                          <m:r>
                            <a:rPr lang="es-MX" sz="1440" b="1" i="1">
                              <a:solidFill>
                                <a:srgbClr val="800000"/>
                              </a:solidFill>
                              <a:latin typeface="Cambria Math"/>
                            </a:rPr>
                            <m:t>−</m:t>
                          </m:r>
                          <m:r>
                            <a:rPr lang="es-MX" sz="1440" b="1" i="1">
                              <a:solidFill>
                                <a:srgbClr val="800000"/>
                              </a:solidFill>
                              <a:latin typeface="Cambria Math"/>
                            </a:rPr>
                            <m:t>𝟑</m:t>
                          </m:r>
                          <m:r>
                            <a:rPr lang="es-MX" sz="1440" b="1" i="1">
                              <a:solidFill>
                                <a:srgbClr val="800000"/>
                              </a:solidFill>
                              <a:latin typeface="Cambria Math"/>
                              <a:ea typeface="Cambria Math"/>
                            </a:rPr>
                            <m:t>𝝋</m:t>
                          </m:r>
                        </m:e>
                      </m:d>
                      <m:r>
                        <a:rPr lang="es-MX" sz="1440" b="1" i="1">
                          <a:solidFill>
                            <a:srgbClr val="800000"/>
                          </a:solidFill>
                          <a:latin typeface="Cambria Math"/>
                        </a:rPr>
                        <m:t>+</m:t>
                      </m:r>
                      <m:sSub>
                        <m:sSubPr>
                          <m:ctrlPr>
                            <a:rPr lang="es-MX" sz="1440" b="1" i="1">
                              <a:solidFill>
                                <a:srgbClr val="800000"/>
                              </a:solidFill>
                              <a:latin typeface="Cambria Math" panose="02040503050406030204" pitchFamily="18" charset="0"/>
                            </a:rPr>
                          </m:ctrlPr>
                        </m:sSubPr>
                        <m:e>
                          <m:r>
                            <a:rPr lang="es-MX" sz="1440" b="1" i="1">
                              <a:solidFill>
                                <a:srgbClr val="800000"/>
                              </a:solidFill>
                              <a:latin typeface="Cambria Math"/>
                            </a:rPr>
                            <m:t>𝑴</m:t>
                          </m:r>
                        </m:e>
                        <m:sub>
                          <m:r>
                            <a:rPr lang="es-MX" sz="1440" b="1" i="1">
                              <a:solidFill>
                                <a:srgbClr val="800000"/>
                              </a:solidFill>
                              <a:latin typeface="Cambria Math"/>
                            </a:rPr>
                            <m:t>𝑩𝑨</m:t>
                          </m:r>
                        </m:sub>
                      </m:sSub>
                    </m:oMath>
                  </m:oMathPara>
                </a14:m>
                <a:endParaRPr lang="es-MX" sz="1440" b="1" dirty="0">
                  <a:solidFill>
                    <a:schemeClr val="accent1"/>
                  </a:solidFill>
                  <a:latin typeface="Century Gothic" pitchFamily="34" charset="0"/>
                </a:endParaRPr>
              </a:p>
            </p:txBody>
          </p:sp>
        </mc:Choice>
        <mc:Fallback xmlns="">
          <p:sp>
            <p:nvSpPr>
              <p:cNvPr id="8" name="TextBox 2"/>
              <p:cNvSpPr txBox="1">
                <a:spLocks noRot="1" noChangeAspect="1" noMove="1" noResize="1" noEditPoints="1" noAdjustHandles="1" noChangeArrowheads="1" noChangeShapeType="1" noTextEdit="1"/>
              </p:cNvSpPr>
              <p:nvPr/>
            </p:nvSpPr>
            <p:spPr>
              <a:xfrm>
                <a:off x="6545719" y="2012831"/>
                <a:ext cx="4120039" cy="1097280"/>
              </a:xfrm>
              <a:prstGeom prst="rect">
                <a:avLst/>
              </a:prstGeom>
              <a:blipFill rotWithShape="0">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6498646" y="3214454"/>
                <a:ext cx="1891882" cy="1130202"/>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BC</a:t>
                </a:r>
              </a:p>
              <a:p>
                <a:pPr>
                  <a:spcBef>
                    <a:spcPct val="0"/>
                  </a:spcBef>
                </a:pPr>
                <a:endParaRPr lang="en-US" sz="1440" b="1"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𝑩𝑪</m:t>
                          </m:r>
                        </m:sub>
                      </m:sSub>
                      <m:r>
                        <a:rPr lang="es-MX" sz="1440" b="1" i="1">
                          <a:latin typeface="Cambria Math"/>
                        </a:rPr>
                        <m:t>=</m:t>
                      </m:r>
                      <m:r>
                        <a:rPr lang="es-MX" sz="1440" b="1" i="1">
                          <a:latin typeface="Cambria Math"/>
                        </a:rPr>
                        <m:t>𝟐</m:t>
                      </m:r>
                      <m:r>
                        <a:rPr lang="es-MX" sz="1440" b="1" i="1">
                          <a:latin typeface="Cambria Math"/>
                        </a:rPr>
                        <m:t>𝑬𝒌</m:t>
                      </m:r>
                      <m:d>
                        <m:dPr>
                          <m:ctrlPr>
                            <a:rPr lang="es-MX" sz="1440" b="1" i="1">
                              <a:latin typeface="Cambria Math" panose="02040503050406030204" pitchFamily="18" charset="0"/>
                            </a:rPr>
                          </m:ctrlPr>
                        </m:dPr>
                        <m:e>
                          <m:sSub>
                            <m:sSubPr>
                              <m:ctrlPr>
                                <a:rPr lang="es-MX" sz="1440" b="1" i="1">
                                  <a:latin typeface="Cambria Math" panose="02040503050406030204" pitchFamily="18" charset="0"/>
                                </a:rPr>
                              </m:ctrlPr>
                            </m:sSubPr>
                            <m:e>
                              <m:r>
                                <a:rPr lang="es-MX" sz="1440" b="1" i="1">
                                  <a:latin typeface="Cambria Math"/>
                                </a:rPr>
                                <m:t>𝟐</m:t>
                              </m:r>
                              <m:r>
                                <a:rPr lang="es-MX" sz="1440" b="1" i="1">
                                  <a:latin typeface="Cambria Math"/>
                                  <a:ea typeface="Cambria Math"/>
                                </a:rPr>
                                <m:t>𝜽</m:t>
                              </m:r>
                            </m:e>
                            <m:sub>
                              <m:r>
                                <a:rPr lang="es-MX" sz="1440" b="1" i="1">
                                  <a:latin typeface="Cambria Math"/>
                                </a:rPr>
                                <m:t>𝑩</m:t>
                              </m:r>
                            </m:sub>
                          </m:sSub>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e>
                      </m:d>
                      <m:r>
                        <a:rPr lang="es-MX" sz="1440" b="1" i="1">
                          <a:latin typeface="Cambria Math"/>
                        </a:rPr>
                        <m:t>−</m:t>
                      </m:r>
                      <m:r>
                        <a:rPr lang="es-MX" sz="1440" b="1" i="1">
                          <a:latin typeface="Cambria Math"/>
                        </a:rPr>
                        <m:t>𝟎</m:t>
                      </m:r>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𝑪</m:t>
                          </m:r>
                        </m:sub>
                      </m:sSub>
                    </m:oMath>
                  </m:oMathPara>
                </a14:m>
                <a:endParaRPr lang="en-US" sz="1440" b="1" dirty="0">
                  <a:latin typeface="Century Gothic" pitchFamily="34" charset="0"/>
                </a:endParaRPr>
              </a:p>
              <a:p>
                <a:pPr>
                  <a:spcBef>
                    <a:spcPct val="0"/>
                  </a:spcBef>
                </a:pPr>
                <a:endParaRPr lang="en-US" sz="1440" b="1"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𝑪𝑩</m:t>
                          </m:r>
                        </m:sub>
                      </m:sSub>
                      <m:r>
                        <a:rPr lang="es-MX" sz="1440" b="1" i="1">
                          <a:latin typeface="Cambria Math"/>
                        </a:rPr>
                        <m:t>=</m:t>
                      </m:r>
                      <m:r>
                        <a:rPr lang="es-MX" sz="1440" b="1" i="1">
                          <a:latin typeface="Cambria Math"/>
                        </a:rPr>
                        <m:t>𝟐</m:t>
                      </m:r>
                      <m:r>
                        <a:rPr lang="es-MX" sz="1440" b="1" i="1">
                          <a:latin typeface="Cambria Math"/>
                        </a:rPr>
                        <m:t>𝑬𝒌</m:t>
                      </m:r>
                      <m:d>
                        <m:dPr>
                          <m:ctrlPr>
                            <a:rPr lang="es-MX" sz="1440" b="1" i="1">
                              <a:latin typeface="Cambria Math" panose="02040503050406030204" pitchFamily="18" charset="0"/>
                            </a:rPr>
                          </m:ctrlPr>
                        </m:dPr>
                        <m:e>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rPr>
                                <m:t>𝟐</m:t>
                              </m:r>
                              <m:r>
                                <a:rPr lang="es-MX" sz="1440" b="1" i="1">
                                  <a:latin typeface="Cambria Math"/>
                                  <a:ea typeface="Cambria Math"/>
                                </a:rPr>
                                <m:t>𝜽</m:t>
                              </m:r>
                            </m:e>
                            <m:sub>
                              <m:r>
                                <a:rPr lang="es-MX" sz="1440" b="1" i="1">
                                  <a:latin typeface="Cambria Math"/>
                                  <a:ea typeface="Cambria Math"/>
                                </a:rPr>
                                <m:t>𝑪</m:t>
                              </m:r>
                            </m:sub>
                          </m:sSub>
                        </m:e>
                      </m:d>
                      <m:r>
                        <a:rPr lang="es-MX" sz="1440" b="1" i="1">
                          <a:latin typeface="Cambria Math"/>
                        </a:rPr>
                        <m:t>+</m:t>
                      </m:r>
                      <m:r>
                        <a:rPr lang="es-MX" sz="1440" b="1" i="1">
                          <a:latin typeface="Cambria Math"/>
                        </a:rPr>
                        <m:t>𝟎</m:t>
                      </m:r>
                      <m:r>
                        <a:rPr lang="es-MX" sz="1440" b="1" i="1">
                          <a:latin typeface="Cambria Math"/>
                        </a:rPr>
                        <m:t>=</m:t>
                      </m:r>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𝑪</m:t>
                          </m:r>
                        </m:sub>
                      </m:sSub>
                    </m:oMath>
                  </m:oMathPara>
                </a14:m>
                <a:endParaRPr lang="en-US" sz="1440" b="1" dirty="0">
                  <a:latin typeface="Century Gothic" pitchFamily="34" charset="0"/>
                </a:endParaRPr>
              </a:p>
              <a:p>
                <a:pPr>
                  <a:spcBef>
                    <a:spcPct val="0"/>
                  </a:spcBef>
                </a:pPr>
                <a:endParaRPr lang="en-US" sz="1440" b="1" dirty="0">
                  <a:latin typeface="Century Gothic" pitchFamily="34"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6498646" y="3214454"/>
                <a:ext cx="1891882" cy="1130202"/>
              </a:xfrm>
              <a:prstGeom prst="rect">
                <a:avLst/>
              </a:prstGeom>
              <a:blipFill rotWithShape="0">
                <a:blip r:embed="rId5"/>
                <a:stretch>
                  <a:fillRect t="-12903" r="-10548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TextBox 16"/>
              <p:cNvSpPr txBox="1"/>
              <p:nvPr/>
            </p:nvSpPr>
            <p:spPr>
              <a:xfrm>
                <a:off x="3780612" y="4631663"/>
                <a:ext cx="1891882" cy="1130202"/>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CD</a:t>
                </a:r>
              </a:p>
              <a:p>
                <a:pPr>
                  <a:spcBef>
                    <a:spcPct val="0"/>
                  </a:spcBef>
                </a:pPr>
                <a:endParaRPr lang="en-US" sz="1440" b="1"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𝑪𝑫</m:t>
                          </m:r>
                        </m:sub>
                      </m:sSub>
                      <m:r>
                        <a:rPr lang="es-MX" sz="1440" b="1" i="1">
                          <a:latin typeface="Cambria Math"/>
                        </a:rPr>
                        <m:t>=</m:t>
                      </m:r>
                      <m:r>
                        <a:rPr lang="es-MX" sz="1440" b="1" i="1">
                          <a:latin typeface="Cambria Math"/>
                        </a:rPr>
                        <m:t>𝟐</m:t>
                      </m:r>
                      <m:r>
                        <a:rPr lang="es-MX" sz="1440" b="1" i="1">
                          <a:latin typeface="Cambria Math"/>
                        </a:rPr>
                        <m:t>𝑬</m:t>
                      </m:r>
                      <m:r>
                        <a:rPr lang="es-MX" sz="1440" b="1" i="1">
                          <a:latin typeface="Cambria Math"/>
                        </a:rPr>
                        <m:t>𝟐</m:t>
                      </m:r>
                      <m:r>
                        <a:rPr lang="es-MX" sz="1440" b="1" i="1">
                          <a:latin typeface="Cambria Math"/>
                        </a:rPr>
                        <m:t>𝒌</m:t>
                      </m:r>
                      <m:d>
                        <m:dPr>
                          <m:ctrlPr>
                            <a:rPr lang="es-MX" sz="1440" b="1" i="1">
                              <a:latin typeface="Cambria Math" panose="02040503050406030204" pitchFamily="18" charset="0"/>
                            </a:rPr>
                          </m:ctrlPr>
                        </m:dPr>
                        <m:e>
                          <m:sSub>
                            <m:sSubPr>
                              <m:ctrlPr>
                                <a:rPr lang="es-MX" sz="1440" b="1" i="1">
                                  <a:latin typeface="Cambria Math" panose="02040503050406030204" pitchFamily="18" charset="0"/>
                                </a:rPr>
                              </m:ctrlPr>
                            </m:sSubPr>
                            <m:e>
                              <m:r>
                                <a:rPr lang="es-MX" sz="1440" b="1" i="1">
                                  <a:latin typeface="Cambria Math"/>
                                </a:rPr>
                                <m:t>𝟐</m:t>
                              </m:r>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𝑫</m:t>
                              </m:r>
                            </m:sub>
                          </m:sSub>
                        </m:e>
                      </m:d>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r>
                        <a:rPr lang="es-MX" sz="1440" b="1" i="1">
                          <a:latin typeface="Cambria Math"/>
                        </a:rPr>
                        <m:t>=</m:t>
                      </m:r>
                      <m:r>
                        <a:rPr lang="es-MX" sz="1440" b="1" i="1">
                          <a:latin typeface="Cambria Math"/>
                        </a:rPr>
                        <m:t>𝟖</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𝑫</m:t>
                          </m:r>
                        </m:sub>
                      </m:sSub>
                      <m:r>
                        <a:rPr lang="es-MX" sz="1440" b="1">
                          <a:latin typeface="Cambria Math"/>
                        </a:rPr>
                        <m:t>−</m:t>
                      </m:r>
                      <m:r>
                        <a:rPr lang="es-MX" sz="1440" b="1">
                          <a:latin typeface="Cambria Math"/>
                        </a:rPr>
                        <m:t>𝟓</m:t>
                      </m:r>
                      <m:r>
                        <a:rPr lang="es-MX" sz="1440" b="1">
                          <a:latin typeface="Cambria Math"/>
                        </a:rPr>
                        <m:t>.</m:t>
                      </m:r>
                      <m:r>
                        <a:rPr lang="es-MX" sz="1440" b="1">
                          <a:latin typeface="Cambria Math"/>
                        </a:rPr>
                        <m:t>𝟎𝟔</m:t>
                      </m:r>
                    </m:oMath>
                  </m:oMathPara>
                </a14:m>
                <a:endParaRPr lang="es-MX" sz="1440" b="1" dirty="0">
                  <a:solidFill>
                    <a:schemeClr val="accent1"/>
                  </a:solidFill>
                  <a:latin typeface="Century Gothic" pitchFamily="34" charset="0"/>
                </a:endParaRPr>
              </a:p>
              <a:p>
                <a:pPr>
                  <a:spcBef>
                    <a:spcPct val="0"/>
                  </a:spcBef>
                </a:pPr>
                <a:endParaRPr lang="es-MX" sz="1440" b="1" dirty="0">
                  <a:solidFill>
                    <a:schemeClr val="accent1"/>
                  </a:solidFill>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𝑫𝑪</m:t>
                          </m:r>
                        </m:sub>
                      </m:sSub>
                      <m:r>
                        <a:rPr lang="es-MX" sz="1440" b="1" i="1">
                          <a:latin typeface="Cambria Math"/>
                        </a:rPr>
                        <m:t>=</m:t>
                      </m:r>
                      <m:r>
                        <a:rPr lang="es-MX" sz="1440" b="1" i="1">
                          <a:latin typeface="Cambria Math"/>
                        </a:rPr>
                        <m:t>𝟐</m:t>
                      </m:r>
                      <m:r>
                        <a:rPr lang="es-MX" sz="1440" b="1" i="1">
                          <a:latin typeface="Cambria Math"/>
                        </a:rPr>
                        <m:t>𝑬</m:t>
                      </m:r>
                      <m:r>
                        <a:rPr lang="es-MX" sz="1440" b="1" i="1">
                          <a:latin typeface="Cambria Math"/>
                        </a:rPr>
                        <m:t>𝟐</m:t>
                      </m:r>
                      <m:r>
                        <a:rPr lang="es-MX" sz="1440" b="1" i="1">
                          <a:latin typeface="Cambria Math"/>
                        </a:rPr>
                        <m:t>𝒌</m:t>
                      </m:r>
                      <m:d>
                        <m:dPr>
                          <m:ctrlPr>
                            <a:rPr lang="es-MX" sz="1440" b="1" i="1">
                              <a:latin typeface="Cambria Math" panose="02040503050406030204" pitchFamily="18" charset="0"/>
                            </a:rPr>
                          </m:ctrlPr>
                        </m:dPr>
                        <m:e>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rPr>
                                <m:t>𝟐</m:t>
                              </m:r>
                              <m:r>
                                <a:rPr lang="es-MX" sz="1440" b="1" i="1">
                                  <a:latin typeface="Cambria Math"/>
                                  <a:ea typeface="Cambria Math"/>
                                </a:rPr>
                                <m:t>𝜽</m:t>
                              </m:r>
                            </m:e>
                            <m:sub>
                              <m:r>
                                <a:rPr lang="es-MX" sz="1440" b="1" i="1">
                                  <a:latin typeface="Cambria Math"/>
                                  <a:ea typeface="Cambria Math"/>
                                </a:rPr>
                                <m:t>𝑫</m:t>
                              </m:r>
                            </m:sub>
                          </m:sSub>
                        </m:e>
                      </m:d>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r>
                        <a:rPr lang="es-MX" sz="1440" b="1" i="1">
                          <a:latin typeface="Cambria Math"/>
                        </a:rPr>
                        <m:t>𝟖</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𝑫</m:t>
                          </m:r>
                        </m:sub>
                      </m:sSub>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oMath>
                  </m:oMathPara>
                </a14:m>
                <a:endParaRPr lang="en-US" sz="1440" b="1" dirty="0">
                  <a:latin typeface="Century Gothic" pitchFamily="34" charset="0"/>
                </a:endParaRPr>
              </a:p>
              <a:p>
                <a:pPr>
                  <a:spcBef>
                    <a:spcPct val="0"/>
                  </a:spcBef>
                </a:pPr>
                <a:endParaRPr lang="en-US" sz="1440" b="1" dirty="0">
                  <a:latin typeface="Century Gothic" pitchFamily="34" charset="0"/>
                </a:endParaRPr>
              </a:p>
            </p:txBody>
          </p:sp>
        </mc:Choice>
        <mc:Fallback xmlns="">
          <p:sp>
            <p:nvSpPr>
              <p:cNvPr id="13" name="TextBox 16"/>
              <p:cNvSpPr txBox="1">
                <a:spLocks noRot="1" noChangeAspect="1" noMove="1" noResize="1" noEditPoints="1" noAdjustHandles="1" noChangeArrowheads="1" noChangeShapeType="1" noTextEdit="1"/>
              </p:cNvSpPr>
              <p:nvPr/>
            </p:nvSpPr>
            <p:spPr>
              <a:xfrm>
                <a:off x="3780612" y="4631663"/>
                <a:ext cx="1891882" cy="1130202"/>
              </a:xfrm>
              <a:prstGeom prst="rect">
                <a:avLst/>
              </a:prstGeom>
              <a:blipFill rotWithShape="0">
                <a:blip r:embed="rId6"/>
                <a:stretch>
                  <a:fillRect t="-13514" r="-159807"/>
                </a:stretch>
              </a:blipFill>
            </p:spPr>
            <p:txBody>
              <a:bodyPr/>
              <a:lstStyle/>
              <a:p>
                <a:r>
                  <a:rPr lang="es-MX">
                    <a:noFill/>
                  </a:rPr>
                  <a:t> </a:t>
                </a:r>
              </a:p>
            </p:txBody>
          </p:sp>
        </mc:Fallback>
      </mc:AlternateContent>
      <p:sp>
        <p:nvSpPr>
          <p:cNvPr id="9"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53</a:t>
            </a:fld>
            <a:r>
              <a:rPr lang="es-MX" dirty="0"/>
              <a:t>/66</a:t>
            </a: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2" name="Picture 2" descr="http://www.itlp.edu.mx/carreras/carreras.files/civil.gif"/>
          <p:cNvPicPr>
            <a:picLocks noChangeAspect="1" noChangeArrowheads="1"/>
          </p:cNvPicPr>
          <p:nvPr/>
        </p:nvPicPr>
        <p:blipFill>
          <a:blip r:embed="rId7" cstate="print"/>
          <a:srcRect/>
          <a:stretch>
            <a:fillRect/>
          </a:stretch>
        </p:blipFill>
        <p:spPr bwMode="auto">
          <a:xfrm>
            <a:off x="10718275" y="58992"/>
            <a:ext cx="1294617" cy="983682"/>
          </a:xfrm>
          <a:prstGeom prst="rect">
            <a:avLst/>
          </a:prstGeom>
          <a:noFill/>
        </p:spPr>
      </p:pic>
      <p:pic>
        <p:nvPicPr>
          <p:cNvPr id="14" name="Picture 2" descr="C:\Users\TYSON\Documents\a Obras varias\A TRABAJOS 2013\7.- JULIO\Albercas\8.- Alberca Familiar 2\PDF\MD LOGO.jpg"/>
          <p:cNvPicPr>
            <a:picLocks noChangeAspect="1" noChangeArrowheads="1"/>
          </p:cNvPicPr>
          <p:nvPr/>
        </p:nvPicPr>
        <p:blipFill>
          <a:blip r:embed="rId8"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5" name="12 Imagen" descr="logotec-new2.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5 Imagen" descr="lobos.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Botón de acción: Inicio 16">
            <a:hlinkClick r:id="rId11"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CuadroTexto 19"/>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8" name="CuadroTexto 17"/>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Tree>
    <p:extLst>
      <p:ext uri="{BB962C8B-B14F-4D97-AF65-F5344CB8AC3E}">
        <p14:creationId xmlns:p14="http://schemas.microsoft.com/office/powerpoint/2010/main" val="720265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3778632" y="3957782"/>
            <a:ext cx="5779037" cy="1097280"/>
          </a:xfrm>
          <a:prstGeom prst="rect">
            <a:avLst/>
          </a:prstGeom>
        </p:spPr>
        <p:txBody>
          <a:bodyPr vert="horz" wrap="none" lIns="109728" tIns="54864" rIns="109728" bIns="54864" rtlCol="0" anchor="ctr">
            <a:noAutofit/>
          </a:bodyPr>
          <a:lstStyle/>
          <a:p>
            <a:pPr algn="ctr">
              <a:spcBef>
                <a:spcPct val="0"/>
              </a:spcBef>
            </a:pPr>
            <a:endParaRPr lang="es-MX" sz="1440" b="1" dirty="0">
              <a:solidFill>
                <a:schemeClr val="accent1"/>
              </a:solidFill>
              <a:latin typeface="Century Gothic" pitchFamily="34" charset="0"/>
            </a:endParaRPr>
          </a:p>
        </p:txBody>
      </p:sp>
      <p:sp>
        <p:nvSpPr>
          <p:cNvPr id="7" name="6 Rectángulo"/>
          <p:cNvSpPr/>
          <p:nvPr/>
        </p:nvSpPr>
        <p:spPr>
          <a:xfrm>
            <a:off x="767408" y="1748137"/>
            <a:ext cx="10455562" cy="757130"/>
          </a:xfrm>
          <a:prstGeom prst="rect">
            <a:avLst/>
          </a:prstGeom>
        </p:spPr>
        <p:txBody>
          <a:bodyPr wrap="square">
            <a:spAutoFit/>
          </a:bodyPr>
          <a:lstStyle/>
          <a:p>
            <a:pPr algn="ctr">
              <a:spcBef>
                <a:spcPct val="0"/>
              </a:spcBef>
            </a:pPr>
            <a:r>
              <a:rPr lang="en-US" sz="1440" b="1" dirty="0">
                <a:latin typeface="Arial" pitchFamily="34" charset="0"/>
                <a:cs typeface="Arial" pitchFamily="34" charset="0"/>
              </a:rPr>
              <a:t>6. CONDICIONES DE EQUILIBRIO</a:t>
            </a:r>
          </a:p>
          <a:p>
            <a:pPr>
              <a:spcBef>
                <a:spcPct val="0"/>
              </a:spcBef>
            </a:pPr>
            <a:r>
              <a:rPr lang="en-US" sz="1440" b="1" dirty="0">
                <a:latin typeface="Arial" pitchFamily="34" charset="0"/>
                <a:cs typeface="Arial" pitchFamily="34" charset="0"/>
              </a:rPr>
              <a:t>Se </a:t>
            </a:r>
            <a:r>
              <a:rPr lang="en-US" sz="1440" b="1" dirty="0" err="1">
                <a:latin typeface="Arial" pitchFamily="34" charset="0"/>
                <a:cs typeface="Arial" pitchFamily="34" charset="0"/>
              </a:rPr>
              <a:t>plantea</a:t>
            </a:r>
            <a:r>
              <a:rPr lang="en-US" sz="1440" b="1" dirty="0">
                <a:latin typeface="Arial" pitchFamily="34" charset="0"/>
                <a:cs typeface="Arial" pitchFamily="34" charset="0"/>
              </a:rPr>
              <a:t> </a:t>
            </a:r>
            <a:r>
              <a:rPr lang="en-US" sz="1440" b="1" dirty="0" err="1">
                <a:latin typeface="Arial" pitchFamily="34" charset="0"/>
                <a:cs typeface="Arial" pitchFamily="34" charset="0"/>
              </a:rPr>
              <a:t>una</a:t>
            </a:r>
            <a:r>
              <a:rPr lang="en-US" sz="1440" b="1" dirty="0">
                <a:latin typeface="Arial" pitchFamily="34" charset="0"/>
                <a:cs typeface="Arial" pitchFamily="34" charset="0"/>
              </a:rPr>
              <a:t> </a:t>
            </a:r>
            <a:r>
              <a:rPr lang="en-US" sz="1440" b="1" dirty="0" err="1">
                <a:latin typeface="Arial" pitchFamily="34" charset="0"/>
                <a:cs typeface="Arial" pitchFamily="34" charset="0"/>
              </a:rPr>
              <a:t>condición</a:t>
            </a:r>
            <a:r>
              <a:rPr lang="en-US" sz="1440" b="1" dirty="0">
                <a:latin typeface="Arial" pitchFamily="34" charset="0"/>
                <a:cs typeface="Arial" pitchFamily="34" charset="0"/>
              </a:rPr>
              <a:t> de </a:t>
            </a:r>
            <a:r>
              <a:rPr lang="en-US" sz="1440" b="1" dirty="0" err="1">
                <a:latin typeface="Arial" pitchFamily="34" charset="0"/>
                <a:cs typeface="Arial" pitchFamily="34" charset="0"/>
              </a:rPr>
              <a:t>equilibrio</a:t>
            </a:r>
            <a:r>
              <a:rPr lang="en-US" sz="1440" b="1" dirty="0">
                <a:latin typeface="Arial" pitchFamily="34" charset="0"/>
                <a:cs typeface="Arial" pitchFamily="34" charset="0"/>
              </a:rPr>
              <a:t> </a:t>
            </a:r>
            <a:r>
              <a:rPr lang="en-US" sz="1440" b="1" dirty="0" err="1">
                <a:latin typeface="Arial" pitchFamily="34" charset="0"/>
                <a:cs typeface="Arial" pitchFamily="34" charset="0"/>
              </a:rPr>
              <a:t>por</a:t>
            </a:r>
            <a:r>
              <a:rPr lang="en-US" sz="1440" b="1" dirty="0">
                <a:latin typeface="Arial" pitchFamily="34" charset="0"/>
                <a:cs typeface="Arial" pitchFamily="34" charset="0"/>
              </a:rPr>
              <a:t> </a:t>
            </a:r>
            <a:r>
              <a:rPr lang="en-US" sz="1440" b="1" dirty="0" err="1">
                <a:latin typeface="Arial" pitchFamily="34" charset="0"/>
                <a:cs typeface="Arial" pitchFamily="34" charset="0"/>
              </a:rPr>
              <a:t>cada</a:t>
            </a:r>
            <a:r>
              <a:rPr lang="en-US" sz="1440" b="1" dirty="0">
                <a:latin typeface="Arial" pitchFamily="34" charset="0"/>
                <a:cs typeface="Arial" pitchFamily="34" charset="0"/>
              </a:rPr>
              <a:t> </a:t>
            </a:r>
            <a:r>
              <a:rPr lang="en-US" sz="1440" b="1" dirty="0" err="1">
                <a:latin typeface="Arial" pitchFamily="34" charset="0"/>
                <a:cs typeface="Arial" pitchFamily="34" charset="0"/>
              </a:rPr>
              <a:t>grado</a:t>
            </a:r>
            <a:r>
              <a:rPr lang="en-US" sz="1440" b="1" dirty="0">
                <a:latin typeface="Arial" pitchFamily="34" charset="0"/>
                <a:cs typeface="Arial" pitchFamily="34" charset="0"/>
              </a:rPr>
              <a:t> de </a:t>
            </a:r>
            <a:r>
              <a:rPr lang="en-US" sz="1440" b="1" dirty="0" err="1">
                <a:latin typeface="Arial" pitchFamily="34" charset="0"/>
                <a:cs typeface="Arial" pitchFamily="34" charset="0"/>
              </a:rPr>
              <a:t>libertad</a:t>
            </a:r>
            <a:r>
              <a:rPr lang="en-US" sz="1440" b="1" dirty="0">
                <a:latin typeface="Arial" pitchFamily="34" charset="0"/>
                <a:cs typeface="Arial" pitchFamily="34" charset="0"/>
              </a:rPr>
              <a:t> en la </a:t>
            </a:r>
            <a:r>
              <a:rPr lang="en-US" sz="1440" b="1" dirty="0" err="1">
                <a:latin typeface="Arial" pitchFamily="34" charset="0"/>
                <a:cs typeface="Arial" pitchFamily="34" charset="0"/>
              </a:rPr>
              <a:t>estructura</a:t>
            </a:r>
            <a:r>
              <a:rPr lang="en-US" sz="1440" b="1" dirty="0">
                <a:latin typeface="Arial" pitchFamily="34" charset="0"/>
                <a:cs typeface="Arial" pitchFamily="34" charset="0"/>
              </a:rPr>
              <a:t>, en la </a:t>
            </a:r>
            <a:r>
              <a:rPr lang="en-US" sz="1440" b="1" dirty="0" err="1">
                <a:latin typeface="Arial" pitchFamily="34" charset="0"/>
                <a:cs typeface="Arial" pitchFamily="34" charset="0"/>
              </a:rPr>
              <a:t>viga</a:t>
            </a:r>
            <a:r>
              <a:rPr lang="en-US" sz="1440" b="1" dirty="0">
                <a:latin typeface="Arial" pitchFamily="34" charset="0"/>
                <a:cs typeface="Arial" pitchFamily="34" charset="0"/>
              </a:rPr>
              <a:t> </a:t>
            </a:r>
            <a:r>
              <a:rPr lang="en-US" sz="1440" b="1" dirty="0" err="1">
                <a:latin typeface="Arial" pitchFamily="34" charset="0"/>
                <a:cs typeface="Arial" pitchFamily="34" charset="0"/>
              </a:rPr>
              <a:t>tienen</a:t>
            </a:r>
            <a:r>
              <a:rPr lang="en-US" sz="1440" b="1" dirty="0">
                <a:latin typeface="Arial" pitchFamily="34" charset="0"/>
                <a:cs typeface="Arial" pitchFamily="34" charset="0"/>
              </a:rPr>
              <a:t> 3 </a:t>
            </a:r>
            <a:r>
              <a:rPr lang="en-US" sz="1440" b="1" dirty="0" err="1">
                <a:latin typeface="Arial" pitchFamily="34" charset="0"/>
                <a:cs typeface="Arial" pitchFamily="34" charset="0"/>
              </a:rPr>
              <a:t>grados</a:t>
            </a:r>
            <a:r>
              <a:rPr lang="en-US" sz="1440" b="1" dirty="0">
                <a:latin typeface="Arial" pitchFamily="34" charset="0"/>
                <a:cs typeface="Arial" pitchFamily="34" charset="0"/>
              </a:rPr>
              <a:t> de </a:t>
            </a:r>
            <a:r>
              <a:rPr lang="en-US" sz="1440" b="1" dirty="0" err="1">
                <a:latin typeface="Arial" pitchFamily="34" charset="0"/>
                <a:cs typeface="Arial" pitchFamily="34" charset="0"/>
              </a:rPr>
              <a:t>libertad</a:t>
            </a:r>
            <a:r>
              <a:rPr lang="en-US" sz="1440" b="1" dirty="0">
                <a:latin typeface="Arial" pitchFamily="34" charset="0"/>
                <a:cs typeface="Arial" pitchFamily="34" charset="0"/>
              </a:rPr>
              <a:t> que </a:t>
            </a:r>
            <a:r>
              <a:rPr lang="en-US" sz="1440" b="1" dirty="0" err="1">
                <a:latin typeface="Arial" pitchFamily="34" charset="0"/>
                <a:cs typeface="Arial" pitchFamily="34" charset="0"/>
              </a:rPr>
              <a:t>corresponden</a:t>
            </a:r>
            <a:r>
              <a:rPr lang="en-US" sz="1440" b="1" dirty="0">
                <a:latin typeface="Arial" pitchFamily="34" charset="0"/>
                <a:cs typeface="Arial" pitchFamily="34" charset="0"/>
              </a:rPr>
              <a:t> a los </a:t>
            </a:r>
            <a:r>
              <a:rPr lang="en-US" sz="1440" b="1" dirty="0" err="1">
                <a:latin typeface="Arial" pitchFamily="34" charset="0"/>
                <a:cs typeface="Arial" pitchFamily="34" charset="0"/>
              </a:rPr>
              <a:t>desplazamientos</a:t>
            </a:r>
            <a:r>
              <a:rPr lang="en-US" sz="1440" b="1" dirty="0">
                <a:latin typeface="Arial" pitchFamily="34" charset="0"/>
                <a:cs typeface="Arial" pitchFamily="34" charset="0"/>
              </a:rPr>
              <a:t> </a:t>
            </a:r>
            <a:r>
              <a:rPr lang="en-US" sz="1440" b="1" dirty="0" err="1">
                <a:latin typeface="Arial" pitchFamily="34" charset="0"/>
                <a:cs typeface="Arial" pitchFamily="34" charset="0"/>
              </a:rPr>
              <a:t>angulares</a:t>
            </a:r>
            <a:r>
              <a:rPr lang="en-US" sz="1440" b="1" dirty="0">
                <a:latin typeface="Arial" pitchFamily="34" charset="0"/>
                <a:cs typeface="Arial" pitchFamily="34" charset="0"/>
              </a:rPr>
              <a:t> en los </a:t>
            </a:r>
            <a:r>
              <a:rPr lang="en-US" sz="1440" b="1" dirty="0" err="1">
                <a:latin typeface="Arial" pitchFamily="34" charset="0"/>
                <a:cs typeface="Arial" pitchFamily="34" charset="0"/>
              </a:rPr>
              <a:t>apoyos</a:t>
            </a:r>
            <a:r>
              <a:rPr lang="en-US" sz="1440" b="1" dirty="0">
                <a:latin typeface="Arial" pitchFamily="34" charset="0"/>
                <a:cs typeface="Arial" pitchFamily="34" charset="0"/>
              </a:rPr>
              <a:t> B,C y D. </a:t>
            </a:r>
          </a:p>
        </p:txBody>
      </p:sp>
      <mc:AlternateContent xmlns:mc="http://schemas.openxmlformats.org/markup-compatibility/2006" xmlns:a14="http://schemas.microsoft.com/office/drawing/2010/main">
        <mc:Choice Requires="a14">
          <p:sp>
            <p:nvSpPr>
              <p:cNvPr id="9" name="8 Rectángulo"/>
              <p:cNvSpPr/>
              <p:nvPr/>
            </p:nvSpPr>
            <p:spPr>
              <a:xfrm>
                <a:off x="1026638" y="4584130"/>
                <a:ext cx="5889205" cy="1643527"/>
              </a:xfrm>
              <a:prstGeom prst="rect">
                <a:avLst/>
              </a:prstGeom>
            </p:spPr>
            <p:txBody>
              <a:bodyPr wrap="square">
                <a:spAutoFit/>
              </a:bodyPr>
              <a:lstStyle/>
              <a:p>
                <a:pPr>
                  <a:spcBef>
                    <a:spcPct val="0"/>
                  </a:spcBef>
                </a:pPr>
                <a:r>
                  <a:rPr lang="en-US" sz="1440" b="1" dirty="0">
                    <a:latin typeface="Century Gothic" pitchFamily="34" charset="0"/>
                  </a:rPr>
                  <a:t>PUNTO B</a:t>
                </a:r>
              </a:p>
              <a:p>
                <a:pPr>
                  <a:spcBef>
                    <a:spcPct val="0"/>
                  </a:spcBef>
                </a:pPr>
                <a14:m>
                  <m:oMathPara xmlns:m="http://schemas.openxmlformats.org/officeDocument/2006/math">
                    <m:oMathParaPr>
                      <m:jc m:val="left"/>
                    </m:oMathParaPr>
                    <m:oMath xmlns:m="http://schemas.openxmlformats.org/officeDocument/2006/math">
                      <m:r>
                        <a:rPr lang="en-US" sz="1440" b="1" i="1">
                          <a:latin typeface="Cambria Math"/>
                          <a:ea typeface="Cambria Math"/>
                        </a:rPr>
                        <m:t>𝚺</m:t>
                      </m:r>
                      <m:sSub>
                        <m:sSubPr>
                          <m:ctrlPr>
                            <a:rPr lang="en-US" sz="1440" b="1" i="1">
                              <a:latin typeface="Cambria Math" panose="02040503050406030204" pitchFamily="18" charset="0"/>
                              <a:ea typeface="Cambria Math"/>
                            </a:rPr>
                          </m:ctrlPr>
                        </m:sSubPr>
                        <m:e>
                          <m:r>
                            <a:rPr lang="es-MX" sz="1440" b="1" i="1">
                              <a:latin typeface="Cambria Math"/>
                              <a:ea typeface="Cambria Math"/>
                            </a:rPr>
                            <m:t>𝑴</m:t>
                          </m:r>
                        </m:e>
                        <m:sub>
                          <m:r>
                            <a:rPr lang="es-MX" sz="1440" b="1" i="1">
                              <a:latin typeface="Cambria Math"/>
                              <a:ea typeface="Cambria Math"/>
                            </a:rPr>
                            <m:t>𝑩</m:t>
                          </m:r>
                        </m:sub>
                      </m:sSub>
                      <m:r>
                        <a:rPr lang="es-MX" sz="1440" b="1" i="1">
                          <a:latin typeface="Cambria Math"/>
                          <a:ea typeface="Cambria Math"/>
                        </a:rPr>
                        <m:t>=</m:t>
                      </m:r>
                      <m:r>
                        <a:rPr lang="es-MX" sz="1440" b="1" i="1">
                          <a:latin typeface="Cambria Math"/>
                          <a:ea typeface="Cambria Math"/>
                        </a:rPr>
                        <m:t>𝟎</m:t>
                      </m:r>
                    </m:oMath>
                  </m:oMathPara>
                </a14:m>
                <a:endParaRPr lang="es-MX" sz="1440" b="1" dirty="0">
                  <a:latin typeface="Century Gothic" pitchFamily="34" charset="0"/>
                  <a:ea typeface="Cambria Math"/>
                </a:endParaRPr>
              </a:p>
              <a:p>
                <a:pPr>
                  <a:spcBef>
                    <a:spcPct val="0"/>
                  </a:spcBef>
                </a:pPr>
                <a14:m>
                  <m:oMathPara xmlns:m="http://schemas.openxmlformats.org/officeDocument/2006/math">
                    <m:oMathParaPr>
                      <m:jc m:val="left"/>
                    </m:oMathParaPr>
                    <m:oMath xmlns:m="http://schemas.openxmlformats.org/officeDocument/2006/math">
                      <m:sSub>
                        <m:sSubPr>
                          <m:ctrlPr>
                            <a:rPr lang="en-US" sz="1440" b="1" i="1">
                              <a:latin typeface="Cambria Math" panose="02040503050406030204" pitchFamily="18" charset="0"/>
                            </a:rPr>
                          </m:ctrlPr>
                        </m:sSubPr>
                        <m:e>
                          <m:r>
                            <a:rPr lang="es-MX" sz="1440" b="1" i="1">
                              <a:latin typeface="Cambria Math"/>
                            </a:rPr>
                            <m:t>𝑴</m:t>
                          </m:r>
                        </m:e>
                        <m:sub>
                          <m:r>
                            <a:rPr lang="es-MX" sz="1440" b="1" i="1">
                              <a:latin typeface="Cambria Math"/>
                            </a:rPr>
                            <m:t>𝑩𝑨</m:t>
                          </m:r>
                        </m:sub>
                      </m:sSub>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𝑩𝑪</m:t>
                          </m:r>
                        </m:sub>
                      </m:sSub>
                      <m:r>
                        <a:rPr lang="es-MX" sz="1440" b="1" i="1">
                          <a:latin typeface="Cambria Math"/>
                        </a:rPr>
                        <m:t>=</m:t>
                      </m:r>
                      <m:r>
                        <a:rPr lang="es-MX" sz="1440" b="1" i="1">
                          <a:latin typeface="Cambria Math"/>
                        </a:rPr>
                        <m:t>𝟎</m:t>
                      </m:r>
                    </m:oMath>
                  </m:oMathPara>
                </a14:m>
                <a:endParaRPr lang="en-US" sz="1440" b="1" dirty="0">
                  <a:latin typeface="Century Gothic" pitchFamily="34" charset="0"/>
                </a:endParaRPr>
              </a:p>
              <a:p>
                <a:pPr>
                  <a:spcBef>
                    <a:spcPct val="0"/>
                  </a:spcBef>
                </a:pPr>
                <a:endParaRPr lang="en-US" sz="1440" b="1" dirty="0">
                  <a:latin typeface="Century Gothic" pitchFamily="34" charset="0"/>
                </a:endParaRPr>
              </a:p>
              <a:p>
                <a:pPr algn="ctr">
                  <a:spcBef>
                    <a:spcPct val="0"/>
                  </a:spcBef>
                </a:pPr>
                <a14:m>
                  <m:oMathPara xmlns:m="http://schemas.openxmlformats.org/officeDocument/2006/math">
                    <m:oMathParaPr>
                      <m:jc m:val="left"/>
                    </m:oMathParaPr>
                    <m:oMath xmlns:m="http://schemas.openxmlformats.org/officeDocument/2006/math">
                      <m:d>
                        <m:dPr>
                          <m:ctrlPr>
                            <a:rPr lang="es-MX" sz="1440" b="1" i="1">
                              <a:latin typeface="Cambria Math" panose="02040503050406030204" pitchFamily="18" charset="0"/>
                            </a:rPr>
                          </m:ctrlPr>
                        </m:dPr>
                        <m:e>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e>
                      </m:d>
                      <m:r>
                        <a:rPr lang="es-MX" sz="1440" b="1" i="1">
                          <a:latin typeface="Cambria Math"/>
                        </a:rPr>
                        <m:t>+</m:t>
                      </m:r>
                      <m:d>
                        <m:dPr>
                          <m:ctrlPr>
                            <a:rPr lang="es-MX" sz="1440" b="1" i="1">
                              <a:latin typeface="Cambria Math" panose="02040503050406030204" pitchFamily="18" charset="0"/>
                            </a:rPr>
                          </m:ctrlPr>
                        </m:dPr>
                        <m:e>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𝑪</m:t>
                              </m:r>
                            </m:sub>
                          </m:sSub>
                        </m:e>
                      </m:d>
                      <m:r>
                        <a:rPr lang="es-MX" sz="1440" b="1" i="1">
                          <a:latin typeface="Cambria Math"/>
                        </a:rPr>
                        <m:t>=</m:t>
                      </m:r>
                      <m:r>
                        <a:rPr lang="es-MX" sz="1440" b="1" i="1">
                          <a:latin typeface="Cambria Math"/>
                        </a:rPr>
                        <m:t>𝟎</m:t>
                      </m:r>
                    </m:oMath>
                  </m:oMathPara>
                </a14:m>
                <a:endParaRPr lang="es-MX" sz="1440" b="1" i="1" dirty="0">
                  <a:latin typeface="Cambria Math"/>
                </a:endParaRPr>
              </a:p>
              <a:p>
                <a:pPr algn="ctr">
                  <a:spcBef>
                    <a:spcPct val="0"/>
                  </a:spcBef>
                </a:pPr>
                <a14:m>
                  <m:oMathPara xmlns:m="http://schemas.openxmlformats.org/officeDocument/2006/math">
                    <m:oMathParaPr>
                      <m:jc m:val="left"/>
                    </m:oMathParaPr>
                    <m:oMath xmlns:m="http://schemas.openxmlformats.org/officeDocument/2006/math">
                      <m:d>
                        <m:dPr>
                          <m:ctrlPr>
                            <a:rPr lang="es-MX" sz="1440" b="1" i="1">
                              <a:latin typeface="Cambria Math" panose="02040503050406030204" pitchFamily="18" charset="0"/>
                            </a:rPr>
                          </m:ctrlPr>
                        </m:dPr>
                        <m:e>
                          <m:r>
                            <a:rPr lang="es-MX" sz="1440" b="1" i="1">
                              <a:latin typeface="Cambria Math"/>
                            </a:rPr>
                            <m:t>𝟖</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𝟐</m:t>
                          </m:r>
                          <m:r>
                            <a:rPr lang="es-MX" sz="1440" b="1" i="1">
                              <a:latin typeface="Cambria Math" panose="02040503050406030204" pitchFamily="18" charset="0"/>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e>
                      </m:d>
                      <m:r>
                        <a:rPr lang="es-MX" sz="1440" b="1" i="1">
                          <a:latin typeface="Cambria Math"/>
                          <a:ea typeface="Cambria Math"/>
                        </a:rPr>
                        <m:t>=−</m:t>
                      </m:r>
                      <m:r>
                        <a:rPr lang="es-MX" sz="1440" b="1" i="1">
                          <a:latin typeface="Cambria Math"/>
                          <a:ea typeface="Cambria Math"/>
                        </a:rPr>
                        <m:t>𝟐𝟐</m:t>
                      </m:r>
                      <m:r>
                        <a:rPr lang="es-MX" sz="1440" b="1" i="1">
                          <a:latin typeface="Cambria Math"/>
                          <a:ea typeface="Cambria Math"/>
                        </a:rPr>
                        <m:t>.</m:t>
                      </m:r>
                      <m:r>
                        <a:rPr lang="es-MX" sz="1440" b="1" i="1">
                          <a:latin typeface="Cambria Math"/>
                          <a:ea typeface="Cambria Math"/>
                        </a:rPr>
                        <m:t>𝟓</m:t>
                      </m:r>
                    </m:oMath>
                  </m:oMathPara>
                </a14:m>
                <a:endParaRPr lang="es-MX" sz="1440" b="1" dirty="0"/>
              </a:p>
              <a:p>
                <a:pPr>
                  <a:spcBef>
                    <a:spcPct val="0"/>
                  </a:spcBef>
                </a:pPr>
                <a:endParaRPr lang="en-US" sz="1440" b="1" dirty="0">
                  <a:latin typeface="Century Gothic" pitchFamily="34" charset="0"/>
                </a:endParaRPr>
              </a:p>
            </p:txBody>
          </p:sp>
        </mc:Choice>
        <mc:Fallback xmlns="">
          <p:sp>
            <p:nvSpPr>
              <p:cNvPr id="9" name="8 Rectángulo"/>
              <p:cNvSpPr>
                <a:spLocks noRot="1" noChangeAspect="1" noMove="1" noResize="1" noEditPoints="1" noAdjustHandles="1" noChangeArrowheads="1" noChangeShapeType="1" noTextEdit="1"/>
              </p:cNvSpPr>
              <p:nvPr/>
            </p:nvSpPr>
            <p:spPr>
              <a:xfrm>
                <a:off x="1026638" y="4584130"/>
                <a:ext cx="5889205" cy="1643527"/>
              </a:xfrm>
              <a:prstGeom prst="rect">
                <a:avLst/>
              </a:prstGeom>
              <a:blipFill rotWithShape="0">
                <a:blip r:embed="rId2"/>
                <a:stretch>
                  <a:fillRect l="-311" t="-741"/>
                </a:stretch>
              </a:blipFill>
            </p:spPr>
            <p:txBody>
              <a:bodyPr/>
              <a:lstStyle/>
              <a:p>
                <a:r>
                  <a:rPr lang="es-MX">
                    <a:noFill/>
                  </a:rPr>
                  <a:t> </a:t>
                </a:r>
              </a:p>
            </p:txBody>
          </p:sp>
        </mc:Fallback>
      </mc:AlternateContent>
      <p:sp>
        <p:nvSpPr>
          <p:cNvPr id="6"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54</a:t>
            </a:fld>
            <a:r>
              <a:rPr lang="es-MX" dirty="0"/>
              <a:t>/66</a:t>
            </a:r>
          </a:p>
        </p:txBody>
      </p:sp>
      <p:sp>
        <p:nvSpPr>
          <p:cNvPr id="8"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Botón de acción: Inicio 14">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CuadroTexto 17"/>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6" name="CuadroTexto 15"/>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pic>
        <p:nvPicPr>
          <p:cNvPr id="4" name="Imagen 3"/>
          <p:cNvPicPr>
            <a:picLocks noChangeAspect="1"/>
          </p:cNvPicPr>
          <p:nvPr/>
        </p:nvPicPr>
        <p:blipFill rotWithShape="1">
          <a:blip r:embed="rId8"/>
          <a:srcRect l="2019" t="27590" r="16860" b="26344"/>
          <a:stretch/>
        </p:blipFill>
        <p:spPr>
          <a:xfrm>
            <a:off x="1839490" y="2646559"/>
            <a:ext cx="8396133" cy="1894250"/>
          </a:xfrm>
          <a:prstGeom prst="rect">
            <a:avLst/>
          </a:prstGeom>
        </p:spPr>
      </p:pic>
      <p:pic>
        <p:nvPicPr>
          <p:cNvPr id="2" name="Imagen 1"/>
          <p:cNvPicPr>
            <a:picLocks noChangeAspect="1"/>
          </p:cNvPicPr>
          <p:nvPr/>
        </p:nvPicPr>
        <p:blipFill rotWithShape="1">
          <a:blip r:embed="rId9"/>
          <a:srcRect l="34864" t="16916" r="42495" b="19460"/>
          <a:stretch/>
        </p:blipFill>
        <p:spPr>
          <a:xfrm rot="12388502" flipH="1">
            <a:off x="4555356" y="3291340"/>
            <a:ext cx="486843" cy="521953"/>
          </a:xfrm>
          <a:prstGeom prst="rect">
            <a:avLst/>
          </a:prstGeom>
        </p:spPr>
      </p:pic>
      <p:pic>
        <p:nvPicPr>
          <p:cNvPr id="19" name="Imagen 18"/>
          <p:cNvPicPr>
            <a:picLocks noChangeAspect="1"/>
          </p:cNvPicPr>
          <p:nvPr/>
        </p:nvPicPr>
        <p:blipFill rotWithShape="1">
          <a:blip r:embed="rId9"/>
          <a:srcRect l="34864" t="16916" r="42495" b="19460"/>
          <a:stretch/>
        </p:blipFill>
        <p:spPr>
          <a:xfrm rot="1971731" flipH="1">
            <a:off x="5212318" y="3351466"/>
            <a:ext cx="466187" cy="499807"/>
          </a:xfrm>
          <a:prstGeom prst="rect">
            <a:avLst/>
          </a:prstGeom>
        </p:spPr>
      </p:pic>
      <mc:AlternateContent xmlns:mc="http://schemas.openxmlformats.org/markup-compatibility/2006" xmlns:a14="http://schemas.microsoft.com/office/drawing/2010/main">
        <mc:Choice Requires="a14">
          <p:sp>
            <p:nvSpPr>
              <p:cNvPr id="17" name="CuadroTexto 16"/>
              <p:cNvSpPr txBox="1"/>
              <p:nvPr/>
            </p:nvSpPr>
            <p:spPr>
              <a:xfrm>
                <a:off x="4464538" y="2985655"/>
                <a:ext cx="64807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𝐵𝐴</m:t>
                          </m:r>
                        </m:sub>
                      </m:sSub>
                    </m:oMath>
                  </m:oMathPara>
                </a14:m>
                <a:endParaRPr lang="es-MX" sz="1400"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4464538" y="2985655"/>
                <a:ext cx="648072" cy="307777"/>
              </a:xfrm>
              <a:prstGeom prst="rect">
                <a:avLst/>
              </a:prstGeom>
              <a:blipFill rotWithShape="0">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5265241" y="3000549"/>
                <a:ext cx="64807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𝐵𝐶</m:t>
                          </m:r>
                        </m:sub>
                      </m:sSub>
                    </m:oMath>
                  </m:oMathPara>
                </a14:m>
                <a:endParaRPr lang="es-MX" sz="1400"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5265241" y="3000549"/>
                <a:ext cx="648072" cy="307777"/>
              </a:xfrm>
              <a:prstGeom prst="rect">
                <a:avLst/>
              </a:prstGeom>
              <a:blipFill rotWithShape="0">
                <a:blip r:embed="rId11"/>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061990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6695380" y="3891537"/>
                <a:ext cx="4350259" cy="1643527"/>
              </a:xfrm>
              <a:prstGeom prst="rect">
                <a:avLst/>
              </a:prstGeom>
            </p:spPr>
            <p:txBody>
              <a:bodyPr wrap="square">
                <a:spAutoFit/>
              </a:bodyPr>
              <a:lstStyle/>
              <a:p>
                <a:pPr>
                  <a:spcBef>
                    <a:spcPct val="0"/>
                  </a:spcBef>
                </a:pPr>
                <a:r>
                  <a:rPr lang="en-US" sz="1440" b="1" dirty="0">
                    <a:latin typeface="Century Gothic" pitchFamily="34" charset="0"/>
                  </a:rPr>
                  <a:t>PUNTO D</a:t>
                </a:r>
              </a:p>
              <a:p>
                <a:pPr>
                  <a:spcBef>
                    <a:spcPct val="0"/>
                  </a:spcBef>
                </a:pPr>
                <a14:m>
                  <m:oMathPara xmlns:m="http://schemas.openxmlformats.org/officeDocument/2006/math">
                    <m:oMathParaPr>
                      <m:jc m:val="left"/>
                    </m:oMathParaPr>
                    <m:oMath xmlns:m="http://schemas.openxmlformats.org/officeDocument/2006/math">
                      <m:r>
                        <a:rPr lang="en-US" sz="1440" b="1" i="1">
                          <a:latin typeface="Cambria Math"/>
                          <a:ea typeface="Cambria Math"/>
                        </a:rPr>
                        <m:t>𝜮</m:t>
                      </m:r>
                      <m:sSub>
                        <m:sSubPr>
                          <m:ctrlPr>
                            <a:rPr lang="en-US" sz="1440" b="1" i="1">
                              <a:latin typeface="Cambria Math" panose="02040503050406030204" pitchFamily="18" charset="0"/>
                              <a:ea typeface="Cambria Math"/>
                            </a:rPr>
                          </m:ctrlPr>
                        </m:sSubPr>
                        <m:e>
                          <m:r>
                            <a:rPr lang="es-MX" sz="1440" b="1" i="1">
                              <a:latin typeface="Cambria Math"/>
                              <a:ea typeface="Cambria Math"/>
                            </a:rPr>
                            <m:t>𝑴</m:t>
                          </m:r>
                        </m:e>
                        <m:sub>
                          <m:r>
                            <a:rPr lang="es-MX" sz="1440" b="1" i="1">
                              <a:latin typeface="Cambria Math"/>
                              <a:ea typeface="Cambria Math"/>
                            </a:rPr>
                            <m:t>𝑫</m:t>
                          </m:r>
                        </m:sub>
                      </m:sSub>
                      <m:r>
                        <a:rPr lang="es-MX" sz="1440" b="1" i="1">
                          <a:latin typeface="Cambria Math"/>
                          <a:ea typeface="Cambria Math"/>
                        </a:rPr>
                        <m:t>=</m:t>
                      </m:r>
                      <m:r>
                        <a:rPr lang="es-MX" sz="1440" b="1" i="1">
                          <a:latin typeface="Cambria Math"/>
                          <a:ea typeface="Cambria Math"/>
                        </a:rPr>
                        <m:t>𝟎</m:t>
                      </m:r>
                    </m:oMath>
                  </m:oMathPara>
                </a14:m>
                <a:endParaRPr lang="es-MX" sz="1440" b="1" dirty="0">
                  <a:latin typeface="Century Gothic" pitchFamily="34" charset="0"/>
                  <a:ea typeface="Cambria Math"/>
                </a:endParaRPr>
              </a:p>
              <a:p>
                <a:pPr>
                  <a:spcBef>
                    <a:spcPct val="0"/>
                  </a:spcBef>
                </a:pPr>
                <a14:m>
                  <m:oMathPara xmlns:m="http://schemas.openxmlformats.org/officeDocument/2006/math">
                    <m:oMathParaPr>
                      <m:jc m:val="left"/>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𝑪𝑫</m:t>
                          </m:r>
                        </m:sub>
                      </m:sSub>
                      <m:r>
                        <a:rPr lang="es-MX" sz="1440" b="1" i="1">
                          <a:latin typeface="Cambria Math"/>
                        </a:rPr>
                        <m:t>=</m:t>
                      </m:r>
                      <m:r>
                        <a:rPr lang="es-MX" sz="1440" b="1" i="1">
                          <a:latin typeface="Cambria Math"/>
                        </a:rPr>
                        <m:t>𝟎</m:t>
                      </m:r>
                    </m:oMath>
                  </m:oMathPara>
                </a14:m>
                <a:endParaRPr lang="es-MX" sz="1440" b="1" dirty="0">
                  <a:latin typeface="Century Gothic" pitchFamily="34" charset="0"/>
                </a:endParaRPr>
              </a:p>
              <a:p>
                <a:pPr>
                  <a:spcBef>
                    <a:spcPct val="0"/>
                  </a:spcBef>
                </a:pPr>
                <a:endParaRPr lang="es-MX" sz="1440" b="1" dirty="0">
                  <a:latin typeface="Century Gothic" pitchFamily="34" charset="0"/>
                </a:endParaRPr>
              </a:p>
              <a:p>
                <a:pPr/>
                <a14:m>
                  <m:oMathPara xmlns:m="http://schemas.openxmlformats.org/officeDocument/2006/math">
                    <m:oMathParaPr>
                      <m:jc m:val="left"/>
                    </m:oMathParaPr>
                    <m:oMath xmlns:m="http://schemas.openxmlformats.org/officeDocument/2006/math">
                      <m:d>
                        <m:dPr>
                          <m:ctrlPr>
                            <a:rPr lang="es-MX" sz="1440" b="1" i="1">
                              <a:latin typeface="Cambria Math" panose="02040503050406030204" pitchFamily="18" charset="0"/>
                            </a:rPr>
                          </m:ctrlPr>
                        </m:dPr>
                        <m:e>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r>
                            <a:rPr lang="es-MX" sz="1440" b="1" i="1">
                              <a:latin typeface="Cambria Math"/>
                            </a:rPr>
                            <m:t>𝟖</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𝑫</m:t>
                              </m:r>
                            </m:sub>
                          </m:sSub>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e>
                      </m:d>
                      <m:r>
                        <a:rPr lang="es-MX" sz="1440" b="1" i="1">
                          <a:latin typeface="Cambria Math"/>
                        </a:rPr>
                        <m:t>=</m:t>
                      </m:r>
                      <m:r>
                        <a:rPr lang="es-MX" sz="1440" b="1" i="1">
                          <a:latin typeface="Cambria Math"/>
                        </a:rPr>
                        <m:t>𝟎</m:t>
                      </m:r>
                    </m:oMath>
                  </m:oMathPara>
                </a14:m>
                <a:endParaRPr lang="es-MX" sz="1440" b="1" i="1" dirty="0"/>
              </a:p>
              <a:p>
                <a:pPr/>
                <a14:m>
                  <m:oMathPara xmlns:m="http://schemas.openxmlformats.org/officeDocument/2006/math">
                    <m:oMathParaPr>
                      <m:jc m:val="left"/>
                    </m:oMathParaPr>
                    <m:oMath xmlns:m="http://schemas.openxmlformats.org/officeDocument/2006/math">
                      <m:r>
                        <a:rPr lang="es-MX" sz="1440" b="1" i="1">
                          <a:latin typeface="Cambria Math"/>
                        </a:rPr>
                        <m:t>𝟒</m:t>
                      </m:r>
                      <m:r>
                        <a:rPr lang="es-MX" sz="1440" b="1" i="1">
                          <a:latin typeface="Cambria Math" panose="02040503050406030204" pitchFamily="18" charset="0"/>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r>
                        <a:rPr lang="es-MX" sz="1440" b="1" i="1">
                          <a:latin typeface="Cambria Math"/>
                        </a:rPr>
                        <m:t>𝟖</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𝑫</m:t>
                          </m:r>
                        </m:sub>
                      </m:sSub>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oMath>
                  </m:oMathPara>
                </a14:m>
                <a:endParaRPr lang="es-MX" sz="1440" b="1" i="1" dirty="0"/>
              </a:p>
              <a:p>
                <a:pPr>
                  <a:spcBef>
                    <a:spcPct val="0"/>
                  </a:spcBef>
                </a:pPr>
                <a:endParaRPr lang="en-US" sz="1440" b="1" dirty="0">
                  <a:latin typeface="Century Gothic" pitchFamily="34"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6695380" y="3891537"/>
                <a:ext cx="4350259" cy="1643527"/>
              </a:xfrm>
              <a:prstGeom prst="rect">
                <a:avLst/>
              </a:prstGeom>
              <a:blipFill rotWithShape="0">
                <a:blip r:embed="rId2"/>
                <a:stretch>
                  <a:fillRect l="-420" t="-741"/>
                </a:stretch>
              </a:blipFill>
            </p:spPr>
            <p:txBody>
              <a:bodyPr/>
              <a:lstStyle/>
              <a:p>
                <a:r>
                  <a:rPr lang="es-MX">
                    <a:noFill/>
                  </a:rPr>
                  <a:t> </a:t>
                </a:r>
              </a:p>
            </p:txBody>
          </p:sp>
        </mc:Fallback>
      </mc:AlternateContent>
      <p:sp>
        <p:nvSpPr>
          <p:cNvPr id="6" name="5 Rectángulo"/>
          <p:cNvSpPr/>
          <p:nvPr/>
        </p:nvSpPr>
        <p:spPr>
          <a:xfrm>
            <a:off x="851609" y="1718673"/>
            <a:ext cx="10455562" cy="535531"/>
          </a:xfrm>
          <a:prstGeom prst="rect">
            <a:avLst/>
          </a:prstGeom>
        </p:spPr>
        <p:txBody>
          <a:bodyPr wrap="square">
            <a:spAutoFit/>
          </a:bodyPr>
          <a:lstStyle/>
          <a:p>
            <a:pPr algn="ctr">
              <a:spcBef>
                <a:spcPct val="0"/>
              </a:spcBef>
            </a:pPr>
            <a:r>
              <a:rPr lang="en-US" sz="1440" b="1" dirty="0">
                <a:latin typeface="Arial" pitchFamily="34" charset="0"/>
                <a:cs typeface="Arial" pitchFamily="34" charset="0"/>
              </a:rPr>
              <a:t>6. CONDICIONES DE EQUILIBRIO</a:t>
            </a:r>
          </a:p>
          <a:p>
            <a:pPr>
              <a:spcBef>
                <a:spcPct val="0"/>
              </a:spcBef>
            </a:pPr>
            <a:endParaRPr lang="en-US" sz="144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6 Rectángulo"/>
              <p:cNvSpPr/>
              <p:nvPr/>
            </p:nvSpPr>
            <p:spPr>
              <a:xfrm>
                <a:off x="1323544" y="3933935"/>
                <a:ext cx="5615623" cy="1643527"/>
              </a:xfrm>
              <a:prstGeom prst="rect">
                <a:avLst/>
              </a:prstGeom>
            </p:spPr>
            <p:txBody>
              <a:bodyPr wrap="square">
                <a:spAutoFit/>
              </a:bodyPr>
              <a:lstStyle/>
              <a:p>
                <a:pPr>
                  <a:spcBef>
                    <a:spcPct val="0"/>
                  </a:spcBef>
                </a:pPr>
                <a:r>
                  <a:rPr lang="en-US" sz="1440" b="1" dirty="0">
                    <a:latin typeface="Century Gothic" pitchFamily="34" charset="0"/>
                  </a:rPr>
                  <a:t>PUNTO C</a:t>
                </a:r>
              </a:p>
              <a:p>
                <a:pPr>
                  <a:spcBef>
                    <a:spcPct val="0"/>
                  </a:spcBef>
                </a:pPr>
                <a14:m>
                  <m:oMathPara xmlns:m="http://schemas.openxmlformats.org/officeDocument/2006/math">
                    <m:oMathParaPr>
                      <m:jc m:val="left"/>
                    </m:oMathParaPr>
                    <m:oMath xmlns:m="http://schemas.openxmlformats.org/officeDocument/2006/math">
                      <m:r>
                        <a:rPr lang="en-US" sz="1440" b="1" i="1">
                          <a:latin typeface="Cambria Math"/>
                          <a:ea typeface="Cambria Math"/>
                        </a:rPr>
                        <m:t>𝚺</m:t>
                      </m:r>
                      <m:sSub>
                        <m:sSubPr>
                          <m:ctrlPr>
                            <a:rPr lang="en-US" sz="1440" b="1" i="1">
                              <a:latin typeface="Cambria Math" panose="02040503050406030204" pitchFamily="18" charset="0"/>
                              <a:ea typeface="Cambria Math"/>
                            </a:rPr>
                          </m:ctrlPr>
                        </m:sSubPr>
                        <m:e>
                          <m:r>
                            <a:rPr lang="es-MX" sz="1440" b="1" i="1">
                              <a:latin typeface="Cambria Math"/>
                              <a:ea typeface="Cambria Math"/>
                            </a:rPr>
                            <m:t>𝑴</m:t>
                          </m:r>
                        </m:e>
                        <m:sub>
                          <m:r>
                            <a:rPr lang="es-MX" sz="1440" b="1" i="1">
                              <a:latin typeface="Cambria Math"/>
                              <a:ea typeface="Cambria Math"/>
                            </a:rPr>
                            <m:t>𝑪</m:t>
                          </m:r>
                        </m:sub>
                      </m:sSub>
                      <m:r>
                        <a:rPr lang="es-MX" sz="1440" b="1" i="1">
                          <a:latin typeface="Cambria Math"/>
                          <a:ea typeface="Cambria Math"/>
                        </a:rPr>
                        <m:t>=</m:t>
                      </m:r>
                      <m:r>
                        <a:rPr lang="es-MX" sz="1440" b="1" i="1">
                          <a:latin typeface="Cambria Math"/>
                          <a:ea typeface="Cambria Math"/>
                        </a:rPr>
                        <m:t>𝟎</m:t>
                      </m:r>
                    </m:oMath>
                  </m:oMathPara>
                </a14:m>
                <a:endParaRPr lang="es-MX" sz="1440" b="1" dirty="0">
                  <a:latin typeface="Century Gothic" pitchFamily="34" charset="0"/>
                  <a:ea typeface="Cambria Math"/>
                </a:endParaRPr>
              </a:p>
              <a:p>
                <a:pPr>
                  <a:spcBef>
                    <a:spcPct val="0"/>
                  </a:spcBef>
                </a:pPr>
                <a14:m>
                  <m:oMathPara xmlns:m="http://schemas.openxmlformats.org/officeDocument/2006/math">
                    <m:oMathParaPr>
                      <m:jc m:val="left"/>
                    </m:oMathParaPr>
                    <m:oMath xmlns:m="http://schemas.openxmlformats.org/officeDocument/2006/math">
                      <m:sSub>
                        <m:sSubPr>
                          <m:ctrlPr>
                            <a:rPr lang="en-US" sz="1440" b="1" i="1">
                              <a:latin typeface="Cambria Math" panose="02040503050406030204" pitchFamily="18" charset="0"/>
                            </a:rPr>
                          </m:ctrlPr>
                        </m:sSubPr>
                        <m:e>
                          <m:r>
                            <a:rPr lang="es-MX" sz="1440" b="1" i="1">
                              <a:latin typeface="Cambria Math"/>
                            </a:rPr>
                            <m:t>𝑴</m:t>
                          </m:r>
                        </m:e>
                        <m:sub>
                          <m:r>
                            <a:rPr lang="es-MX" sz="1440" b="1" i="1">
                              <a:latin typeface="Cambria Math"/>
                            </a:rPr>
                            <m:t>𝑪𝑩</m:t>
                          </m:r>
                        </m:sub>
                      </m:sSub>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𝑪𝑫</m:t>
                          </m:r>
                        </m:sub>
                      </m:sSub>
                      <m:r>
                        <a:rPr lang="es-MX" sz="1440" b="1" i="1">
                          <a:latin typeface="Cambria Math"/>
                        </a:rPr>
                        <m:t>=</m:t>
                      </m:r>
                      <m:r>
                        <a:rPr lang="es-MX" sz="1440" b="1" i="1">
                          <a:latin typeface="Cambria Math"/>
                        </a:rPr>
                        <m:t>𝟎</m:t>
                      </m:r>
                    </m:oMath>
                  </m:oMathPara>
                </a14:m>
                <a:endParaRPr lang="en-US" sz="1440" b="1" dirty="0">
                  <a:latin typeface="Century Gothic" pitchFamily="34" charset="0"/>
                </a:endParaRPr>
              </a:p>
              <a:p>
                <a:pPr>
                  <a:spcBef>
                    <a:spcPct val="0"/>
                  </a:spcBef>
                </a:pPr>
                <a:endParaRPr lang="en-US" sz="1440" b="1" dirty="0">
                  <a:latin typeface="Century Gothic" pitchFamily="34" charset="0"/>
                </a:endParaRPr>
              </a:p>
              <a:p>
                <a:pPr/>
                <a14:m>
                  <m:oMathPara xmlns:m="http://schemas.openxmlformats.org/officeDocument/2006/math">
                    <m:oMathParaPr>
                      <m:jc m:val="left"/>
                    </m:oMathParaPr>
                    <m:oMath xmlns:m="http://schemas.openxmlformats.org/officeDocument/2006/math">
                      <m:d>
                        <m:dPr>
                          <m:ctrlPr>
                            <a:rPr lang="es-MX" sz="1440" b="1" i="1">
                              <a:latin typeface="Cambria Math" panose="02040503050406030204" pitchFamily="18" charset="0"/>
                            </a:rPr>
                          </m:ctrlPr>
                        </m:dPr>
                        <m:e>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panose="02040503050406030204" pitchFamily="18" charset="0"/>
                                  <a:ea typeface="Cambria Math"/>
                                </a:rPr>
                                <m:t>𝜽</m:t>
                              </m:r>
                            </m:e>
                            <m:sub>
                              <m:r>
                                <a:rPr lang="es-MX" sz="1440" b="1" i="1">
                                  <a:latin typeface="Cambria Math"/>
                                </a:rPr>
                                <m:t>𝑩</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𝑪</m:t>
                              </m:r>
                            </m:sub>
                          </m:sSub>
                        </m:e>
                      </m:d>
                      <m:r>
                        <a:rPr lang="es-MX" sz="1440" b="1" i="1">
                          <a:latin typeface="Cambria Math"/>
                        </a:rPr>
                        <m:t>+</m:t>
                      </m:r>
                      <m:d>
                        <m:dPr>
                          <m:ctrlPr>
                            <a:rPr lang="es-MX" sz="1440" b="1" i="1">
                              <a:latin typeface="Cambria Math" panose="02040503050406030204" pitchFamily="18" charset="0"/>
                            </a:rPr>
                          </m:ctrlPr>
                        </m:dPr>
                        <m:e>
                          <m:r>
                            <a:rPr lang="es-MX" sz="1440" b="1" i="1">
                              <a:latin typeface="Cambria Math"/>
                            </a:rPr>
                            <m:t>𝟖</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𝑫</m:t>
                              </m:r>
                            </m:sub>
                          </m:sSub>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e>
                      </m:d>
                      <m:r>
                        <a:rPr lang="es-MX" sz="1440" b="1" i="1">
                          <a:latin typeface="Cambria Math"/>
                        </a:rPr>
                        <m:t>=</m:t>
                      </m:r>
                      <m:r>
                        <a:rPr lang="es-MX" sz="1440" b="1" i="1">
                          <a:latin typeface="Cambria Math"/>
                        </a:rPr>
                        <m:t>𝟎</m:t>
                      </m:r>
                    </m:oMath>
                  </m:oMathPara>
                </a14:m>
                <a:endParaRPr lang="es-MX" sz="1440" b="1" i="1" dirty="0">
                  <a:latin typeface="Century Gothic" pitchFamily="34" charset="0"/>
                </a:endParaRPr>
              </a:p>
              <a:p>
                <a:pPr/>
                <a14:m>
                  <m:oMathPara xmlns:m="http://schemas.openxmlformats.org/officeDocument/2006/math">
                    <m:oMathParaPr>
                      <m:jc m:val="left"/>
                    </m:oMathParaPr>
                    <m:oMath xmlns:m="http://schemas.openxmlformats.org/officeDocument/2006/math">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𝟏𝟐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𝑪</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𝑫</m:t>
                          </m:r>
                        </m:sub>
                      </m:sSub>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oMath>
                  </m:oMathPara>
                </a14:m>
                <a:endParaRPr lang="es-MX" sz="1440" b="1" i="1" dirty="0">
                  <a:latin typeface="Century Gothic" pitchFamily="34" charset="0"/>
                </a:endParaRPr>
              </a:p>
              <a:p>
                <a:pPr>
                  <a:spcBef>
                    <a:spcPct val="0"/>
                  </a:spcBef>
                </a:pPr>
                <a:endParaRPr lang="en-US" sz="1440" b="1" dirty="0">
                  <a:latin typeface="Century Gothic" pitchFamily="34" charset="0"/>
                </a:endParaRPr>
              </a:p>
            </p:txBody>
          </p:sp>
        </mc:Choice>
        <mc:Fallback xmlns="">
          <p:sp>
            <p:nvSpPr>
              <p:cNvPr id="7" name="6 Rectángulo"/>
              <p:cNvSpPr>
                <a:spLocks noRot="1" noChangeAspect="1" noMove="1" noResize="1" noEditPoints="1" noAdjustHandles="1" noChangeArrowheads="1" noChangeShapeType="1" noTextEdit="1"/>
              </p:cNvSpPr>
              <p:nvPr/>
            </p:nvSpPr>
            <p:spPr>
              <a:xfrm>
                <a:off x="1323544" y="3933935"/>
                <a:ext cx="5615623" cy="1643527"/>
              </a:xfrm>
              <a:prstGeom prst="rect">
                <a:avLst/>
              </a:prstGeom>
              <a:blipFill rotWithShape="0">
                <a:blip r:embed="rId3"/>
                <a:stretch>
                  <a:fillRect l="-326" t="-741"/>
                </a:stretch>
              </a:blipFill>
            </p:spPr>
            <p:txBody>
              <a:bodyPr/>
              <a:lstStyle/>
              <a:p>
                <a:r>
                  <a:rPr lang="es-MX">
                    <a:noFill/>
                  </a:rPr>
                  <a:t> </a:t>
                </a:r>
              </a:p>
            </p:txBody>
          </p:sp>
        </mc:Fallback>
      </mc:AlternateContent>
      <p:sp>
        <p:nvSpPr>
          <p:cNvPr id="10"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55</a:t>
            </a:fld>
            <a:r>
              <a:rPr lang="es-MX" dirty="0"/>
              <a:t>/66</a:t>
            </a: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2"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3"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4"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Botón de acción: Inicio 15">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CuadroTexto 18"/>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7" name="CuadroTexto 16"/>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pic>
        <p:nvPicPr>
          <p:cNvPr id="18" name="Imagen 17"/>
          <p:cNvPicPr>
            <a:picLocks noChangeAspect="1"/>
          </p:cNvPicPr>
          <p:nvPr/>
        </p:nvPicPr>
        <p:blipFill rotWithShape="1">
          <a:blip r:embed="rId9"/>
          <a:srcRect l="2020" t="27590" r="16860" b="38352"/>
          <a:stretch/>
        </p:blipFill>
        <p:spPr>
          <a:xfrm>
            <a:off x="447059" y="2634223"/>
            <a:ext cx="5600899" cy="934241"/>
          </a:xfrm>
          <a:prstGeom prst="rect">
            <a:avLst/>
          </a:prstGeom>
        </p:spPr>
      </p:pic>
      <p:pic>
        <p:nvPicPr>
          <p:cNvPr id="20" name="Imagen 19"/>
          <p:cNvPicPr>
            <a:picLocks noChangeAspect="1"/>
          </p:cNvPicPr>
          <p:nvPr/>
        </p:nvPicPr>
        <p:blipFill rotWithShape="1">
          <a:blip r:embed="rId10"/>
          <a:srcRect l="34864" t="16916" r="42495" b="19460"/>
          <a:stretch/>
        </p:blipFill>
        <p:spPr>
          <a:xfrm rot="12388502" flipH="1">
            <a:off x="2861930" y="3033819"/>
            <a:ext cx="486843" cy="521953"/>
          </a:xfrm>
          <a:prstGeom prst="rect">
            <a:avLst/>
          </a:prstGeom>
        </p:spPr>
      </p:pic>
      <p:pic>
        <p:nvPicPr>
          <p:cNvPr id="21" name="Imagen 20"/>
          <p:cNvPicPr>
            <a:picLocks noChangeAspect="1"/>
          </p:cNvPicPr>
          <p:nvPr/>
        </p:nvPicPr>
        <p:blipFill rotWithShape="1">
          <a:blip r:embed="rId10"/>
          <a:srcRect l="34864" t="16916" r="42495" b="19460"/>
          <a:stretch/>
        </p:blipFill>
        <p:spPr>
          <a:xfrm rot="1971731" flipH="1">
            <a:off x="3610135" y="3082581"/>
            <a:ext cx="466187" cy="499807"/>
          </a:xfrm>
          <a:prstGeom prst="rect">
            <a:avLst/>
          </a:prstGeom>
        </p:spPr>
      </p:pic>
      <mc:AlternateContent xmlns:mc="http://schemas.openxmlformats.org/markup-compatibility/2006" xmlns:a14="http://schemas.microsoft.com/office/drawing/2010/main">
        <mc:Choice Requires="a14">
          <p:sp>
            <p:nvSpPr>
              <p:cNvPr id="22" name="CuadroTexto 21"/>
              <p:cNvSpPr txBox="1"/>
              <p:nvPr/>
            </p:nvSpPr>
            <p:spPr>
              <a:xfrm>
                <a:off x="2933469" y="2666559"/>
                <a:ext cx="64807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𝐶𝐵</m:t>
                          </m:r>
                        </m:sub>
                      </m:sSub>
                    </m:oMath>
                  </m:oMathPara>
                </a14:m>
                <a:endParaRPr lang="es-MX" sz="1400"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2933469" y="2666559"/>
                <a:ext cx="648072" cy="307777"/>
              </a:xfrm>
              <a:prstGeom prst="rect">
                <a:avLst/>
              </a:prstGeom>
              <a:blipFill rotWithShape="0">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3734172" y="2681453"/>
                <a:ext cx="64807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𝐶𝐷</m:t>
                          </m:r>
                        </m:sub>
                      </m:sSub>
                    </m:oMath>
                  </m:oMathPara>
                </a14:m>
                <a:endParaRPr lang="es-MX" sz="1400"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3734172" y="2681453"/>
                <a:ext cx="648072" cy="307777"/>
              </a:xfrm>
              <a:prstGeom prst="rect">
                <a:avLst/>
              </a:prstGeom>
              <a:blipFill rotWithShape="0">
                <a:blip r:embed="rId12"/>
                <a:stretch>
                  <a:fillRect/>
                </a:stretch>
              </a:blipFill>
            </p:spPr>
            <p:txBody>
              <a:bodyPr/>
              <a:lstStyle/>
              <a:p>
                <a:r>
                  <a:rPr lang="es-MX">
                    <a:noFill/>
                  </a:rPr>
                  <a:t> </a:t>
                </a:r>
              </a:p>
            </p:txBody>
          </p:sp>
        </mc:Fallback>
      </mc:AlternateContent>
      <p:pic>
        <p:nvPicPr>
          <p:cNvPr id="24" name="Imagen 23"/>
          <p:cNvPicPr>
            <a:picLocks noChangeAspect="1"/>
          </p:cNvPicPr>
          <p:nvPr/>
        </p:nvPicPr>
        <p:blipFill rotWithShape="1">
          <a:blip r:embed="rId9"/>
          <a:srcRect l="2020" t="27590" r="16860" b="38352"/>
          <a:stretch/>
        </p:blipFill>
        <p:spPr>
          <a:xfrm>
            <a:off x="6379542" y="2597771"/>
            <a:ext cx="5600899" cy="934241"/>
          </a:xfrm>
          <a:prstGeom prst="rect">
            <a:avLst/>
          </a:prstGeom>
        </p:spPr>
      </p:pic>
      <p:pic>
        <p:nvPicPr>
          <p:cNvPr id="25" name="Imagen 24"/>
          <p:cNvPicPr>
            <a:picLocks noChangeAspect="1"/>
          </p:cNvPicPr>
          <p:nvPr/>
        </p:nvPicPr>
        <p:blipFill rotWithShape="1">
          <a:blip r:embed="rId10"/>
          <a:srcRect l="34864" t="16916" r="42495" b="19460"/>
          <a:stretch/>
        </p:blipFill>
        <p:spPr>
          <a:xfrm rot="12388502" flipH="1">
            <a:off x="11091603" y="2984011"/>
            <a:ext cx="486843" cy="521953"/>
          </a:xfrm>
          <a:prstGeom prst="rect">
            <a:avLst/>
          </a:prstGeom>
        </p:spPr>
      </p:pic>
      <mc:AlternateContent xmlns:mc="http://schemas.openxmlformats.org/markup-compatibility/2006" xmlns:a14="http://schemas.microsoft.com/office/drawing/2010/main">
        <mc:Choice Requires="a14">
          <p:sp>
            <p:nvSpPr>
              <p:cNvPr id="26" name="CuadroTexto 25"/>
              <p:cNvSpPr txBox="1"/>
              <p:nvPr/>
            </p:nvSpPr>
            <p:spPr>
              <a:xfrm>
                <a:off x="11000785" y="2678326"/>
                <a:ext cx="64807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𝐷𝐶</m:t>
                          </m:r>
                        </m:sub>
                      </m:sSub>
                    </m:oMath>
                  </m:oMathPara>
                </a14:m>
                <a:endParaRPr lang="es-MX" sz="14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11000785" y="2678326"/>
                <a:ext cx="648072" cy="307777"/>
              </a:xfrm>
              <a:prstGeom prst="rect">
                <a:avLst/>
              </a:prstGeom>
              <a:blipFill rotWithShape="0">
                <a:blip r:embed="rId1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630607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p:nvPr/>
        </p:nvSpPr>
        <p:spPr>
          <a:xfrm>
            <a:off x="801751" y="1617911"/>
            <a:ext cx="11117675" cy="1154665"/>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7. SISTEMA DE ECUACIONES DE LA VIGA</a:t>
            </a:r>
          </a:p>
          <a:p>
            <a:pPr>
              <a:spcBef>
                <a:spcPct val="0"/>
              </a:spcBef>
            </a:pPr>
            <a:r>
              <a:rPr lang="en-US" sz="1440" dirty="0">
                <a:latin typeface="Arial" pitchFamily="34" charset="0"/>
                <a:cs typeface="Arial" pitchFamily="34" charset="0"/>
              </a:rPr>
              <a:t>A </a:t>
            </a:r>
            <a:r>
              <a:rPr lang="en-US" sz="1440" dirty="0" err="1">
                <a:latin typeface="Arial" pitchFamily="34" charset="0"/>
                <a:cs typeface="Arial" pitchFamily="34" charset="0"/>
              </a:rPr>
              <a:t>partir</a:t>
            </a:r>
            <a:r>
              <a:rPr lang="en-US" sz="1440" dirty="0">
                <a:latin typeface="Arial" pitchFamily="34" charset="0"/>
                <a:cs typeface="Arial" pitchFamily="34" charset="0"/>
              </a:rPr>
              <a:t> de las </a:t>
            </a:r>
            <a:r>
              <a:rPr lang="en-US" sz="1440" dirty="0" err="1">
                <a:latin typeface="Arial" pitchFamily="34" charset="0"/>
                <a:cs typeface="Arial" pitchFamily="34" charset="0"/>
              </a:rPr>
              <a:t>condiciones</a:t>
            </a:r>
            <a:r>
              <a:rPr lang="en-US" sz="1440" dirty="0">
                <a:latin typeface="Arial" pitchFamily="34" charset="0"/>
                <a:cs typeface="Arial" pitchFamily="34" charset="0"/>
              </a:rPr>
              <a:t> de </a:t>
            </a:r>
            <a:r>
              <a:rPr lang="en-US" sz="1440" dirty="0" err="1">
                <a:latin typeface="Arial" pitchFamily="34" charset="0"/>
                <a:cs typeface="Arial" pitchFamily="34" charset="0"/>
              </a:rPr>
              <a:t>equilibrio</a:t>
            </a:r>
            <a:r>
              <a:rPr lang="en-US" sz="1440" dirty="0">
                <a:latin typeface="Arial" pitchFamily="34" charset="0"/>
                <a:cs typeface="Arial" pitchFamily="34" charset="0"/>
              </a:rPr>
              <a:t> se genera el </a:t>
            </a:r>
            <a:r>
              <a:rPr lang="en-US" sz="1440" dirty="0" err="1">
                <a:latin typeface="Arial" pitchFamily="34" charset="0"/>
                <a:cs typeface="Arial" pitchFamily="34" charset="0"/>
              </a:rPr>
              <a:t>sistema</a:t>
            </a:r>
            <a:r>
              <a:rPr lang="en-US" sz="1440" dirty="0">
                <a:latin typeface="Arial" pitchFamily="34" charset="0"/>
                <a:cs typeface="Arial" pitchFamily="34" charset="0"/>
              </a:rPr>
              <a:t> de </a:t>
            </a:r>
            <a:r>
              <a:rPr lang="en-US" sz="1440" dirty="0" err="1">
                <a:latin typeface="Arial" pitchFamily="34" charset="0"/>
                <a:cs typeface="Arial" pitchFamily="34" charset="0"/>
              </a:rPr>
              <a:t>ecuaciones</a:t>
            </a:r>
            <a:r>
              <a:rPr lang="en-US" sz="1440" dirty="0">
                <a:latin typeface="Arial" pitchFamily="34" charset="0"/>
                <a:cs typeface="Arial" pitchFamily="34" charset="0"/>
              </a:rPr>
              <a:t> en el </a:t>
            </a:r>
            <a:r>
              <a:rPr lang="en-US" sz="1440" dirty="0" err="1">
                <a:latin typeface="Arial" pitchFamily="34" charset="0"/>
                <a:cs typeface="Arial" pitchFamily="34" charset="0"/>
              </a:rPr>
              <a:t>cual</a:t>
            </a:r>
            <a:r>
              <a:rPr lang="en-US" sz="1440" dirty="0">
                <a:latin typeface="Arial" pitchFamily="34" charset="0"/>
                <a:cs typeface="Arial" pitchFamily="34" charset="0"/>
              </a:rPr>
              <a:t> las </a:t>
            </a:r>
            <a:r>
              <a:rPr lang="en-US" sz="1440" dirty="0" err="1">
                <a:latin typeface="Arial" pitchFamily="34" charset="0"/>
                <a:cs typeface="Arial" pitchFamily="34" charset="0"/>
              </a:rPr>
              <a:t>variabes</a:t>
            </a:r>
            <a:r>
              <a:rPr lang="en-US" sz="1440" dirty="0">
                <a:latin typeface="Arial" pitchFamily="34" charset="0"/>
                <a:cs typeface="Arial" pitchFamily="34" charset="0"/>
              </a:rPr>
              <a:t> </a:t>
            </a:r>
            <a:r>
              <a:rPr lang="en-US" sz="1440" dirty="0" err="1">
                <a:latin typeface="Arial" pitchFamily="34" charset="0"/>
                <a:cs typeface="Arial" pitchFamily="34" charset="0"/>
              </a:rPr>
              <a:t>corresponden</a:t>
            </a:r>
            <a:r>
              <a:rPr lang="en-US" sz="1440" dirty="0">
                <a:latin typeface="Arial" pitchFamily="34" charset="0"/>
                <a:cs typeface="Arial" pitchFamily="34" charset="0"/>
              </a:rPr>
              <a:t> a </a:t>
            </a:r>
            <a:r>
              <a:rPr lang="en-US" sz="1440" dirty="0" err="1">
                <a:latin typeface="Arial" pitchFamily="34" charset="0"/>
                <a:cs typeface="Arial" pitchFamily="34" charset="0"/>
              </a:rPr>
              <a:t>los</a:t>
            </a:r>
            <a:r>
              <a:rPr lang="en-US" sz="1440" dirty="0">
                <a:latin typeface="Arial" pitchFamily="34" charset="0"/>
                <a:cs typeface="Arial" pitchFamily="34" charset="0"/>
              </a:rPr>
              <a:t> </a:t>
            </a:r>
            <a:r>
              <a:rPr lang="en-US" sz="1440" dirty="0" err="1">
                <a:latin typeface="Arial" pitchFamily="34" charset="0"/>
                <a:cs typeface="Arial" pitchFamily="34" charset="0"/>
              </a:rPr>
              <a:t>desplazamientos</a:t>
            </a:r>
            <a:endParaRPr lang="en-US" sz="1440" dirty="0">
              <a:latin typeface="Arial" pitchFamily="34" charset="0"/>
              <a:cs typeface="Arial" pitchFamily="34" charset="0"/>
            </a:endParaRPr>
          </a:p>
          <a:p>
            <a:pPr>
              <a:spcBef>
                <a:spcPct val="0"/>
              </a:spcBef>
            </a:pPr>
            <a:r>
              <a:rPr lang="en-US" sz="1440" dirty="0">
                <a:latin typeface="Arial" pitchFamily="34" charset="0"/>
                <a:cs typeface="Arial" pitchFamily="34" charset="0"/>
              </a:rPr>
              <a:t>de la </a:t>
            </a:r>
            <a:r>
              <a:rPr lang="en-US" sz="1440" dirty="0" err="1">
                <a:latin typeface="Arial" pitchFamily="34" charset="0"/>
                <a:cs typeface="Arial" pitchFamily="34" charset="0"/>
              </a:rPr>
              <a:t>viga</a:t>
            </a:r>
            <a:r>
              <a:rPr lang="en-US" sz="1440" dirty="0">
                <a:latin typeface="Arial" pitchFamily="34" charset="0"/>
                <a:cs typeface="Arial" pitchFamily="34" charset="0"/>
              </a:rPr>
              <a:t>.</a:t>
            </a:r>
          </a:p>
        </p:txBody>
      </p:sp>
      <mc:AlternateContent xmlns:mc="http://schemas.openxmlformats.org/markup-compatibility/2006" xmlns:a14="http://schemas.microsoft.com/office/drawing/2010/main">
        <mc:Choice Requires="a14">
          <p:sp>
            <p:nvSpPr>
              <p:cNvPr id="5" name="4 Rectángulo"/>
              <p:cNvSpPr/>
              <p:nvPr/>
            </p:nvSpPr>
            <p:spPr>
              <a:xfrm>
                <a:off x="1775311" y="2917135"/>
                <a:ext cx="8648234" cy="2086725"/>
              </a:xfrm>
              <a:prstGeom prst="rect">
                <a:avLst/>
              </a:prstGeom>
            </p:spPr>
            <p:txBody>
              <a:bodyPr wrap="square">
                <a:spAutoFit/>
              </a:bodyPr>
              <a:lstStyle/>
              <a:p>
                <a:pPr algn="ctr">
                  <a:spcBef>
                    <a:spcPct val="0"/>
                  </a:spcBef>
                </a:pPr>
                <a:r>
                  <a:rPr lang="en-US" sz="1440" b="1" dirty="0">
                    <a:latin typeface="Century Gothic" pitchFamily="34" charset="0"/>
                  </a:rPr>
                  <a:t>Las </a:t>
                </a:r>
                <a:r>
                  <a:rPr lang="en-US" sz="1440" b="1" dirty="0" err="1">
                    <a:latin typeface="Century Gothic" pitchFamily="34" charset="0"/>
                  </a:rPr>
                  <a:t>ecuaciones</a:t>
                </a:r>
                <a:r>
                  <a:rPr lang="en-US" sz="1440" b="1" dirty="0">
                    <a:latin typeface="Century Gothic" pitchFamily="34" charset="0"/>
                  </a:rPr>
                  <a:t> </a:t>
                </a:r>
                <a:r>
                  <a:rPr lang="en-US" sz="1440" b="1" dirty="0" err="1">
                    <a:latin typeface="Century Gothic" pitchFamily="34" charset="0"/>
                  </a:rPr>
                  <a:t>que</a:t>
                </a:r>
                <a:r>
                  <a:rPr lang="en-US" sz="1440" b="1" dirty="0">
                    <a:latin typeface="Century Gothic" pitchFamily="34" charset="0"/>
                  </a:rPr>
                  <a:t> se </a:t>
                </a:r>
                <a:r>
                  <a:rPr lang="en-US" sz="1440" b="1" dirty="0" err="1">
                    <a:latin typeface="Century Gothic" pitchFamily="34" charset="0"/>
                  </a:rPr>
                  <a:t>realizaron</a:t>
                </a:r>
                <a:r>
                  <a:rPr lang="en-US" sz="1440" b="1" dirty="0">
                    <a:latin typeface="Century Gothic" pitchFamily="34" charset="0"/>
                  </a:rPr>
                  <a:t> </a:t>
                </a:r>
                <a:r>
                  <a:rPr lang="en-US" sz="1440" b="1" dirty="0" err="1">
                    <a:latin typeface="Century Gothic" pitchFamily="34" charset="0"/>
                  </a:rPr>
                  <a:t>anteriormente</a:t>
                </a:r>
                <a:r>
                  <a:rPr lang="en-US" sz="1440" b="1" dirty="0">
                    <a:latin typeface="Century Gothic" pitchFamily="34" charset="0"/>
                  </a:rPr>
                  <a:t>:</a:t>
                </a:r>
              </a:p>
              <a:p>
                <a:pPr>
                  <a:spcBef>
                    <a:spcPct val="0"/>
                  </a:spcBef>
                </a:pPr>
                <a:endParaRPr lang="en-US" sz="1440" b="1" dirty="0">
                  <a:latin typeface="Century Gothic" pitchFamily="34" charset="0"/>
                </a:endParaRPr>
              </a:p>
              <a:p>
                <a:pPr>
                  <a:spcBef>
                    <a:spcPct val="0"/>
                  </a:spcBef>
                </a:pPr>
                <a:endParaRPr lang="es-MX" sz="1440" i="1" dirty="0">
                  <a:latin typeface="Cambria Math"/>
                </a:endParaRPr>
              </a:p>
              <a:p>
                <a:pPr>
                  <a:spcBef>
                    <a:spcPct val="0"/>
                  </a:spcBef>
                </a:pPr>
                <a14:m>
                  <m:oMathPara xmlns:m="http://schemas.openxmlformats.org/officeDocument/2006/math">
                    <m:oMathParaPr>
                      <m:jc m:val="centerGroup"/>
                    </m:oMathParaPr>
                    <m:oMath xmlns:m="http://schemas.openxmlformats.org/officeDocument/2006/math">
                      <m:d>
                        <m:dPr>
                          <m:ctrlPr>
                            <a:rPr lang="es-MX" sz="1440" i="1">
                              <a:latin typeface="Cambria Math" panose="02040503050406030204" pitchFamily="18" charset="0"/>
                            </a:rPr>
                          </m:ctrlPr>
                        </m:dPr>
                        <m:e>
                          <m:r>
                            <a:rPr lang="es-MX" sz="1440" i="1">
                              <a:latin typeface="Cambria Math"/>
                            </a:rPr>
                            <m:t>8</m:t>
                          </m:r>
                          <m:r>
                            <a:rPr lang="es-MX" sz="1440" i="1">
                              <a:latin typeface="Cambria Math"/>
                            </a:rPr>
                            <m:t>𝐸𝑘</m:t>
                          </m:r>
                          <m:sSub>
                            <m:sSubPr>
                              <m:ctrlPr>
                                <a:rPr lang="es-MX" sz="1440" i="1">
                                  <a:latin typeface="Cambria Math" panose="02040503050406030204" pitchFamily="18" charset="0"/>
                                </a:rPr>
                              </m:ctrlPr>
                            </m:sSubPr>
                            <m:e>
                              <m:r>
                                <a:rPr lang="es-MX" sz="1440" i="1">
                                  <a:latin typeface="Cambria Math"/>
                                  <a:ea typeface="Cambria Math"/>
                                </a:rPr>
                                <m:t>𝜃</m:t>
                              </m:r>
                            </m:e>
                            <m:sub>
                              <m:r>
                                <a:rPr lang="es-MX" sz="1440" i="1">
                                  <a:latin typeface="Cambria Math"/>
                                </a:rPr>
                                <m:t>𝐵</m:t>
                              </m:r>
                            </m:sub>
                          </m:sSub>
                          <m:r>
                            <a:rPr lang="es-MX" sz="1440" i="1">
                              <a:latin typeface="Cambria Math"/>
                            </a:rPr>
                            <m:t>+2</m:t>
                          </m:r>
                          <m:r>
                            <a:rPr lang="es-MX" sz="1440" i="1">
                              <a:latin typeface="Cambria Math"/>
                            </a:rPr>
                            <m:t>𝐸𝑘</m:t>
                          </m:r>
                          <m:sSub>
                            <m:sSubPr>
                              <m:ctrlPr>
                                <a:rPr lang="es-MX" sz="1440" i="1">
                                  <a:latin typeface="Cambria Math" panose="02040503050406030204" pitchFamily="18" charset="0"/>
                                </a:rPr>
                              </m:ctrlPr>
                            </m:sSubPr>
                            <m:e>
                              <m:r>
                                <a:rPr lang="es-MX" sz="1440" i="1">
                                  <a:latin typeface="Cambria Math"/>
                                  <a:ea typeface="Cambria Math"/>
                                </a:rPr>
                                <m:t>𝜃</m:t>
                              </m:r>
                            </m:e>
                            <m:sub>
                              <m:r>
                                <a:rPr lang="es-MX" sz="1440" i="1">
                                  <a:latin typeface="Cambria Math"/>
                                  <a:ea typeface="Cambria Math"/>
                                </a:rPr>
                                <m:t>𝐶</m:t>
                              </m:r>
                            </m:sub>
                          </m:sSub>
                        </m:e>
                      </m:d>
                      <m:r>
                        <a:rPr lang="es-MX" sz="1440" i="1">
                          <a:latin typeface="Cambria Math"/>
                          <a:ea typeface="Cambria Math"/>
                        </a:rPr>
                        <m:t>                         =−22.5</m:t>
                      </m:r>
                    </m:oMath>
                  </m:oMathPara>
                </a14:m>
                <a:endParaRPr lang="es-MX" sz="1440" dirty="0"/>
              </a:p>
              <a:p>
                <a:pPr>
                  <a:spcBef>
                    <a:spcPct val="0"/>
                  </a:spcBef>
                </a:pPr>
                <a:r>
                  <a:rPr lang="es-MX" sz="1440" dirty="0"/>
                  <a:t>                               </a:t>
                </a:r>
                <a14:m>
                  <m:oMath xmlns:m="http://schemas.openxmlformats.org/officeDocument/2006/math">
                    <m:r>
                      <a:rPr lang="es-MX" sz="1440">
                        <a:latin typeface="Cambria Math"/>
                      </a:rPr>
                      <m:t>                                   </m:t>
                    </m:r>
                    <m:r>
                      <a:rPr lang="es-MX" sz="1440" i="1">
                        <a:latin typeface="Cambria Math"/>
                      </a:rPr>
                      <m:t> 2</m:t>
                    </m:r>
                    <m:r>
                      <a:rPr lang="es-MX" sz="1440" i="1">
                        <a:latin typeface="Cambria Math"/>
                      </a:rPr>
                      <m:t>𝐸𝑘</m:t>
                    </m:r>
                    <m:sSub>
                      <m:sSubPr>
                        <m:ctrlPr>
                          <a:rPr lang="es-MX" sz="1440" i="1">
                            <a:latin typeface="Cambria Math" panose="02040503050406030204" pitchFamily="18" charset="0"/>
                          </a:rPr>
                        </m:ctrlPr>
                      </m:sSubPr>
                      <m:e>
                        <m:r>
                          <a:rPr lang="es-MX" sz="1440" i="1">
                            <a:latin typeface="Cambria Math"/>
                            <a:ea typeface="Cambria Math"/>
                          </a:rPr>
                          <m:t>𝜃</m:t>
                        </m:r>
                      </m:e>
                      <m:sub>
                        <m:r>
                          <a:rPr lang="es-MX" sz="1440" i="1">
                            <a:latin typeface="Cambria Math"/>
                          </a:rPr>
                          <m:t>𝐵</m:t>
                        </m:r>
                      </m:sub>
                    </m:sSub>
                    <m:r>
                      <a:rPr lang="es-MX" sz="1440" i="1">
                        <a:latin typeface="Cambria Math"/>
                      </a:rPr>
                      <m:t>+12</m:t>
                    </m:r>
                    <m:r>
                      <a:rPr lang="es-MX" sz="1440" i="1">
                        <a:latin typeface="Cambria Math"/>
                      </a:rPr>
                      <m:t>𝐸𝑘</m:t>
                    </m:r>
                    <m:sSub>
                      <m:sSubPr>
                        <m:ctrlPr>
                          <a:rPr lang="es-MX" sz="1440" i="1">
                            <a:latin typeface="Cambria Math" panose="02040503050406030204" pitchFamily="18" charset="0"/>
                          </a:rPr>
                        </m:ctrlPr>
                      </m:sSubPr>
                      <m:e>
                        <m:r>
                          <a:rPr lang="es-MX" sz="1440" i="1">
                            <a:latin typeface="Cambria Math"/>
                            <a:ea typeface="Cambria Math"/>
                          </a:rPr>
                          <m:t>𝜃</m:t>
                        </m:r>
                      </m:e>
                      <m:sub>
                        <m:r>
                          <a:rPr lang="es-MX" sz="1440" i="1">
                            <a:latin typeface="Cambria Math"/>
                          </a:rPr>
                          <m:t>𝐶</m:t>
                        </m:r>
                      </m:sub>
                    </m:sSub>
                    <m:r>
                      <a:rPr lang="es-MX" sz="1440" i="1">
                        <a:latin typeface="Cambria Math"/>
                      </a:rPr>
                      <m:t>+4</m:t>
                    </m:r>
                    <m:r>
                      <a:rPr lang="es-MX" sz="1440" i="1">
                        <a:latin typeface="Cambria Math"/>
                      </a:rPr>
                      <m:t>𝐸𝑘</m:t>
                    </m:r>
                    <m:sSub>
                      <m:sSubPr>
                        <m:ctrlPr>
                          <a:rPr lang="es-MX" sz="1440" i="1">
                            <a:latin typeface="Cambria Math" panose="02040503050406030204" pitchFamily="18" charset="0"/>
                          </a:rPr>
                        </m:ctrlPr>
                      </m:sSubPr>
                      <m:e>
                        <m:r>
                          <a:rPr lang="es-MX" sz="1440" i="1">
                            <a:latin typeface="Cambria Math"/>
                            <a:ea typeface="Cambria Math"/>
                          </a:rPr>
                          <m:t>𝜃</m:t>
                        </m:r>
                      </m:e>
                      <m:sub>
                        <m:r>
                          <a:rPr lang="es-MX" sz="1440" i="1">
                            <a:latin typeface="Cambria Math"/>
                          </a:rPr>
                          <m:t>𝐷</m:t>
                        </m:r>
                      </m:sub>
                    </m:sSub>
                    <m:r>
                      <a:rPr lang="es-MX" sz="1440" i="1">
                        <a:latin typeface="Cambria Math"/>
                      </a:rPr>
                      <m:t>       =5.06</m:t>
                    </m:r>
                  </m:oMath>
                </a14:m>
                <a:endParaRPr lang="es-MX" sz="1440" i="1" dirty="0">
                  <a:latin typeface="Century Gothic" pitchFamily="34" charset="0"/>
                </a:endParaRPr>
              </a:p>
              <a:p>
                <a:pPr>
                  <a:spcBef>
                    <a:spcPct val="0"/>
                  </a:spcBef>
                </a:pPr>
                <a:r>
                  <a:rPr lang="es-MX" sz="1440" dirty="0"/>
                  <a:t>                                                   </a:t>
                </a:r>
                <a14:m>
                  <m:oMath xmlns:m="http://schemas.openxmlformats.org/officeDocument/2006/math">
                    <m:r>
                      <a:rPr lang="es-MX" sz="1440">
                        <a:latin typeface="Cambria Math"/>
                      </a:rPr>
                      <m:t>                                 </m:t>
                    </m:r>
                    <m:r>
                      <a:rPr lang="es-MX" sz="1440" i="1">
                        <a:latin typeface="Cambria Math"/>
                      </a:rPr>
                      <m:t>4</m:t>
                    </m:r>
                    <m:r>
                      <a:rPr lang="es-MX" sz="1440" i="1">
                        <a:latin typeface="Cambria Math"/>
                      </a:rPr>
                      <m:t>𝐸𝑘</m:t>
                    </m:r>
                    <m:sSub>
                      <m:sSubPr>
                        <m:ctrlPr>
                          <a:rPr lang="es-MX" sz="1440" i="1">
                            <a:latin typeface="Cambria Math" panose="02040503050406030204" pitchFamily="18" charset="0"/>
                          </a:rPr>
                        </m:ctrlPr>
                      </m:sSubPr>
                      <m:e>
                        <m:r>
                          <a:rPr lang="es-MX" sz="1440" i="1">
                            <a:latin typeface="Cambria Math"/>
                            <a:ea typeface="Cambria Math"/>
                          </a:rPr>
                          <m:t>𝜃</m:t>
                        </m:r>
                      </m:e>
                      <m:sub>
                        <m:r>
                          <a:rPr lang="es-MX" sz="1440" i="1">
                            <a:latin typeface="Cambria Math"/>
                            <a:ea typeface="Cambria Math"/>
                          </a:rPr>
                          <m:t>𝐶</m:t>
                        </m:r>
                      </m:sub>
                    </m:sSub>
                    <m:r>
                      <a:rPr lang="es-MX" sz="1440" i="1">
                        <a:latin typeface="Cambria Math"/>
                      </a:rPr>
                      <m:t>+8</m:t>
                    </m:r>
                    <m:r>
                      <a:rPr lang="es-MX" sz="1440" i="1">
                        <a:latin typeface="Cambria Math"/>
                      </a:rPr>
                      <m:t>𝐸𝑘</m:t>
                    </m:r>
                    <m:sSub>
                      <m:sSubPr>
                        <m:ctrlPr>
                          <a:rPr lang="es-MX" sz="1440" i="1">
                            <a:latin typeface="Cambria Math" panose="02040503050406030204" pitchFamily="18" charset="0"/>
                          </a:rPr>
                        </m:ctrlPr>
                      </m:sSubPr>
                      <m:e>
                        <m:r>
                          <a:rPr lang="es-MX" sz="1440" i="1">
                            <a:latin typeface="Cambria Math"/>
                            <a:ea typeface="Cambria Math"/>
                          </a:rPr>
                          <m:t>𝜃</m:t>
                        </m:r>
                      </m:e>
                      <m:sub>
                        <m:r>
                          <a:rPr lang="es-MX" sz="1440" i="1">
                            <a:latin typeface="Cambria Math"/>
                          </a:rPr>
                          <m:t>𝐷</m:t>
                        </m:r>
                      </m:sub>
                    </m:sSub>
                    <m:r>
                      <a:rPr lang="es-MX" sz="1440" i="1">
                        <a:latin typeface="Cambria Math"/>
                      </a:rPr>
                      <m:t>       =−5.06</m:t>
                    </m:r>
                  </m:oMath>
                </a14:m>
                <a:endParaRPr lang="es-MX" sz="1440" i="1" dirty="0"/>
              </a:p>
              <a:p>
                <a:pPr>
                  <a:spcBef>
                    <a:spcPct val="0"/>
                  </a:spcBef>
                </a:pPr>
                <a:endParaRPr lang="es-MX" sz="1440" i="1" dirty="0">
                  <a:latin typeface="Century Gothic" pitchFamily="34" charset="0"/>
                </a:endParaRPr>
              </a:p>
              <a:p>
                <a:pPr>
                  <a:spcBef>
                    <a:spcPct val="0"/>
                  </a:spcBef>
                </a:pPr>
                <a:endParaRPr lang="es-MX" sz="1440" dirty="0"/>
              </a:p>
              <a:p>
                <a:pPr>
                  <a:spcBef>
                    <a:spcPct val="0"/>
                  </a:spcBef>
                </a:pPr>
                <a:endParaRPr lang="en-US" sz="1440" b="1" dirty="0">
                  <a:latin typeface="Century Gothic" pitchFamily="34"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1775311" y="2917135"/>
                <a:ext cx="8648234" cy="2086725"/>
              </a:xfrm>
              <a:prstGeom prst="rect">
                <a:avLst/>
              </a:prstGeom>
              <a:blipFill rotWithShape="0">
                <a:blip r:embed="rId2"/>
                <a:stretch>
                  <a:fillRect t="-58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CuadroTexto"/>
              <p:cNvSpPr txBox="1"/>
              <p:nvPr/>
            </p:nvSpPr>
            <p:spPr>
              <a:xfrm>
                <a:off x="4127486" y="4465916"/>
                <a:ext cx="4387984" cy="1276355"/>
              </a:xfrm>
              <a:prstGeom prst="rect">
                <a:avLst/>
              </a:prstGeom>
            </p:spPr>
            <p:txBody>
              <a:bodyPr vert="horz" wrap="none" lIns="109728" tIns="54864" rIns="109728" bIns="54864"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d>
                        <m:dPr>
                          <m:begChr m:val="["/>
                          <m:endChr m:val="]"/>
                          <m:ctrlPr>
                            <a:rPr lang="es-MX" sz="1440" b="1" i="1">
                              <a:latin typeface="Cambria Math" panose="02040503050406030204" pitchFamily="18" charset="0"/>
                            </a:rPr>
                          </m:ctrlPr>
                        </m:dPr>
                        <m:e>
                          <m:m>
                            <m:mPr>
                              <m:mcs>
                                <m:mc>
                                  <m:mcPr>
                                    <m:count m:val="3"/>
                                    <m:mcJc m:val="center"/>
                                  </m:mcPr>
                                </m:mc>
                              </m:mcs>
                              <m:ctrlPr>
                                <a:rPr lang="es-MX" sz="1440" b="1" i="1">
                                  <a:latin typeface="Cambria Math" panose="02040503050406030204" pitchFamily="18" charset="0"/>
                                </a:rPr>
                              </m:ctrlPr>
                            </m:mPr>
                            <m:mr>
                              <m:e>
                                <m:r>
                                  <m:rPr>
                                    <m:brk m:alnAt="7"/>
                                  </m:rPr>
                                  <a:rPr lang="es-MX" sz="1440" b="1" i="1">
                                    <a:latin typeface="Cambria Math"/>
                                  </a:rPr>
                                  <m:t>𝟖</m:t>
                                </m:r>
                              </m:e>
                              <m:e>
                                <m:r>
                                  <a:rPr lang="es-MX" sz="1440" b="1" i="1">
                                    <a:latin typeface="Cambria Math"/>
                                  </a:rPr>
                                  <m:t>𝟐</m:t>
                                </m:r>
                              </m:e>
                              <m:e>
                                <m:r>
                                  <a:rPr lang="es-MX" sz="1440" b="1" i="1">
                                    <a:latin typeface="Cambria Math"/>
                                  </a:rPr>
                                  <m:t>𝟎</m:t>
                                </m:r>
                              </m:e>
                            </m:mr>
                            <m:mr>
                              <m:e>
                                <m:r>
                                  <a:rPr lang="es-MX" sz="1440" b="1" i="1">
                                    <a:latin typeface="Cambria Math"/>
                                  </a:rPr>
                                  <m:t>𝟐</m:t>
                                </m:r>
                              </m:e>
                              <m:e>
                                <m:r>
                                  <a:rPr lang="es-MX" sz="1440" b="1" i="1">
                                    <a:latin typeface="Cambria Math"/>
                                  </a:rPr>
                                  <m:t>𝟏𝟐</m:t>
                                </m:r>
                              </m:e>
                              <m:e>
                                <m:r>
                                  <a:rPr lang="es-MX" sz="1440" b="1" i="1">
                                    <a:latin typeface="Cambria Math"/>
                                  </a:rPr>
                                  <m:t>𝟒</m:t>
                                </m:r>
                              </m:e>
                            </m:mr>
                            <m:mr>
                              <m:e>
                                <m:r>
                                  <a:rPr lang="es-MX" sz="1440" b="1" i="1">
                                    <a:latin typeface="Cambria Math"/>
                                  </a:rPr>
                                  <m:t>𝟎</m:t>
                                </m:r>
                              </m:e>
                              <m:e>
                                <m:r>
                                  <a:rPr lang="es-MX" sz="1440" b="1" i="1">
                                    <a:latin typeface="Cambria Math"/>
                                  </a:rPr>
                                  <m:t>𝟒</m:t>
                                </m:r>
                              </m:e>
                              <m:e>
                                <m:r>
                                  <a:rPr lang="es-MX" sz="1440" b="1" i="1">
                                    <a:latin typeface="Cambria Math"/>
                                  </a:rPr>
                                  <m:t>𝟖</m:t>
                                </m:r>
                              </m:e>
                            </m:mr>
                          </m:m>
                        </m:e>
                      </m:d>
                      <m:d>
                        <m:dPr>
                          <m:begChr m:val="{"/>
                          <m:endChr m:val="}"/>
                          <m:ctrlPr>
                            <a:rPr lang="es-MX" sz="1440" b="1" i="1">
                              <a:latin typeface="Cambria Math" panose="02040503050406030204" pitchFamily="18" charset="0"/>
                            </a:rPr>
                          </m:ctrlPr>
                        </m:dPr>
                        <m:e>
                          <m:m>
                            <m:mPr>
                              <m:mcs>
                                <m:mc>
                                  <m:mcPr>
                                    <m:count m:val="1"/>
                                    <m:mcJc m:val="center"/>
                                  </m:mcPr>
                                </m:mc>
                              </m:mcs>
                              <m:ctrlPr>
                                <a:rPr lang="es-MX" sz="1440" b="1" i="1">
                                  <a:latin typeface="Cambria Math" panose="02040503050406030204" pitchFamily="18" charset="0"/>
                                </a:rPr>
                              </m:ctrlPr>
                            </m:mPr>
                            <m:mr>
                              <m:e>
                                <m:sSub>
                                  <m:sSubPr>
                                    <m:ctrlPr>
                                      <a:rPr lang="es-MX" sz="1440" b="1" i="1">
                                        <a:latin typeface="Cambria Math" panose="02040503050406030204" pitchFamily="18" charset="0"/>
                                      </a:rPr>
                                    </m:ctrlPr>
                                  </m:sSubPr>
                                  <m:e>
                                    <m:r>
                                      <a:rPr lang="es-MX" sz="1440" b="1" i="1">
                                        <a:latin typeface="Cambria Math"/>
                                      </a:rPr>
                                      <m:t>𝑬𝒌</m:t>
                                    </m:r>
                                    <m:r>
                                      <a:rPr lang="es-MX" sz="1440" b="1" i="1">
                                        <a:latin typeface="Cambria Math"/>
                                        <a:ea typeface="Cambria Math"/>
                                      </a:rPr>
                                      <m:t>𝜽</m:t>
                                    </m:r>
                                  </m:e>
                                  <m:sub>
                                    <m:r>
                                      <a:rPr lang="es-MX" sz="1440" b="1" i="1">
                                        <a:latin typeface="Cambria Math"/>
                                      </a:rPr>
                                      <m:t>𝑩</m:t>
                                    </m:r>
                                  </m:sub>
                                </m:sSub>
                              </m:e>
                            </m:mr>
                            <m:mr>
                              <m:e>
                                <m:sSub>
                                  <m:sSubPr>
                                    <m:ctrlPr>
                                      <a:rPr lang="es-MX" sz="1440" b="1" i="1">
                                        <a:latin typeface="Cambria Math" panose="02040503050406030204" pitchFamily="18" charset="0"/>
                                      </a:rPr>
                                    </m:ctrlPr>
                                  </m:sSubPr>
                                  <m:e>
                                    <m:r>
                                      <a:rPr lang="es-MX" sz="1440" b="1" i="1">
                                        <a:latin typeface="Cambria Math"/>
                                      </a:rPr>
                                      <m:t>𝑬𝒌</m:t>
                                    </m:r>
                                    <m:r>
                                      <a:rPr lang="es-MX" sz="1440" b="1" i="1">
                                        <a:latin typeface="Cambria Math"/>
                                        <a:ea typeface="Cambria Math"/>
                                      </a:rPr>
                                      <m:t>𝜽</m:t>
                                    </m:r>
                                  </m:e>
                                  <m:sub>
                                    <m:r>
                                      <a:rPr lang="es-MX" sz="1440" b="1" i="1">
                                        <a:latin typeface="Cambria Math"/>
                                      </a:rPr>
                                      <m:t>𝑪</m:t>
                                    </m:r>
                                  </m:sub>
                                </m:sSub>
                              </m:e>
                            </m:mr>
                            <m:mr>
                              <m:e>
                                <m:sSub>
                                  <m:sSubPr>
                                    <m:ctrlPr>
                                      <a:rPr lang="es-MX" sz="1440" b="1" i="1">
                                        <a:latin typeface="Cambria Math" panose="02040503050406030204" pitchFamily="18" charset="0"/>
                                      </a:rPr>
                                    </m:ctrlPr>
                                  </m:sSubPr>
                                  <m:e>
                                    <m:r>
                                      <a:rPr lang="es-MX" sz="1440" b="1" i="1">
                                        <a:latin typeface="Cambria Math"/>
                                      </a:rPr>
                                      <m:t>𝑬𝒌</m:t>
                                    </m:r>
                                    <m:r>
                                      <a:rPr lang="es-MX" sz="1440" b="1" i="1">
                                        <a:latin typeface="Cambria Math"/>
                                        <a:ea typeface="Cambria Math"/>
                                      </a:rPr>
                                      <m:t>𝜽</m:t>
                                    </m:r>
                                  </m:e>
                                  <m:sub>
                                    <m:r>
                                      <a:rPr lang="es-MX" sz="1440" b="1" i="1">
                                        <a:latin typeface="Cambria Math"/>
                                      </a:rPr>
                                      <m:t>𝑫</m:t>
                                    </m:r>
                                  </m:sub>
                                </m:sSub>
                              </m:e>
                            </m:mr>
                          </m:m>
                        </m:e>
                      </m:d>
                      <m:r>
                        <a:rPr lang="es-MX" sz="1440" b="1" i="1">
                          <a:latin typeface="Cambria Math"/>
                        </a:rPr>
                        <m:t>=</m:t>
                      </m:r>
                      <m:d>
                        <m:dPr>
                          <m:begChr m:val="{"/>
                          <m:endChr m:val="}"/>
                          <m:ctrlPr>
                            <a:rPr lang="es-MX" sz="1440" b="1" i="1">
                              <a:latin typeface="Cambria Math" panose="02040503050406030204" pitchFamily="18" charset="0"/>
                            </a:rPr>
                          </m:ctrlPr>
                        </m:dPr>
                        <m:e>
                          <m:m>
                            <m:mPr>
                              <m:mcs>
                                <m:mc>
                                  <m:mcPr>
                                    <m:count m:val="1"/>
                                    <m:mcJc m:val="center"/>
                                  </m:mcPr>
                                </m:mc>
                              </m:mcs>
                              <m:ctrlPr>
                                <a:rPr lang="es-MX" sz="1440" b="1" i="1">
                                  <a:latin typeface="Cambria Math" panose="02040503050406030204" pitchFamily="18" charset="0"/>
                                </a:rPr>
                              </m:ctrlPr>
                            </m:mPr>
                            <m:mr>
                              <m:e>
                                <m:r>
                                  <m:rPr>
                                    <m:brk m:alnAt="7"/>
                                  </m:rPr>
                                  <a:rPr lang="es-MX" sz="1440" b="1" i="1">
                                    <a:latin typeface="Cambria Math"/>
                                  </a:rPr>
                                  <m:t>−</m:t>
                                </m:r>
                                <m:r>
                                  <a:rPr lang="es-MX" sz="1440" b="1" i="1">
                                    <a:latin typeface="Cambria Math" panose="02040503050406030204" pitchFamily="18" charset="0"/>
                                  </a:rPr>
                                  <m:t>𝟐𝟐</m:t>
                                </m:r>
                                <m:r>
                                  <a:rPr lang="es-MX" sz="1440" b="1" i="1">
                                    <a:latin typeface="Cambria Math"/>
                                  </a:rPr>
                                  <m:t>.</m:t>
                                </m:r>
                                <m:r>
                                  <a:rPr lang="es-MX" sz="1440" b="1" i="1">
                                    <a:latin typeface="Cambria Math"/>
                                  </a:rPr>
                                  <m:t>𝟓</m:t>
                                </m:r>
                              </m:e>
                            </m:mr>
                            <m:mr>
                              <m:e>
                                <m:r>
                                  <a:rPr lang="es-MX" sz="1440" b="1" i="1">
                                    <a:latin typeface="Cambria Math"/>
                                  </a:rPr>
                                  <m:t>𝟓</m:t>
                                </m:r>
                                <m:r>
                                  <a:rPr lang="es-MX" sz="1440" b="1" i="1">
                                    <a:latin typeface="Cambria Math"/>
                                  </a:rPr>
                                  <m:t>.</m:t>
                                </m:r>
                                <m:r>
                                  <a:rPr lang="es-MX" sz="1440" b="1" i="1">
                                    <a:latin typeface="Cambria Math"/>
                                  </a:rPr>
                                  <m:t>𝟎𝟔</m:t>
                                </m:r>
                              </m:e>
                            </m:mr>
                            <m:mr>
                              <m:e>
                                <m:r>
                                  <a:rPr lang="es-MX" sz="1440" b="1" i="1">
                                    <a:latin typeface="Cambria Math" panose="02040503050406030204" pitchFamily="18" charset="0"/>
                                  </a:rPr>
                                  <m:t>−</m:t>
                                </m:r>
                                <m:r>
                                  <a:rPr lang="es-MX" sz="1440" b="1" i="1">
                                    <a:latin typeface="Cambria Math"/>
                                  </a:rPr>
                                  <m:t>𝟓</m:t>
                                </m:r>
                                <m:r>
                                  <a:rPr lang="es-MX" sz="1440" b="1" i="1">
                                    <a:latin typeface="Cambria Math"/>
                                  </a:rPr>
                                  <m:t>.</m:t>
                                </m:r>
                                <m:r>
                                  <a:rPr lang="es-MX" sz="1440" b="1" i="1">
                                    <a:latin typeface="Cambria Math"/>
                                  </a:rPr>
                                  <m:t>𝟎𝟔</m:t>
                                </m:r>
                              </m:e>
                            </m:mr>
                          </m:m>
                        </m:e>
                      </m:d>
                    </m:oMath>
                  </m:oMathPara>
                </a14:m>
                <a:endParaRPr lang="es-MX" sz="1440" b="1" dirty="0">
                  <a:latin typeface="Century Gothic" pitchFamily="34" charset="0"/>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4127486" y="4465916"/>
                <a:ext cx="4387984" cy="1276355"/>
              </a:xfrm>
              <a:prstGeom prst="rect">
                <a:avLst/>
              </a:prstGeom>
              <a:blipFill rotWithShape="0">
                <a:blip r:embed="rId3"/>
                <a:stretch>
                  <a:fillRect/>
                </a:stretch>
              </a:blipFill>
            </p:spPr>
            <p:txBody>
              <a:bodyPr/>
              <a:lstStyle/>
              <a:p>
                <a:r>
                  <a:rPr lang="es-MX">
                    <a:noFill/>
                  </a:rPr>
                  <a:t> </a:t>
                </a:r>
              </a:p>
            </p:txBody>
          </p:sp>
        </mc:Fallback>
      </mc:AlternateContent>
      <p:sp>
        <p:nvSpPr>
          <p:cNvPr id="7"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56</a:t>
            </a:fld>
            <a:r>
              <a:rPr lang="es-MX" dirty="0"/>
              <a:t>/66</a:t>
            </a:r>
          </a:p>
        </p:txBody>
      </p:sp>
      <p:sp>
        <p:nvSpPr>
          <p:cNvPr id="8"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9"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0"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1"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otón de acción: Inicio 12">
            <a:hlinkClick r:id="rId8"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CuadroTexto 15"/>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4" name="CuadroTexto 13"/>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Tree>
    <p:extLst>
      <p:ext uri="{BB962C8B-B14F-4D97-AF65-F5344CB8AC3E}">
        <p14:creationId xmlns:p14="http://schemas.microsoft.com/office/powerpoint/2010/main" val="2828778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120416" y="1636311"/>
            <a:ext cx="4324117" cy="978729"/>
          </a:xfrm>
          <a:prstGeom prst="rect">
            <a:avLst/>
          </a:prstGeom>
        </p:spPr>
        <p:txBody>
          <a:bodyPr wrap="square">
            <a:spAutoFit/>
          </a:bodyPr>
          <a:lstStyle/>
          <a:p>
            <a:pPr>
              <a:spcBef>
                <a:spcPct val="0"/>
              </a:spcBef>
            </a:pPr>
            <a:r>
              <a:rPr lang="en-US" sz="1440" b="1" dirty="0" err="1">
                <a:latin typeface="Century Gothic" pitchFamily="34" charset="0"/>
              </a:rPr>
              <a:t>SOLUCIÓN</a:t>
            </a:r>
            <a:r>
              <a:rPr lang="en-US" sz="1440" b="1" dirty="0">
                <a:latin typeface="Century Gothic" pitchFamily="34" charset="0"/>
              </a:rPr>
              <a:t> DEL SISTEMA DE ECUACIONES:</a:t>
            </a:r>
          </a:p>
          <a:p>
            <a:pPr>
              <a:spcBef>
                <a:spcPct val="0"/>
              </a:spcBef>
            </a:pPr>
            <a:endParaRPr lang="es-MX" sz="1440" i="1" dirty="0">
              <a:latin typeface="Century Gothic" pitchFamily="34" charset="0"/>
            </a:endParaRPr>
          </a:p>
          <a:p>
            <a:pPr>
              <a:spcBef>
                <a:spcPct val="0"/>
              </a:spcBef>
            </a:pPr>
            <a:endParaRPr lang="es-MX" sz="1440" dirty="0"/>
          </a:p>
          <a:p>
            <a:pPr>
              <a:spcBef>
                <a:spcPct val="0"/>
              </a:spcBef>
            </a:pPr>
            <a:endParaRPr lang="en-US" sz="1440" b="1" dirty="0">
              <a:latin typeface="Century Gothic" pitchFamily="34" charset="0"/>
            </a:endParaRPr>
          </a:p>
        </p:txBody>
      </p:sp>
      <mc:AlternateContent xmlns:mc="http://schemas.openxmlformats.org/markup-compatibility/2006" xmlns:a14="http://schemas.microsoft.com/office/drawing/2010/main">
        <mc:Choice Requires="a14">
          <p:sp>
            <p:nvSpPr>
              <p:cNvPr id="14" name="13 CuadroTexto"/>
              <p:cNvSpPr txBox="1"/>
              <p:nvPr/>
            </p:nvSpPr>
            <p:spPr>
              <a:xfrm>
                <a:off x="3947597" y="1656102"/>
                <a:ext cx="4387984" cy="1276355"/>
              </a:xfrm>
              <a:prstGeom prst="rect">
                <a:avLst/>
              </a:prstGeom>
            </p:spPr>
            <p:txBody>
              <a:bodyPr vert="horz" wrap="none" lIns="109728" tIns="54864" rIns="109728" bIns="54864"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d>
                        <m:dPr>
                          <m:begChr m:val="["/>
                          <m:endChr m:val="]"/>
                          <m:ctrlPr>
                            <a:rPr lang="es-MX" sz="1440" b="1" i="1">
                              <a:latin typeface="Cambria Math" panose="02040503050406030204" pitchFamily="18" charset="0"/>
                            </a:rPr>
                          </m:ctrlPr>
                        </m:dPr>
                        <m:e>
                          <m:m>
                            <m:mPr>
                              <m:mcs>
                                <m:mc>
                                  <m:mcPr>
                                    <m:count m:val="3"/>
                                    <m:mcJc m:val="center"/>
                                  </m:mcPr>
                                </m:mc>
                              </m:mcs>
                              <m:ctrlPr>
                                <a:rPr lang="es-MX" sz="1440" b="1" i="1">
                                  <a:latin typeface="Cambria Math" panose="02040503050406030204" pitchFamily="18" charset="0"/>
                                </a:rPr>
                              </m:ctrlPr>
                            </m:mPr>
                            <m:mr>
                              <m:e>
                                <m:r>
                                  <m:rPr>
                                    <m:brk m:alnAt="7"/>
                                  </m:rPr>
                                  <a:rPr lang="es-MX" sz="1440" b="1" i="1">
                                    <a:latin typeface="Cambria Math"/>
                                  </a:rPr>
                                  <m:t>𝟖</m:t>
                                </m:r>
                              </m:e>
                              <m:e>
                                <m:r>
                                  <a:rPr lang="es-MX" sz="1440" b="1" i="1">
                                    <a:latin typeface="Cambria Math"/>
                                  </a:rPr>
                                  <m:t>𝟐</m:t>
                                </m:r>
                              </m:e>
                              <m:e>
                                <m:r>
                                  <a:rPr lang="es-MX" sz="1440" b="1" i="1">
                                    <a:latin typeface="Cambria Math"/>
                                  </a:rPr>
                                  <m:t>𝟎</m:t>
                                </m:r>
                              </m:e>
                            </m:mr>
                            <m:mr>
                              <m:e>
                                <m:r>
                                  <a:rPr lang="es-MX" sz="1440" b="1" i="1">
                                    <a:latin typeface="Cambria Math"/>
                                  </a:rPr>
                                  <m:t>𝟐</m:t>
                                </m:r>
                              </m:e>
                              <m:e>
                                <m:r>
                                  <a:rPr lang="es-MX" sz="1440" b="1" i="1">
                                    <a:latin typeface="Cambria Math"/>
                                  </a:rPr>
                                  <m:t>𝟏𝟐</m:t>
                                </m:r>
                              </m:e>
                              <m:e>
                                <m:r>
                                  <a:rPr lang="es-MX" sz="1440" b="1" i="1">
                                    <a:latin typeface="Cambria Math"/>
                                  </a:rPr>
                                  <m:t>𝟒</m:t>
                                </m:r>
                              </m:e>
                            </m:mr>
                            <m:mr>
                              <m:e>
                                <m:r>
                                  <a:rPr lang="es-MX" sz="1440" b="1" i="1">
                                    <a:latin typeface="Cambria Math"/>
                                  </a:rPr>
                                  <m:t>𝟎</m:t>
                                </m:r>
                              </m:e>
                              <m:e>
                                <m:r>
                                  <a:rPr lang="es-MX" sz="1440" b="1" i="1">
                                    <a:latin typeface="Cambria Math"/>
                                  </a:rPr>
                                  <m:t>𝟒</m:t>
                                </m:r>
                              </m:e>
                              <m:e>
                                <m:r>
                                  <a:rPr lang="es-MX" sz="1440" b="1" i="1">
                                    <a:latin typeface="Cambria Math"/>
                                  </a:rPr>
                                  <m:t>𝟖</m:t>
                                </m:r>
                              </m:e>
                            </m:mr>
                          </m:m>
                        </m:e>
                      </m:d>
                      <m:r>
                        <a:rPr lang="es-MX" sz="1440" b="1" i="1">
                          <a:latin typeface="Cambria Math" panose="02040503050406030204" pitchFamily="18" charset="0"/>
                        </a:rPr>
                        <m:t>=</m:t>
                      </m:r>
                      <m:d>
                        <m:dPr>
                          <m:begChr m:val="{"/>
                          <m:endChr m:val="}"/>
                          <m:ctrlPr>
                            <a:rPr lang="es-MX" sz="1440" b="1" i="1">
                              <a:latin typeface="Cambria Math" panose="02040503050406030204" pitchFamily="18" charset="0"/>
                            </a:rPr>
                          </m:ctrlPr>
                        </m:dPr>
                        <m:e>
                          <m:m>
                            <m:mPr>
                              <m:mcs>
                                <m:mc>
                                  <m:mcPr>
                                    <m:count m:val="1"/>
                                    <m:mcJc m:val="center"/>
                                  </m:mcPr>
                                </m:mc>
                              </m:mcs>
                              <m:ctrlPr>
                                <a:rPr lang="es-MX" sz="1440" b="1" i="1">
                                  <a:latin typeface="Cambria Math" panose="02040503050406030204" pitchFamily="18" charset="0"/>
                                </a:rPr>
                              </m:ctrlPr>
                            </m:mPr>
                            <m:mr>
                              <m:e>
                                <m:r>
                                  <m:rPr>
                                    <m:brk m:alnAt="7"/>
                                  </m:rP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e>
                            </m:mr>
                            <m:mr>
                              <m:e>
                                <m:r>
                                  <a:rPr lang="es-MX" sz="1440" b="1" i="1">
                                    <a:latin typeface="Cambria Math"/>
                                  </a:rPr>
                                  <m:t>𝟓</m:t>
                                </m:r>
                                <m:r>
                                  <a:rPr lang="es-MX" sz="1440" b="1" i="1">
                                    <a:latin typeface="Cambria Math"/>
                                  </a:rPr>
                                  <m:t>.</m:t>
                                </m:r>
                                <m:r>
                                  <a:rPr lang="es-MX" sz="1440" b="1" i="1">
                                    <a:latin typeface="Cambria Math"/>
                                  </a:rPr>
                                  <m:t>𝟎𝟔</m:t>
                                </m:r>
                              </m:e>
                            </m:mr>
                            <m:mr>
                              <m:e>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e>
                            </m:mr>
                          </m:m>
                        </m:e>
                      </m:d>
                    </m:oMath>
                  </m:oMathPara>
                </a14:m>
                <a:endParaRPr lang="es-MX" sz="1440" b="1" dirty="0">
                  <a:latin typeface="Century Gothic" pitchFamily="34" charset="0"/>
                </a:endParaRPr>
              </a:p>
            </p:txBody>
          </p:sp>
        </mc:Choice>
        <mc:Fallback xmlns="">
          <p:sp>
            <p:nvSpPr>
              <p:cNvPr id="14" name="13 CuadroTexto"/>
              <p:cNvSpPr txBox="1">
                <a:spLocks noRot="1" noChangeAspect="1" noMove="1" noResize="1" noEditPoints="1" noAdjustHandles="1" noChangeArrowheads="1" noChangeShapeType="1" noTextEdit="1"/>
              </p:cNvSpPr>
              <p:nvPr/>
            </p:nvSpPr>
            <p:spPr>
              <a:xfrm>
                <a:off x="3947597" y="1656102"/>
                <a:ext cx="4387984" cy="1276355"/>
              </a:xfrm>
              <a:prstGeom prst="rect">
                <a:avLst/>
              </a:prstGeom>
              <a:blipFill rotWithShape="0">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5" name="14 CuadroTexto"/>
              <p:cNvSpPr txBox="1"/>
              <p:nvPr/>
            </p:nvSpPr>
            <p:spPr>
              <a:xfrm>
                <a:off x="1614538" y="2433788"/>
                <a:ext cx="8465587" cy="1276355"/>
              </a:xfrm>
              <a:prstGeom prst="rect">
                <a:avLst/>
              </a:prstGeom>
            </p:spPr>
            <p:txBody>
              <a:bodyPr vert="horz" wrap="none" lIns="109728" tIns="54864" rIns="109728" bIns="54864" rtlCol="0" anchor="ctr">
                <a:noAutofit/>
              </a:bodyPr>
              <a:lstStyle/>
              <a:p>
                <a:pPr algn="ctr">
                  <a:spcBef>
                    <a:spcPct val="0"/>
                  </a:spcBef>
                </a:pPr>
                <a14:m>
                  <m:oMath xmlns:m="http://schemas.openxmlformats.org/officeDocument/2006/math">
                    <m:d>
                      <m:dPr>
                        <m:begChr m:val="["/>
                        <m:endChr m:val="]"/>
                        <m:ctrlPr>
                          <a:rPr lang="es-MX" sz="1440" b="1" i="1">
                            <a:latin typeface="Cambria Math" panose="02040503050406030204" pitchFamily="18" charset="0"/>
                          </a:rPr>
                        </m:ctrlPr>
                      </m:dPr>
                      <m:e>
                        <m:m>
                          <m:mPr>
                            <m:mcs>
                              <m:mc>
                                <m:mcPr>
                                  <m:count m:val="3"/>
                                  <m:mcJc m:val="center"/>
                                </m:mcPr>
                              </m:mc>
                            </m:mcs>
                            <m:ctrlPr>
                              <a:rPr lang="es-MX" sz="1440" b="1" i="1">
                                <a:latin typeface="Cambria Math" panose="02040503050406030204" pitchFamily="18" charset="0"/>
                              </a:rPr>
                            </m:ctrlPr>
                          </m:mPr>
                          <m:mr>
                            <m:e>
                              <m:r>
                                <m:rPr>
                                  <m:brk m:alnAt="7"/>
                                </m:rPr>
                                <a:rPr lang="es-MX" sz="1440" b="1" i="1">
                                  <a:latin typeface="Cambria Math"/>
                                </a:rPr>
                                <m:t>𝟖</m:t>
                              </m:r>
                            </m:e>
                            <m:e>
                              <m:r>
                                <a:rPr lang="es-MX" sz="1440" b="1" i="1">
                                  <a:latin typeface="Cambria Math"/>
                                </a:rPr>
                                <m:t>𝟐</m:t>
                              </m:r>
                            </m:e>
                            <m:e>
                              <m:r>
                                <a:rPr lang="es-MX" sz="1440" b="1" i="1">
                                  <a:latin typeface="Cambria Math"/>
                                </a:rPr>
                                <m:t>𝟎</m:t>
                              </m:r>
                            </m:e>
                          </m:mr>
                          <m:mr>
                            <m:e>
                              <m:r>
                                <a:rPr lang="es-MX" sz="1440" b="1" i="1">
                                  <a:latin typeface="Cambria Math"/>
                                </a:rPr>
                                <m:t>𝟐</m:t>
                              </m:r>
                            </m:e>
                            <m:e>
                              <m:r>
                                <a:rPr lang="es-MX" sz="1440" b="1" i="1">
                                  <a:latin typeface="Cambria Math"/>
                                </a:rPr>
                                <m:t>𝟏𝟐</m:t>
                              </m:r>
                            </m:e>
                            <m:e>
                              <m:r>
                                <a:rPr lang="es-MX" sz="1440" b="1" i="1">
                                  <a:latin typeface="Cambria Math"/>
                                </a:rPr>
                                <m:t>𝟒</m:t>
                              </m:r>
                            </m:e>
                          </m:mr>
                          <m:mr>
                            <m:e>
                              <m:r>
                                <a:rPr lang="es-MX" sz="1440" b="1" i="1">
                                  <a:latin typeface="Cambria Math"/>
                                </a:rPr>
                                <m:t>𝟎</m:t>
                              </m:r>
                            </m:e>
                            <m:e>
                              <m:r>
                                <a:rPr lang="es-MX" sz="1440" b="1" i="1">
                                  <a:latin typeface="Cambria Math"/>
                                </a:rPr>
                                <m:t>𝟒</m:t>
                              </m:r>
                            </m:e>
                            <m:e>
                              <m:r>
                                <a:rPr lang="es-MX" sz="1440" b="1" i="1">
                                  <a:latin typeface="Cambria Math"/>
                                </a:rPr>
                                <m:t>𝟖</m:t>
                              </m:r>
                            </m:e>
                          </m:mr>
                        </m:m>
                      </m:e>
                    </m:d>
                    <m:r>
                      <a:rPr lang="es-MX" sz="1440" b="1" i="1">
                        <a:latin typeface="Cambria Math"/>
                      </a:rPr>
                      <m:t>=</m:t>
                    </m:r>
                  </m:oMath>
                </a14:m>
                <a:r>
                  <a:rPr lang="es-MX" sz="1440" b="1" dirty="0">
                    <a:latin typeface="Century Gothic" pitchFamily="34" charset="0"/>
                  </a:rPr>
                  <a:t>((8*12*8)+(2*4*0)+(0*2*4))-((0*12*0)+(4*4*8)+(8*2*2))= (768)-(128+32)=608</a:t>
                </a:r>
              </a:p>
            </p:txBody>
          </p:sp>
        </mc:Choice>
        <mc:Fallback xmlns="">
          <p:sp>
            <p:nvSpPr>
              <p:cNvPr id="15" name="14 CuadroTexto"/>
              <p:cNvSpPr txBox="1">
                <a:spLocks noRot="1" noChangeAspect="1" noMove="1" noResize="1" noEditPoints="1" noAdjustHandles="1" noChangeArrowheads="1" noChangeShapeType="1" noTextEdit="1"/>
              </p:cNvSpPr>
              <p:nvPr/>
            </p:nvSpPr>
            <p:spPr>
              <a:xfrm>
                <a:off x="1614538" y="2433788"/>
                <a:ext cx="8465587" cy="1276355"/>
              </a:xfrm>
              <a:prstGeom prst="rect">
                <a:avLst/>
              </a:prstGeom>
              <a:blipFill rotWithShape="0">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1701156" y="3564730"/>
                <a:ext cx="8449314" cy="904478"/>
              </a:xfrm>
              <a:prstGeom prst="rect">
                <a:avLst/>
              </a:prstGeom>
            </p:spPr>
            <p:txBody>
              <a:bodyPr wrap="square">
                <a:spAutoFit/>
              </a:bodyPr>
              <a:lstStyle/>
              <a:p>
                <a14:m>
                  <m:oMath xmlns:m="http://schemas.openxmlformats.org/officeDocument/2006/math">
                    <m:d>
                      <m:dPr>
                        <m:begChr m:val="["/>
                        <m:endChr m:val="]"/>
                        <m:ctrlPr>
                          <a:rPr lang="es-MX" sz="1440" b="1" i="1">
                            <a:latin typeface="Cambria Math" panose="02040503050406030204" pitchFamily="18" charset="0"/>
                          </a:rPr>
                        </m:ctrlPr>
                      </m:dPr>
                      <m:e>
                        <m:m>
                          <m:mPr>
                            <m:mcs>
                              <m:mc>
                                <m:mcPr>
                                  <m:count m:val="3"/>
                                  <m:mcJc m:val="center"/>
                                </m:mcPr>
                              </m:mc>
                            </m:mcs>
                            <m:ctrlPr>
                              <a:rPr lang="es-MX" sz="1440" b="1" i="1">
                                <a:latin typeface="Cambria Math" panose="02040503050406030204" pitchFamily="18" charset="0"/>
                              </a:rPr>
                            </m:ctrlPr>
                          </m:mPr>
                          <m:mr>
                            <m:e>
                              <m:r>
                                <m:rPr>
                                  <m:brk m:alnAt="7"/>
                                </m:rP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e>
                            <m:e>
                              <m:r>
                                <a:rPr lang="es-MX" sz="1440" b="1" i="1">
                                  <a:latin typeface="Cambria Math"/>
                                </a:rPr>
                                <m:t>𝟐</m:t>
                              </m:r>
                            </m:e>
                            <m:e>
                              <m:r>
                                <a:rPr lang="es-MX" sz="1440" b="1" i="1">
                                  <a:latin typeface="Cambria Math"/>
                                </a:rPr>
                                <m:t>𝟎</m:t>
                              </m:r>
                            </m:e>
                          </m:mr>
                          <m:mr>
                            <m:e>
                              <m:r>
                                <a:rPr lang="es-MX" sz="1440" b="1" i="1">
                                  <a:latin typeface="Cambria Math"/>
                                </a:rPr>
                                <m:t>𝟓</m:t>
                              </m:r>
                              <m:r>
                                <a:rPr lang="es-MX" sz="1440" b="1" i="1">
                                  <a:latin typeface="Cambria Math"/>
                                </a:rPr>
                                <m:t>.</m:t>
                              </m:r>
                              <m:r>
                                <a:rPr lang="es-MX" sz="1440" b="1" i="1">
                                  <a:latin typeface="Cambria Math"/>
                                </a:rPr>
                                <m:t>𝟎𝟔</m:t>
                              </m:r>
                            </m:e>
                            <m:e>
                              <m:r>
                                <a:rPr lang="es-MX" sz="1440" b="1" i="1">
                                  <a:latin typeface="Cambria Math"/>
                                </a:rPr>
                                <m:t>𝟏𝟐</m:t>
                              </m:r>
                            </m:e>
                            <m:e>
                              <m:r>
                                <a:rPr lang="es-MX" sz="1440" b="1" i="1">
                                  <a:latin typeface="Cambria Math"/>
                                </a:rPr>
                                <m:t>𝟒</m:t>
                              </m:r>
                            </m:e>
                          </m:mr>
                          <m:mr>
                            <m:e>
                              <m:r>
                                <a:rPr lang="es-MX" sz="1440" b="1" i="1">
                                  <a:latin typeface="Cambria Math"/>
                                </a:rPr>
                                <m:t>−</m:t>
                              </m:r>
                              <m:r>
                                <a:rPr lang="es-MX" sz="1440" b="1" i="1">
                                  <a:latin typeface="Cambria Math"/>
                                </a:rPr>
                                <m:t>𝟓</m:t>
                              </m:r>
                              <m:r>
                                <a:rPr lang="es-MX" sz="1440" b="1" i="1">
                                  <a:latin typeface="Cambria Math"/>
                                </a:rPr>
                                <m:t>.</m:t>
                              </m:r>
                              <m:r>
                                <a:rPr lang="es-MX" sz="1440" b="1" i="1">
                                  <a:latin typeface="Cambria Math" panose="02040503050406030204" pitchFamily="18" charset="0"/>
                                </a:rPr>
                                <m:t>𝟎𝟔</m:t>
                              </m:r>
                            </m:e>
                            <m:e>
                              <m:r>
                                <a:rPr lang="es-MX" sz="1440" b="1" i="1">
                                  <a:latin typeface="Cambria Math"/>
                                </a:rPr>
                                <m:t>𝟒</m:t>
                              </m:r>
                            </m:e>
                            <m:e>
                              <m:r>
                                <a:rPr lang="es-MX" sz="1440" b="1" i="1">
                                  <a:latin typeface="Cambria Math"/>
                                </a:rPr>
                                <m:t>𝟖</m:t>
                              </m:r>
                            </m:e>
                          </m:mr>
                        </m:m>
                      </m:e>
                    </m:d>
                    <m:r>
                      <a:rPr lang="es-MX" sz="1440" b="1" i="1">
                        <a:latin typeface="Cambria Math"/>
                      </a:rPr>
                      <m:t>=</m:t>
                    </m:r>
                  </m:oMath>
                </a14:m>
                <a:r>
                  <a:rPr lang="es-MX" sz="1440" b="1" dirty="0">
                    <a:latin typeface="Century Gothic" pitchFamily="34" charset="0"/>
                  </a:rPr>
                  <a:t>((-22.5*12*8)+(2*4*-5.06)+(0*5.06*4))-((0*12*-5.06)+(-22.5*4*4)+(2*5.06*8))= </a:t>
                </a:r>
              </a:p>
              <a:p>
                <a:pPr algn="ctr"/>
                <a:r>
                  <a:rPr lang="es-MX" sz="1440" b="1" dirty="0">
                    <a:latin typeface="Century Gothic" pitchFamily="34" charset="0"/>
                  </a:rPr>
                  <a:t>(1260-40.48)-(-360+80.96)=-1921.44</a:t>
                </a:r>
                <a:endParaRPr lang="es-MX" sz="1440" dirty="0"/>
              </a:p>
            </p:txBody>
          </p:sp>
        </mc:Choice>
        <mc:Fallback xmlns="">
          <p:sp>
            <p:nvSpPr>
              <p:cNvPr id="16" name="15 Rectángulo"/>
              <p:cNvSpPr>
                <a:spLocks noRot="1" noChangeAspect="1" noMove="1" noResize="1" noEditPoints="1" noAdjustHandles="1" noChangeArrowheads="1" noChangeShapeType="1" noTextEdit="1"/>
              </p:cNvSpPr>
              <p:nvPr/>
            </p:nvSpPr>
            <p:spPr>
              <a:xfrm>
                <a:off x="1701156" y="3564730"/>
                <a:ext cx="8449314" cy="904478"/>
              </a:xfrm>
              <a:prstGeom prst="rect">
                <a:avLst/>
              </a:prstGeom>
              <a:blipFill rotWithShape="0">
                <a:blip r:embed="rId4"/>
                <a:stretch>
                  <a:fillRect b="-608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7" name="16 Rectángulo"/>
              <p:cNvSpPr/>
              <p:nvPr/>
            </p:nvSpPr>
            <p:spPr>
              <a:xfrm>
                <a:off x="1701156" y="4574239"/>
                <a:ext cx="8378970" cy="904478"/>
              </a:xfrm>
              <a:prstGeom prst="rect">
                <a:avLst/>
              </a:prstGeom>
            </p:spPr>
            <p:txBody>
              <a:bodyPr wrap="square">
                <a:spAutoFit/>
              </a:bodyPr>
              <a:lstStyle/>
              <a:p>
                <a14:m>
                  <m:oMath xmlns:m="http://schemas.openxmlformats.org/officeDocument/2006/math">
                    <m:d>
                      <m:dPr>
                        <m:begChr m:val="["/>
                        <m:endChr m:val="]"/>
                        <m:ctrlPr>
                          <a:rPr lang="es-MX" sz="1440" b="1" i="1">
                            <a:latin typeface="Cambria Math" panose="02040503050406030204" pitchFamily="18" charset="0"/>
                          </a:rPr>
                        </m:ctrlPr>
                      </m:dPr>
                      <m:e>
                        <m:m>
                          <m:mPr>
                            <m:mcs>
                              <m:mc>
                                <m:mcPr>
                                  <m:count m:val="3"/>
                                  <m:mcJc m:val="center"/>
                                </m:mcPr>
                              </m:mc>
                            </m:mcs>
                            <m:ctrlPr>
                              <a:rPr lang="es-MX" sz="1440" b="1" i="1">
                                <a:latin typeface="Cambria Math" panose="02040503050406030204" pitchFamily="18" charset="0"/>
                              </a:rPr>
                            </m:ctrlPr>
                          </m:mPr>
                          <m:mr>
                            <m:e>
                              <m:r>
                                <m:rPr>
                                  <m:brk m:alnAt="7"/>
                                </m:rPr>
                                <a:rPr lang="es-MX" sz="1440" b="1" i="1">
                                  <a:latin typeface="Cambria Math"/>
                                </a:rPr>
                                <m:t>𝟖</m:t>
                              </m:r>
                            </m:e>
                            <m:e>
                              <m: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e>
                            <m:e>
                              <m:r>
                                <a:rPr lang="es-MX" sz="1440" b="1" i="1">
                                  <a:latin typeface="Cambria Math"/>
                                </a:rPr>
                                <m:t>𝟎</m:t>
                              </m:r>
                            </m:e>
                          </m:mr>
                          <m:mr>
                            <m:e>
                              <m:r>
                                <a:rPr lang="es-MX" sz="1440" b="1" i="1">
                                  <a:latin typeface="Cambria Math"/>
                                </a:rPr>
                                <m:t>𝟐</m:t>
                              </m:r>
                            </m:e>
                            <m:e>
                              <m:r>
                                <a:rPr lang="es-MX" sz="1440" b="1" i="1">
                                  <a:latin typeface="Cambria Math"/>
                                </a:rPr>
                                <m:t>𝟓</m:t>
                              </m:r>
                              <m:r>
                                <a:rPr lang="es-MX" sz="1440" b="1" i="1">
                                  <a:latin typeface="Cambria Math"/>
                                </a:rPr>
                                <m:t>.</m:t>
                              </m:r>
                              <m:r>
                                <a:rPr lang="es-MX" sz="1440" b="1" i="1">
                                  <a:latin typeface="Cambria Math"/>
                                </a:rPr>
                                <m:t>𝟎𝟔</m:t>
                              </m:r>
                            </m:e>
                            <m:e>
                              <m:r>
                                <a:rPr lang="es-MX" sz="1440" b="1" i="1">
                                  <a:latin typeface="Cambria Math"/>
                                </a:rPr>
                                <m:t>𝟒</m:t>
                              </m:r>
                            </m:e>
                          </m:mr>
                          <m:mr>
                            <m:e>
                              <m:r>
                                <a:rPr lang="es-MX" sz="1440" b="1" i="1">
                                  <a:latin typeface="Cambria Math"/>
                                </a:rPr>
                                <m:t>𝟎</m:t>
                              </m:r>
                            </m:e>
                            <m:e>
                              <m:r>
                                <a:rPr lang="es-MX" sz="1440" b="1" i="1">
                                  <a:latin typeface="Cambria Math" panose="02040503050406030204" pitchFamily="18" charset="0"/>
                                </a:rPr>
                                <m:t>−</m:t>
                              </m:r>
                              <m:r>
                                <a:rPr lang="es-MX" sz="1440" b="1" i="1">
                                  <a:latin typeface="Cambria Math"/>
                                </a:rPr>
                                <m:t>𝟓</m:t>
                              </m:r>
                              <m:r>
                                <a:rPr lang="es-MX" sz="1440" b="1" i="1">
                                  <a:latin typeface="Cambria Math"/>
                                </a:rPr>
                                <m:t>.</m:t>
                              </m:r>
                              <m:r>
                                <a:rPr lang="es-MX" sz="1440" b="1" i="1">
                                  <a:latin typeface="Cambria Math"/>
                                </a:rPr>
                                <m:t>𝟎𝟔</m:t>
                              </m:r>
                            </m:e>
                            <m:e>
                              <m:r>
                                <a:rPr lang="es-MX" sz="1440" b="1" i="1">
                                  <a:latin typeface="Cambria Math"/>
                                </a:rPr>
                                <m:t>𝟖</m:t>
                              </m:r>
                            </m:e>
                          </m:mr>
                        </m:m>
                      </m:e>
                    </m:d>
                    <m:r>
                      <a:rPr lang="es-MX" sz="1440" b="1" i="1">
                        <a:latin typeface="Cambria Math"/>
                      </a:rPr>
                      <m:t>=</m:t>
                    </m:r>
                  </m:oMath>
                </a14:m>
                <a:r>
                  <a:rPr lang="es-MX" sz="1440" b="1" dirty="0">
                    <a:latin typeface="Century Gothic" pitchFamily="34" charset="0"/>
                  </a:rPr>
                  <a:t>((8*5.06*8)+(2*5.06*0)+(0*-5.06*0))-((0*5.06*0)+(4*-5.06*8)+(8*-22.5*2))=</a:t>
                </a:r>
              </a:p>
              <a:p>
                <a:pPr algn="ctr"/>
                <a:r>
                  <a:rPr lang="es-MX" sz="1440" b="1" dirty="0">
                    <a:latin typeface="Century Gothic" pitchFamily="34" charset="0"/>
                  </a:rPr>
                  <a:t>(323.84)-(-161.92-360)=844.76</a:t>
                </a:r>
              </a:p>
            </p:txBody>
          </p:sp>
        </mc:Choice>
        <mc:Fallback xmlns="">
          <p:sp>
            <p:nvSpPr>
              <p:cNvPr id="17" name="16 Rectángulo"/>
              <p:cNvSpPr>
                <a:spLocks noRot="1" noChangeAspect="1" noMove="1" noResize="1" noEditPoints="1" noAdjustHandles="1" noChangeArrowheads="1" noChangeShapeType="1" noTextEdit="1"/>
              </p:cNvSpPr>
              <p:nvPr/>
            </p:nvSpPr>
            <p:spPr>
              <a:xfrm>
                <a:off x="1701156" y="4574239"/>
                <a:ext cx="8378970" cy="904478"/>
              </a:xfrm>
              <a:prstGeom prst="rect">
                <a:avLst/>
              </a:prstGeom>
              <a:blipFill rotWithShape="0">
                <a:blip r:embed="rId5"/>
                <a:stretch>
                  <a:fillRect b="-604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1665349" y="5379513"/>
                <a:ext cx="8450583" cy="1126014"/>
              </a:xfrm>
              <a:prstGeom prst="rect">
                <a:avLst/>
              </a:prstGeom>
            </p:spPr>
            <p:txBody>
              <a:bodyPr wrap="none">
                <a:spAutoFit/>
              </a:bodyPr>
              <a:lstStyle/>
              <a:p>
                <a14:m>
                  <m:oMath xmlns:m="http://schemas.openxmlformats.org/officeDocument/2006/math">
                    <m:d>
                      <m:dPr>
                        <m:begChr m:val="["/>
                        <m:endChr m:val="]"/>
                        <m:ctrlPr>
                          <a:rPr lang="es-MX" sz="1440" b="1" i="1">
                            <a:latin typeface="Cambria Math" panose="02040503050406030204" pitchFamily="18" charset="0"/>
                          </a:rPr>
                        </m:ctrlPr>
                      </m:dPr>
                      <m:e>
                        <m:m>
                          <m:mPr>
                            <m:mcs>
                              <m:mc>
                                <m:mcPr>
                                  <m:count m:val="3"/>
                                  <m:mcJc m:val="center"/>
                                </m:mcPr>
                              </m:mc>
                            </m:mcs>
                            <m:ctrlPr>
                              <a:rPr lang="es-MX" sz="1440" b="1" i="1">
                                <a:latin typeface="Cambria Math" panose="02040503050406030204" pitchFamily="18" charset="0"/>
                              </a:rPr>
                            </m:ctrlPr>
                          </m:mPr>
                          <m:mr>
                            <m:e>
                              <m:r>
                                <m:rPr>
                                  <m:brk m:alnAt="7"/>
                                </m:rPr>
                                <a:rPr lang="es-MX" sz="1440" b="1" i="1">
                                  <a:latin typeface="Cambria Math"/>
                                </a:rPr>
                                <m:t>𝟖</m:t>
                              </m:r>
                            </m:e>
                            <m:e>
                              <m:r>
                                <a:rPr lang="es-MX" sz="1440" b="1" i="1">
                                  <a:latin typeface="Cambria Math"/>
                                </a:rPr>
                                <m:t>𝟐</m:t>
                              </m:r>
                            </m:e>
                            <m:e>
                              <m: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e>
                          </m:mr>
                          <m:mr>
                            <m:e>
                              <m:r>
                                <a:rPr lang="es-MX" sz="1440" b="1" i="1">
                                  <a:latin typeface="Cambria Math"/>
                                </a:rPr>
                                <m:t>𝟐</m:t>
                              </m:r>
                            </m:e>
                            <m:e>
                              <m:r>
                                <a:rPr lang="es-MX" sz="1440" b="1" i="1">
                                  <a:latin typeface="Cambria Math"/>
                                </a:rPr>
                                <m:t>𝟏𝟐</m:t>
                              </m:r>
                            </m:e>
                            <m:e>
                              <m:r>
                                <a:rPr lang="es-MX" sz="1440" b="1" i="1">
                                  <a:latin typeface="Cambria Math"/>
                                </a:rPr>
                                <m:t>𝟓</m:t>
                              </m:r>
                              <m:r>
                                <a:rPr lang="es-MX" sz="1440" b="1" i="1">
                                  <a:latin typeface="Cambria Math"/>
                                </a:rPr>
                                <m:t>.</m:t>
                              </m:r>
                              <m:r>
                                <a:rPr lang="es-MX" sz="1440" b="1" i="1">
                                  <a:latin typeface="Cambria Math"/>
                                </a:rPr>
                                <m:t>𝟎𝟔</m:t>
                              </m:r>
                            </m:e>
                          </m:mr>
                          <m:mr>
                            <m:e>
                              <m:r>
                                <a:rPr lang="es-MX" sz="1440" b="1" i="1">
                                  <a:latin typeface="Cambria Math"/>
                                </a:rPr>
                                <m:t>𝟎</m:t>
                              </m:r>
                            </m:e>
                            <m:e>
                              <m:r>
                                <a:rPr lang="es-MX" sz="1440" b="1" i="1">
                                  <a:latin typeface="Cambria Math"/>
                                </a:rPr>
                                <m:t>𝟒</m:t>
                              </m:r>
                            </m:e>
                            <m:e>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e>
                          </m:mr>
                        </m:m>
                      </m:e>
                    </m:d>
                    <m:r>
                      <a:rPr lang="es-MX" sz="1440" b="1" i="1">
                        <a:latin typeface="Cambria Math"/>
                      </a:rPr>
                      <m:t>=</m:t>
                    </m:r>
                  </m:oMath>
                </a14:m>
                <a:r>
                  <a:rPr lang="es-MX" sz="1440" b="1" dirty="0">
                    <a:latin typeface="Century Gothic" pitchFamily="34" charset="0"/>
                  </a:rPr>
                  <a:t>((8*12*-5.06)+(2*5.06*0)+(-22.5*2*4))-((-22.5*12*0)+(8*5.06*4)+(2*2*-5.06))=</a:t>
                </a:r>
              </a:p>
              <a:p>
                <a:pPr algn="ctr"/>
                <a:r>
                  <a:rPr lang="es-MX" sz="1440" b="1" dirty="0">
                    <a:latin typeface="Century Gothic" pitchFamily="34" charset="0"/>
                  </a:rPr>
                  <a:t>(485.76-179.2)-(161.92-20.24)= -664.96-(141.68)= 806.64</a:t>
                </a:r>
              </a:p>
              <a:p>
                <a:endParaRPr lang="es-MX" sz="1440" dirty="0"/>
              </a:p>
            </p:txBody>
          </p:sp>
        </mc:Choice>
        <mc:Fallback xmlns="">
          <p:sp>
            <p:nvSpPr>
              <p:cNvPr id="18" name="17 Rectángulo"/>
              <p:cNvSpPr>
                <a:spLocks noRot="1" noChangeAspect="1" noMove="1" noResize="1" noEditPoints="1" noAdjustHandles="1" noChangeArrowheads="1" noChangeShapeType="1" noTextEdit="1"/>
              </p:cNvSpPr>
              <p:nvPr/>
            </p:nvSpPr>
            <p:spPr>
              <a:xfrm>
                <a:off x="1665349" y="5379513"/>
                <a:ext cx="8450583" cy="1126014"/>
              </a:xfrm>
              <a:prstGeom prst="rect">
                <a:avLst/>
              </a:prstGeom>
              <a:blipFill rotWithShape="0">
                <a:blip r:embed="rId6"/>
                <a:stretch>
                  <a:fillRect/>
                </a:stretch>
              </a:blipFill>
            </p:spPr>
            <p:txBody>
              <a:bodyPr/>
              <a:lstStyle/>
              <a:p>
                <a:r>
                  <a:rPr lang="es-MX">
                    <a:noFill/>
                  </a:rPr>
                  <a:t> </a:t>
                </a:r>
              </a:p>
            </p:txBody>
          </p:sp>
        </mc:Fallback>
      </mc:AlternateContent>
      <p:sp>
        <p:nvSpPr>
          <p:cNvPr id="8"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57</a:t>
            </a:fld>
            <a:r>
              <a:rPr lang="es-MX" dirty="0"/>
              <a:t>/66</a:t>
            </a:r>
          </a:p>
        </p:txBody>
      </p:sp>
      <p:sp>
        <p:nvSpPr>
          <p:cNvPr id="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7"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8"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5 Imagen" descr="lobos.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Botón de acción: Inicio 19">
            <a:hlinkClick r:id="rId11"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CuadroTexto 22"/>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21" name="CuadroTexto 20"/>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Tree>
    <p:extLst>
      <p:ext uri="{BB962C8B-B14F-4D97-AF65-F5344CB8AC3E}">
        <p14:creationId xmlns:p14="http://schemas.microsoft.com/office/powerpoint/2010/main" val="3896247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CuadroTexto"/>
              <p:cNvSpPr txBox="1"/>
              <p:nvPr/>
            </p:nvSpPr>
            <p:spPr>
              <a:xfrm>
                <a:off x="1728208" y="2934982"/>
                <a:ext cx="2424355" cy="1097280"/>
              </a:xfrm>
              <a:prstGeom prst="rect">
                <a:avLst/>
              </a:prstGeom>
            </p:spPr>
            <p:txBody>
              <a:bodyPr vert="horz" wrap="none" lIns="109728" tIns="54864" rIns="109728" bIns="54864" rtlCol="0" anchor="ctr">
                <a:noAutofit/>
              </a:bodyPr>
              <a:lstStyle/>
              <a:p>
                <a:pPr algn="ctr">
                  <a:spcBef>
                    <a:spcPct val="0"/>
                  </a:spcBef>
                </a:pPr>
                <a14:m>
                  <m:oMath xmlns:m="http://schemas.openxmlformats.org/officeDocument/2006/math">
                    <m:r>
                      <a:rPr lang="es-MX" b="1" i="1">
                        <a:latin typeface="Cambria Math"/>
                      </a:rPr>
                      <m:t>𝑬𝒌</m:t>
                    </m:r>
                    <m:sSub>
                      <m:sSubPr>
                        <m:ctrlPr>
                          <a:rPr lang="es-MX" b="1" i="1">
                            <a:latin typeface="Cambria Math" panose="02040503050406030204" pitchFamily="18" charset="0"/>
                          </a:rPr>
                        </m:ctrlPr>
                      </m:sSubPr>
                      <m:e>
                        <m:r>
                          <a:rPr lang="es-MX" b="1" i="1">
                            <a:latin typeface="Cambria Math"/>
                            <a:ea typeface="Cambria Math"/>
                          </a:rPr>
                          <m:t>𝜽</m:t>
                        </m:r>
                      </m:e>
                      <m:sub>
                        <m:r>
                          <a:rPr lang="es-MX" b="1" i="1">
                            <a:latin typeface="Cambria Math"/>
                          </a:rPr>
                          <m:t>𝑩</m:t>
                        </m:r>
                      </m:sub>
                    </m:sSub>
                  </m:oMath>
                </a14:m>
                <a:r>
                  <a:rPr lang="es-MX" b="1" dirty="0"/>
                  <a:t>= </a:t>
                </a:r>
                <a14:m>
                  <m:oMath xmlns:m="http://schemas.openxmlformats.org/officeDocument/2006/math">
                    <m:r>
                      <a:rPr lang="es-MX" b="1">
                        <a:latin typeface="Cambria Math"/>
                      </a:rPr>
                      <m:t>−</m:t>
                    </m:r>
                    <m:f>
                      <m:fPr>
                        <m:ctrlPr>
                          <a:rPr lang="es-MX" b="1" i="1">
                            <a:latin typeface="Cambria Math" panose="02040503050406030204" pitchFamily="18" charset="0"/>
                          </a:rPr>
                        </m:ctrlPr>
                      </m:fPr>
                      <m:num>
                        <m:r>
                          <a:rPr lang="es-MX" b="1" i="1">
                            <a:latin typeface="Cambria Math"/>
                          </a:rPr>
                          <m:t>𝟏𝟗𝟐𝟏</m:t>
                        </m:r>
                        <m:r>
                          <a:rPr lang="es-MX" b="1" i="1">
                            <a:latin typeface="Cambria Math"/>
                          </a:rPr>
                          <m:t>.</m:t>
                        </m:r>
                        <m:r>
                          <a:rPr lang="es-MX" b="1" i="1">
                            <a:latin typeface="Cambria Math"/>
                          </a:rPr>
                          <m:t>𝟒𝟒</m:t>
                        </m:r>
                      </m:num>
                      <m:den>
                        <m:r>
                          <a:rPr lang="es-MX" b="1" i="1">
                            <a:latin typeface="Cambria Math"/>
                          </a:rPr>
                          <m:t>𝟔𝟎𝟖</m:t>
                        </m:r>
                      </m:den>
                    </m:f>
                    <m:r>
                      <a:rPr lang="es-MX" b="1">
                        <a:latin typeface="Cambria Math"/>
                      </a:rPr>
                      <m:t>=−</m:t>
                    </m:r>
                    <m:r>
                      <a:rPr lang="es-MX" b="1">
                        <a:latin typeface="Cambria Math"/>
                      </a:rPr>
                      <m:t>𝟑</m:t>
                    </m:r>
                    <m:r>
                      <a:rPr lang="es-MX" b="1">
                        <a:latin typeface="Cambria Math"/>
                      </a:rPr>
                      <m:t>.</m:t>
                    </m:r>
                    <m:r>
                      <a:rPr lang="es-MX" b="1">
                        <a:latin typeface="Cambria Math"/>
                      </a:rPr>
                      <m:t>𝟏𝟔</m:t>
                    </m:r>
                  </m:oMath>
                </a14:m>
                <a:endParaRPr lang="es-MX" b="1" dirty="0">
                  <a:latin typeface="Century Gothic" pitchFamily="34" charset="0"/>
                </a:endParaRPr>
              </a:p>
            </p:txBody>
          </p:sp>
        </mc:Choice>
        <mc:Fallback xmlns="">
          <p:sp>
            <p:nvSpPr>
              <p:cNvPr id="4" name="3 CuadroTexto"/>
              <p:cNvSpPr txBox="1">
                <a:spLocks noRot="1" noChangeAspect="1" noMove="1" noResize="1" noEditPoints="1" noAdjustHandles="1" noChangeArrowheads="1" noChangeShapeType="1" noTextEdit="1"/>
              </p:cNvSpPr>
              <p:nvPr/>
            </p:nvSpPr>
            <p:spPr>
              <a:xfrm>
                <a:off x="1728208" y="2934982"/>
                <a:ext cx="2424355" cy="1097280"/>
              </a:xfrm>
              <a:prstGeom prst="rect">
                <a:avLst/>
              </a:prstGeom>
              <a:blipFill rotWithShape="0">
                <a:blip r:embed="rId2"/>
                <a:stretch>
                  <a:fillRect l="-6784" r="-703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710316" y="4456446"/>
                <a:ext cx="2507354" cy="492507"/>
              </a:xfrm>
              <a:prstGeom prst="rect">
                <a:avLst/>
              </a:prstGeom>
            </p:spPr>
            <p:txBody>
              <a:bodyPr wrap="none">
                <a:spAutoFit/>
              </a:bodyPr>
              <a:lstStyle/>
              <a:p>
                <a:pPr algn="ctr">
                  <a:spcBef>
                    <a:spcPct val="0"/>
                  </a:spcBef>
                </a:pPr>
                <a14:m>
                  <m:oMath xmlns:m="http://schemas.openxmlformats.org/officeDocument/2006/math">
                    <m:r>
                      <a:rPr lang="es-MX" b="1" i="1">
                        <a:latin typeface="Cambria Math"/>
                      </a:rPr>
                      <m:t>𝑬𝒌</m:t>
                    </m:r>
                    <m:sSub>
                      <m:sSubPr>
                        <m:ctrlPr>
                          <a:rPr lang="es-MX" b="1" i="1">
                            <a:latin typeface="Cambria Math" panose="02040503050406030204" pitchFamily="18" charset="0"/>
                          </a:rPr>
                        </m:ctrlPr>
                      </m:sSubPr>
                      <m:e>
                        <m:r>
                          <a:rPr lang="es-MX" b="1" i="1">
                            <a:latin typeface="Cambria Math"/>
                            <a:ea typeface="Cambria Math"/>
                          </a:rPr>
                          <m:t>𝜽</m:t>
                        </m:r>
                      </m:e>
                      <m:sub>
                        <m:r>
                          <a:rPr lang="es-MX" b="1" i="1">
                            <a:latin typeface="Cambria Math"/>
                            <a:ea typeface="Cambria Math"/>
                          </a:rPr>
                          <m:t>𝑪</m:t>
                        </m:r>
                      </m:sub>
                    </m:sSub>
                  </m:oMath>
                </a14:m>
                <a:r>
                  <a:rPr lang="es-MX" b="1" dirty="0"/>
                  <a:t>= = </a:t>
                </a:r>
                <a14:m>
                  <m:oMath xmlns:m="http://schemas.openxmlformats.org/officeDocument/2006/math">
                    <m:f>
                      <m:fPr>
                        <m:ctrlPr>
                          <a:rPr lang="es-MX" b="1" i="1">
                            <a:latin typeface="Cambria Math" panose="02040503050406030204" pitchFamily="18" charset="0"/>
                          </a:rPr>
                        </m:ctrlPr>
                      </m:fPr>
                      <m:num>
                        <m:r>
                          <a:rPr lang="es-MX" b="1" i="1">
                            <a:latin typeface="Cambria Math"/>
                          </a:rPr>
                          <m:t>𝟖𝟒𝟒</m:t>
                        </m:r>
                        <m:r>
                          <a:rPr lang="es-MX" b="1" i="1">
                            <a:latin typeface="Cambria Math"/>
                          </a:rPr>
                          <m:t>.</m:t>
                        </m:r>
                        <m:r>
                          <a:rPr lang="es-MX" b="1" i="1">
                            <a:latin typeface="Cambria Math"/>
                          </a:rPr>
                          <m:t>𝟕𝟔</m:t>
                        </m:r>
                      </m:num>
                      <m:den>
                        <m:r>
                          <a:rPr lang="es-MX" b="1" i="1">
                            <a:latin typeface="Cambria Math"/>
                          </a:rPr>
                          <m:t>𝟔𝟎𝟖</m:t>
                        </m:r>
                      </m:den>
                    </m:f>
                    <m:r>
                      <a:rPr lang="es-MX" b="1">
                        <a:latin typeface="Cambria Math"/>
                      </a:rPr>
                      <m:t>=</m:t>
                    </m:r>
                    <m:r>
                      <a:rPr lang="es-MX" b="1">
                        <a:latin typeface="Cambria Math"/>
                      </a:rPr>
                      <m:t>𝟏</m:t>
                    </m:r>
                    <m:r>
                      <a:rPr lang="es-MX" b="1">
                        <a:latin typeface="Cambria Math"/>
                      </a:rPr>
                      <m:t>.</m:t>
                    </m:r>
                    <m:r>
                      <a:rPr lang="es-MX" b="1">
                        <a:latin typeface="Cambria Math"/>
                      </a:rPr>
                      <m:t>𝟑𝟗</m:t>
                    </m:r>
                  </m:oMath>
                </a14:m>
                <a:endParaRPr lang="es-MX" b="1" dirty="0">
                  <a:latin typeface="Century Gothic" pitchFamily="34"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4710316" y="4456446"/>
                <a:ext cx="2507354" cy="492507"/>
              </a:xfrm>
              <a:prstGeom prst="rect">
                <a:avLst/>
              </a:prstGeom>
              <a:blipFill rotWithShape="0">
                <a:blip r:embed="rId3"/>
                <a:stretch>
                  <a:fillRect b="-740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7608007" y="3268140"/>
                <a:ext cx="2912913" cy="492507"/>
              </a:xfrm>
              <a:prstGeom prst="rect">
                <a:avLst/>
              </a:prstGeom>
            </p:spPr>
            <p:txBody>
              <a:bodyPr wrap="none">
                <a:spAutoFit/>
              </a:bodyPr>
              <a:lstStyle/>
              <a:p>
                <a:pPr algn="ctr">
                  <a:spcBef>
                    <a:spcPct val="0"/>
                  </a:spcBef>
                </a:pPr>
                <a14:m>
                  <m:oMath xmlns:m="http://schemas.openxmlformats.org/officeDocument/2006/math">
                    <m:r>
                      <a:rPr lang="es-MX" b="1" i="1">
                        <a:latin typeface="Cambria Math"/>
                      </a:rPr>
                      <m:t>𝑬𝒌</m:t>
                    </m:r>
                    <m:sSub>
                      <m:sSubPr>
                        <m:ctrlPr>
                          <a:rPr lang="es-MX" b="1" i="1">
                            <a:latin typeface="Cambria Math" panose="02040503050406030204" pitchFamily="18" charset="0"/>
                          </a:rPr>
                        </m:ctrlPr>
                      </m:sSubPr>
                      <m:e>
                        <m:r>
                          <a:rPr lang="es-MX" b="1" i="1">
                            <a:latin typeface="Cambria Math"/>
                            <a:ea typeface="Cambria Math"/>
                          </a:rPr>
                          <m:t>𝜽</m:t>
                        </m:r>
                      </m:e>
                      <m:sub>
                        <m:r>
                          <a:rPr lang="es-MX" b="1" i="1">
                            <a:latin typeface="Cambria Math"/>
                            <a:ea typeface="Cambria Math"/>
                          </a:rPr>
                          <m:t>𝑫</m:t>
                        </m:r>
                      </m:sub>
                    </m:sSub>
                  </m:oMath>
                </a14:m>
                <a:r>
                  <a:rPr lang="es-MX" b="1" dirty="0"/>
                  <a:t>= = </a:t>
                </a:r>
                <a14:m>
                  <m:oMath xmlns:m="http://schemas.openxmlformats.org/officeDocument/2006/math">
                    <m:r>
                      <a:rPr lang="es-MX" b="1">
                        <a:latin typeface="Cambria Math"/>
                      </a:rPr>
                      <m:t>−</m:t>
                    </m:r>
                    <m:f>
                      <m:fPr>
                        <m:ctrlPr>
                          <a:rPr lang="es-MX" b="1" i="1">
                            <a:latin typeface="Cambria Math" panose="02040503050406030204" pitchFamily="18" charset="0"/>
                          </a:rPr>
                        </m:ctrlPr>
                      </m:fPr>
                      <m:num>
                        <m:r>
                          <a:rPr lang="es-MX" b="1" i="1">
                            <a:latin typeface="Cambria Math"/>
                          </a:rPr>
                          <m:t>𝟖𝟎𝟔</m:t>
                        </m:r>
                        <m:r>
                          <a:rPr lang="es-MX" b="1" i="1">
                            <a:latin typeface="Cambria Math"/>
                          </a:rPr>
                          <m:t>.</m:t>
                        </m:r>
                        <m:r>
                          <a:rPr lang="es-MX" b="1" i="1">
                            <a:latin typeface="Cambria Math"/>
                          </a:rPr>
                          <m:t>𝟔𝟒</m:t>
                        </m:r>
                      </m:num>
                      <m:den>
                        <m:r>
                          <a:rPr lang="es-MX" b="1" i="1">
                            <a:latin typeface="Cambria Math"/>
                          </a:rPr>
                          <m:t>𝟔𝟎𝟖</m:t>
                        </m:r>
                      </m:den>
                    </m:f>
                    <m:r>
                      <a:rPr lang="es-MX" b="1">
                        <a:latin typeface="Cambria Math"/>
                      </a:rPr>
                      <m:t>=−</m:t>
                    </m:r>
                    <m:r>
                      <a:rPr lang="es-MX" b="1">
                        <a:latin typeface="Cambria Math"/>
                      </a:rPr>
                      <m:t>𝟏</m:t>
                    </m:r>
                    <m:r>
                      <a:rPr lang="es-MX" b="1">
                        <a:latin typeface="Cambria Math"/>
                      </a:rPr>
                      <m:t>.</m:t>
                    </m:r>
                    <m:r>
                      <a:rPr lang="es-MX" b="1">
                        <a:latin typeface="Cambria Math"/>
                      </a:rPr>
                      <m:t>𝟑𝟐</m:t>
                    </m:r>
                  </m:oMath>
                </a14:m>
                <a:endParaRPr lang="es-MX" b="1" dirty="0">
                  <a:latin typeface="Century Gothic"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7608007" y="3268140"/>
                <a:ext cx="2912913" cy="492507"/>
              </a:xfrm>
              <a:prstGeom prst="rect">
                <a:avLst/>
              </a:prstGeom>
              <a:blipFill rotWithShape="0">
                <a:blip r:embed="rId4"/>
                <a:stretch>
                  <a:fillRect b="-7407"/>
                </a:stretch>
              </a:blipFill>
            </p:spPr>
            <p:txBody>
              <a:bodyPr/>
              <a:lstStyle/>
              <a:p>
                <a:r>
                  <a:rPr lang="es-MX">
                    <a:noFill/>
                  </a:rPr>
                  <a:t> </a:t>
                </a:r>
              </a:p>
            </p:txBody>
          </p:sp>
        </mc:Fallback>
      </mc:AlternateContent>
      <p:sp>
        <p:nvSpPr>
          <p:cNvPr id="7" name="6 Rectángulo"/>
          <p:cNvSpPr/>
          <p:nvPr/>
        </p:nvSpPr>
        <p:spPr>
          <a:xfrm>
            <a:off x="4184532" y="1972457"/>
            <a:ext cx="3949412" cy="313932"/>
          </a:xfrm>
          <a:prstGeom prst="rect">
            <a:avLst/>
          </a:prstGeom>
        </p:spPr>
        <p:txBody>
          <a:bodyPr wrap="square">
            <a:spAutoFit/>
          </a:bodyPr>
          <a:lstStyle/>
          <a:p>
            <a:pPr>
              <a:spcBef>
                <a:spcPct val="0"/>
              </a:spcBef>
            </a:pPr>
            <a:r>
              <a:rPr lang="en-US" sz="1440" b="1" dirty="0" err="1">
                <a:latin typeface="Century Gothic" pitchFamily="34" charset="0"/>
              </a:rPr>
              <a:t>SOLUCIÓN</a:t>
            </a:r>
            <a:r>
              <a:rPr lang="en-US" sz="1440" b="1" dirty="0">
                <a:latin typeface="Century Gothic" pitchFamily="34" charset="0"/>
              </a:rPr>
              <a:t> DEL SISTEMA DE ECUACIONES:</a:t>
            </a:r>
          </a:p>
        </p:txBody>
      </p:sp>
      <p:sp>
        <p:nvSpPr>
          <p:cNvPr id="8"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58</a:t>
            </a:fld>
            <a:r>
              <a:rPr lang="es-MX" dirty="0"/>
              <a:t>/66</a:t>
            </a:r>
          </a:p>
        </p:txBody>
      </p:sp>
      <p:sp>
        <p:nvSpPr>
          <p:cNvPr id="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6"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otón de acción: Inicio 13">
            <a:hlinkClick r:id="rId9"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CuadroTexto 16"/>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5" name="CuadroTexto 14"/>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Tree>
    <p:extLst>
      <p:ext uri="{BB962C8B-B14F-4D97-AF65-F5344CB8AC3E}">
        <p14:creationId xmlns:p14="http://schemas.microsoft.com/office/powerpoint/2010/main" val="30008660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p:nvPr/>
        </p:nvSpPr>
        <p:spPr>
          <a:xfrm>
            <a:off x="2842138" y="1659983"/>
            <a:ext cx="6474503" cy="274249"/>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8. MOMENTOS FLEXIONANTES EN LOS EXTREMOS DE CADA TRAMO</a:t>
            </a:r>
          </a:p>
        </p:txBody>
      </p:sp>
      <mc:AlternateContent xmlns:mc="http://schemas.openxmlformats.org/markup-compatibility/2006" xmlns:a14="http://schemas.microsoft.com/office/drawing/2010/main">
        <mc:Choice Requires="a14">
          <p:sp>
            <p:nvSpPr>
              <p:cNvPr id="5" name="TextBox 16"/>
              <p:cNvSpPr txBox="1"/>
              <p:nvPr/>
            </p:nvSpPr>
            <p:spPr>
              <a:xfrm>
                <a:off x="551384" y="1934232"/>
                <a:ext cx="5112568" cy="1130202"/>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AB</a:t>
                </a: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𝑨𝑩</m:t>
                          </m:r>
                        </m:sub>
                      </m:sSub>
                      <m:r>
                        <a:rPr lang="es-MX" sz="1440" b="1" i="1">
                          <a:latin typeface="Cambria Math"/>
                        </a:rPr>
                        <m:t>=</m:t>
                      </m:r>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a:latin typeface="Cambria Math"/>
                        </a:rPr>
                        <m:t>−</m:t>
                      </m:r>
                      <m:r>
                        <a:rPr lang="es-MX" sz="1440" b="1">
                          <a:latin typeface="Cambria Math"/>
                        </a:rPr>
                        <m:t>𝟐𝟐</m:t>
                      </m:r>
                      <m:r>
                        <a:rPr lang="es-MX" sz="1440" b="1">
                          <a:latin typeface="Cambria Math"/>
                        </a:rPr>
                        <m:t>.</m:t>
                      </m:r>
                      <m:r>
                        <a:rPr lang="es-MX" sz="1440" b="1">
                          <a:latin typeface="Cambria Math"/>
                        </a:rPr>
                        <m:t>𝟓</m:t>
                      </m:r>
                      <m:r>
                        <a:rPr lang="es-MX" sz="1440" b="1">
                          <a:latin typeface="Cambria Math"/>
                        </a:rPr>
                        <m:t>=</m:t>
                      </m:r>
                      <m:r>
                        <a:rPr lang="es-MX" sz="1440" b="1">
                          <a:latin typeface="Cambria Math"/>
                        </a:rPr>
                        <m:t>𝟐</m:t>
                      </m:r>
                      <m:d>
                        <m:dPr>
                          <m:ctrlPr>
                            <a:rPr lang="es-MX" sz="1440" b="1" i="1">
                              <a:latin typeface="Cambria Math" panose="02040503050406030204" pitchFamily="18" charset="0"/>
                            </a:rPr>
                          </m:ctrlPr>
                        </m:dPr>
                        <m:e>
                          <m:r>
                            <a:rPr lang="es-MX" sz="1440" b="1">
                              <a:latin typeface="Cambria Math"/>
                            </a:rPr>
                            <m:t>−</m:t>
                          </m:r>
                          <m:r>
                            <a:rPr lang="es-MX" sz="1440" b="1">
                              <a:latin typeface="Cambria Math"/>
                            </a:rPr>
                            <m:t>𝟑</m:t>
                          </m:r>
                          <m:r>
                            <a:rPr lang="es-MX" sz="1440" b="1">
                              <a:latin typeface="Cambria Math"/>
                            </a:rPr>
                            <m:t>.</m:t>
                          </m:r>
                          <m:r>
                            <a:rPr lang="es-MX" sz="1440" b="1">
                              <a:latin typeface="Cambria Math"/>
                            </a:rPr>
                            <m:t>𝟏𝟔</m:t>
                          </m:r>
                        </m:e>
                      </m:d>
                      <m:r>
                        <a:rPr lang="es-MX" sz="1440" b="1">
                          <a:latin typeface="Cambria Math"/>
                        </a:rPr>
                        <m:t>−</m:t>
                      </m:r>
                      <m:r>
                        <a:rPr lang="es-MX" sz="1440" b="1">
                          <a:latin typeface="Cambria Math"/>
                        </a:rPr>
                        <m:t>𝟐𝟐</m:t>
                      </m:r>
                      <m:r>
                        <a:rPr lang="es-MX" sz="1440" b="1">
                          <a:latin typeface="Cambria Math"/>
                        </a:rPr>
                        <m:t>.</m:t>
                      </m:r>
                      <m:r>
                        <a:rPr lang="es-MX" sz="1440" b="1">
                          <a:latin typeface="Cambria Math"/>
                        </a:rPr>
                        <m:t>𝟓</m:t>
                      </m:r>
                      <m:r>
                        <a:rPr lang="es-MX" sz="1440" b="1">
                          <a:latin typeface="Cambria Math"/>
                        </a:rPr>
                        <m:t>=−</m:t>
                      </m:r>
                      <m:r>
                        <a:rPr lang="es-MX" sz="1440" b="1">
                          <a:latin typeface="Cambria Math"/>
                        </a:rPr>
                        <m:t>𝟐𝟖</m:t>
                      </m:r>
                      <m:r>
                        <a:rPr lang="es-MX" sz="1440" b="1">
                          <a:latin typeface="Cambria Math"/>
                        </a:rPr>
                        <m:t>.</m:t>
                      </m:r>
                      <m:r>
                        <a:rPr lang="es-MX" sz="1440" b="1">
                          <a:latin typeface="Cambria Math"/>
                        </a:rPr>
                        <m:t>𝟖𝟐</m:t>
                      </m:r>
                      <m:r>
                        <a:rPr lang="es-MX" sz="1440" b="1">
                          <a:latin typeface="Cambria Math"/>
                        </a:rPr>
                        <m:t> </m:t>
                      </m:r>
                      <m:r>
                        <a:rPr lang="es-MX" sz="1440" b="1">
                          <a:latin typeface="Cambria Math"/>
                        </a:rPr>
                        <m:t>𝐭𝐨𝐧</m:t>
                      </m:r>
                      <m:r>
                        <a:rPr lang="es-MX" sz="1440" b="1">
                          <a:latin typeface="Cambria Math"/>
                        </a:rPr>
                        <m:t>∗</m:t>
                      </m:r>
                      <m:r>
                        <a:rPr lang="es-MX" sz="1440" b="1">
                          <a:latin typeface="Cambria Math"/>
                        </a:rPr>
                        <m:t>𝐦</m:t>
                      </m:r>
                    </m:oMath>
                  </m:oMathPara>
                </a14:m>
                <a:endParaRPr lang="es-MX" sz="1440" b="1" dirty="0">
                  <a:solidFill>
                    <a:schemeClr val="accent1"/>
                  </a:solidFill>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𝑩𝑨</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𝟒</m:t>
                      </m:r>
                      <m:d>
                        <m:dPr>
                          <m:ctrlPr>
                            <a:rPr lang="es-MX" sz="1440" b="1" i="1">
                              <a:latin typeface="Cambria Math" panose="02040503050406030204" pitchFamily="18" charset="0"/>
                            </a:rPr>
                          </m:ctrlPr>
                        </m:dPr>
                        <m:e>
                          <m:r>
                            <a:rPr lang="es-MX" sz="1440" b="1" i="1">
                              <a:latin typeface="Cambria Math"/>
                            </a:rPr>
                            <m:t>−</m:t>
                          </m:r>
                          <m:r>
                            <a:rPr lang="es-MX" sz="1440" b="1" i="1">
                              <a:latin typeface="Cambria Math"/>
                            </a:rPr>
                            <m:t>𝟑</m:t>
                          </m:r>
                          <m:r>
                            <a:rPr lang="es-MX" sz="1440" b="1" i="1">
                              <a:latin typeface="Cambria Math"/>
                            </a:rPr>
                            <m:t>.</m:t>
                          </m:r>
                          <m:r>
                            <a:rPr lang="es-MX" sz="1440" b="1" i="1">
                              <a:latin typeface="Cambria Math"/>
                            </a:rPr>
                            <m:t>𝟏𝟔</m:t>
                          </m:r>
                        </m:e>
                      </m:d>
                      <m:r>
                        <a:rPr lang="es-MX" sz="1440" b="1" i="1">
                          <a:latin typeface="Cambria Math"/>
                        </a:rPr>
                        <m:t>+</m:t>
                      </m:r>
                      <m:r>
                        <a:rPr lang="es-MX" sz="1440" b="1" i="1">
                          <a:latin typeface="Cambria Math"/>
                        </a:rPr>
                        <m:t>𝟐𝟐</m:t>
                      </m:r>
                      <m:r>
                        <a:rPr lang="es-MX" sz="1440" b="1" i="1">
                          <a:latin typeface="Cambria Math"/>
                        </a:rPr>
                        <m:t>.</m:t>
                      </m:r>
                      <m:r>
                        <a:rPr lang="es-MX" sz="1440" b="1" i="1">
                          <a:latin typeface="Cambria Math"/>
                        </a:rPr>
                        <m:t>𝟓</m:t>
                      </m:r>
                      <m:r>
                        <a:rPr lang="es-MX" sz="1440" b="1" i="1">
                          <a:latin typeface="Cambria Math"/>
                        </a:rPr>
                        <m:t>=</m:t>
                      </m:r>
                      <m:r>
                        <a:rPr lang="es-MX" sz="1440" b="1">
                          <a:latin typeface="Cambria Math"/>
                        </a:rPr>
                        <m:t>𝟗</m:t>
                      </m:r>
                      <m:r>
                        <a:rPr lang="es-MX" sz="1440" b="1">
                          <a:latin typeface="Cambria Math"/>
                        </a:rPr>
                        <m:t>.</m:t>
                      </m:r>
                      <m:r>
                        <a:rPr lang="es-MX" sz="1440" b="1">
                          <a:latin typeface="Cambria Math"/>
                        </a:rPr>
                        <m:t>𝟖𝟔𝐭𝐨𝐧</m:t>
                      </m:r>
                      <m:r>
                        <a:rPr lang="es-MX" sz="1440" b="1">
                          <a:latin typeface="Cambria Math"/>
                        </a:rPr>
                        <m:t>∗</m:t>
                      </m:r>
                      <m:r>
                        <a:rPr lang="es-MX" sz="1440" b="1">
                          <a:latin typeface="Cambria Math"/>
                        </a:rPr>
                        <m:t>𝐦</m:t>
                      </m:r>
                    </m:oMath>
                  </m:oMathPara>
                </a14:m>
                <a:endParaRPr lang="es-MX" sz="1440" b="1" dirty="0"/>
              </a:p>
            </p:txBody>
          </p:sp>
        </mc:Choice>
        <mc:Fallback xmlns="">
          <p:sp>
            <p:nvSpPr>
              <p:cNvPr id="5" name="TextBox 16"/>
              <p:cNvSpPr txBox="1">
                <a:spLocks noRot="1" noChangeAspect="1" noMove="1" noResize="1" noEditPoints="1" noAdjustHandles="1" noChangeArrowheads="1" noChangeShapeType="1" noTextEdit="1"/>
              </p:cNvSpPr>
              <p:nvPr/>
            </p:nvSpPr>
            <p:spPr>
              <a:xfrm>
                <a:off x="551384" y="1934232"/>
                <a:ext cx="5112568" cy="1130202"/>
              </a:xfrm>
              <a:prstGeom prst="rect">
                <a:avLst/>
              </a:prstGeom>
              <a:blipFill rotWithShape="0">
                <a:blip r:embed="rId2"/>
                <a:stretch>
                  <a:fillRect r="-358"/>
                </a:stretch>
              </a:blipFill>
            </p:spPr>
            <p:txBody>
              <a:bodyPr/>
              <a:lstStyle/>
              <a:p>
                <a:r>
                  <a:rPr lang="es-MX">
                    <a:noFill/>
                  </a:rPr>
                  <a:t> </a:t>
                </a:r>
              </a:p>
            </p:txBody>
          </p:sp>
        </mc:Fallback>
      </mc:AlternateContent>
      <p:sp>
        <p:nvSpPr>
          <p:cNvPr id="9"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59</a:t>
            </a:fld>
            <a:r>
              <a:rPr lang="es-MX" dirty="0"/>
              <a:t>/66</a:t>
            </a:r>
          </a:p>
        </p:txBody>
      </p:sp>
      <p:sp>
        <p:nvSpPr>
          <p:cNvPr id="10"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2"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3"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7"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otón de acción: Inicio 18">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CuadroTexto 2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20" name="CuadroTexto 19"/>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grpSp>
        <p:nvGrpSpPr>
          <p:cNvPr id="29" name="Grupo 28"/>
          <p:cNvGrpSpPr/>
          <p:nvPr/>
        </p:nvGrpSpPr>
        <p:grpSpPr>
          <a:xfrm>
            <a:off x="1721185" y="3121653"/>
            <a:ext cx="8239866" cy="2215112"/>
            <a:chOff x="1606318" y="3064434"/>
            <a:chExt cx="8239866" cy="2215112"/>
          </a:xfrm>
        </p:grpSpPr>
        <p:grpSp>
          <p:nvGrpSpPr>
            <p:cNvPr id="21" name="Grupo 20"/>
            <p:cNvGrpSpPr/>
            <p:nvPr/>
          </p:nvGrpSpPr>
          <p:grpSpPr>
            <a:xfrm>
              <a:off x="3150415" y="3064434"/>
              <a:ext cx="5256586" cy="1945079"/>
              <a:chOff x="6022575" y="3167627"/>
              <a:chExt cx="5237408" cy="1739193"/>
            </a:xfrm>
          </p:grpSpPr>
          <p:pic>
            <p:nvPicPr>
              <p:cNvPr id="23" name="Imagen 22"/>
              <p:cNvPicPr>
                <a:picLocks noChangeAspect="1"/>
              </p:cNvPicPr>
              <p:nvPr/>
            </p:nvPicPr>
            <p:blipFill rotWithShape="1">
              <a:blip r:embed="rId8"/>
              <a:srcRect l="14542" t="15139" r="13891" b="32821"/>
              <a:stretch/>
            </p:blipFill>
            <p:spPr>
              <a:xfrm>
                <a:off x="6022575" y="3393792"/>
                <a:ext cx="5237408" cy="1513028"/>
              </a:xfrm>
              <a:prstGeom prst="rect">
                <a:avLst/>
              </a:prstGeom>
            </p:spPr>
          </p:pic>
          <p:sp>
            <p:nvSpPr>
              <p:cNvPr id="24" name="CuadroTexto 23"/>
              <p:cNvSpPr txBox="1"/>
              <p:nvPr/>
            </p:nvSpPr>
            <p:spPr>
              <a:xfrm>
                <a:off x="8173227" y="3167627"/>
                <a:ext cx="936104" cy="307777"/>
              </a:xfrm>
              <a:prstGeom prst="rect">
                <a:avLst/>
              </a:prstGeom>
              <a:noFill/>
            </p:spPr>
            <p:txBody>
              <a:bodyPr wrap="square" rtlCol="0">
                <a:spAutoFit/>
              </a:bodyPr>
              <a:lstStyle/>
              <a:p>
                <a:r>
                  <a:rPr lang="es-MX" sz="1400" dirty="0"/>
                  <a:t>7.5 ton/m</a:t>
                </a:r>
              </a:p>
            </p:txBody>
          </p:sp>
        </p:grpSp>
        <mc:AlternateContent xmlns:mc="http://schemas.openxmlformats.org/markup-compatibility/2006" xmlns:a14="http://schemas.microsoft.com/office/drawing/2010/main">
          <mc:Choice Requires="a14">
            <p:sp>
              <p:nvSpPr>
                <p:cNvPr id="25" name="CuadroTexto 24"/>
                <p:cNvSpPr txBox="1"/>
                <p:nvPr/>
              </p:nvSpPr>
              <p:spPr>
                <a:xfrm>
                  <a:off x="1606318" y="3272341"/>
                  <a:ext cx="199890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𝐴𝐵</m:t>
                            </m:r>
                          </m:sub>
                        </m:sSub>
                        <m:r>
                          <a:rPr lang="es-MX" sz="1400" b="0" i="1" smtClean="0">
                            <a:latin typeface="Cambria Math" panose="02040503050406030204" pitchFamily="18" charset="0"/>
                          </a:rPr>
                          <m:t>=28.82 </m:t>
                        </m:r>
                        <m:r>
                          <a:rPr lang="es-MX" sz="1400" b="0" i="1" smtClean="0">
                            <a:latin typeface="Cambria Math" panose="02040503050406030204" pitchFamily="18" charset="0"/>
                          </a:rPr>
                          <m:t>𝑡</m:t>
                        </m:r>
                        <m:r>
                          <a:rPr lang="es-MX" sz="1400" b="0" i="1" smtClean="0">
                            <a:latin typeface="Cambria Math" panose="02040503050406030204" pitchFamily="18" charset="0"/>
                          </a:rPr>
                          <m:t>∗</m:t>
                        </m:r>
                        <m:r>
                          <a:rPr lang="es-MX" sz="1400" b="0" i="1" smtClean="0">
                            <a:latin typeface="Cambria Math" panose="02040503050406030204" pitchFamily="18" charset="0"/>
                          </a:rPr>
                          <m:t>𝑚</m:t>
                        </m:r>
                      </m:oMath>
                    </m:oMathPara>
                  </a14:m>
                  <a:endParaRPr lang="es-MX" sz="1400"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1606318" y="3272341"/>
                  <a:ext cx="1998904" cy="307777"/>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7793956" y="3138797"/>
                  <a:ext cx="20522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𝐵𝐴</m:t>
                            </m:r>
                          </m:sub>
                        </m:sSub>
                        <m:r>
                          <a:rPr lang="es-MX" sz="1400" b="0" i="1" smtClean="0">
                            <a:latin typeface="Cambria Math" panose="02040503050406030204" pitchFamily="18" charset="0"/>
                          </a:rPr>
                          <m:t>=−9.86 </m:t>
                        </m:r>
                        <m:r>
                          <a:rPr lang="es-MX" sz="1400" b="0" i="1" smtClean="0">
                            <a:latin typeface="Cambria Math" panose="02040503050406030204" pitchFamily="18" charset="0"/>
                          </a:rPr>
                          <m:t>𝑡</m:t>
                        </m:r>
                        <m:r>
                          <a:rPr lang="es-MX" sz="1400" b="0" i="1" smtClean="0">
                            <a:latin typeface="Cambria Math" panose="02040503050406030204" pitchFamily="18" charset="0"/>
                          </a:rPr>
                          <m:t>∗</m:t>
                        </m:r>
                        <m:r>
                          <a:rPr lang="es-MX" sz="1400" b="0" i="1" smtClean="0">
                            <a:latin typeface="Cambria Math" panose="02040503050406030204" pitchFamily="18" charset="0"/>
                          </a:rPr>
                          <m:t>𝑚</m:t>
                        </m:r>
                      </m:oMath>
                    </m:oMathPara>
                  </a14:m>
                  <a:endParaRPr lang="es-MX" sz="14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7793956" y="3138797"/>
                  <a:ext cx="2052228" cy="307777"/>
                </a:xfrm>
                <a:prstGeom prst="rect">
                  <a:avLst/>
                </a:prstGeom>
                <a:blipFill rotWithShape="0">
                  <a:blip r:embed="rId10"/>
                  <a:stretch>
                    <a:fillRect/>
                  </a:stretch>
                </a:blipFill>
              </p:spPr>
              <p:txBody>
                <a:bodyPr/>
                <a:lstStyle/>
                <a:p>
                  <a:r>
                    <a:rPr lang="es-MX">
                      <a:noFill/>
                    </a:rPr>
                    <a:t> </a:t>
                  </a:r>
                </a:p>
              </p:txBody>
            </p:sp>
          </mc:Fallback>
        </mc:AlternateContent>
        <p:sp>
          <p:nvSpPr>
            <p:cNvPr id="2" name="CuadroTexto 1"/>
            <p:cNvSpPr txBox="1"/>
            <p:nvPr/>
          </p:nvSpPr>
          <p:spPr>
            <a:xfrm>
              <a:off x="3293279" y="4971769"/>
              <a:ext cx="1440160" cy="307777"/>
            </a:xfrm>
            <a:prstGeom prst="rect">
              <a:avLst/>
            </a:prstGeom>
            <a:noFill/>
          </p:spPr>
          <p:txBody>
            <a:bodyPr wrap="square" rtlCol="0">
              <a:spAutoFit/>
            </a:bodyPr>
            <a:lstStyle/>
            <a:p>
              <a:r>
                <a:rPr lang="es-MX" sz="1400" dirty="0"/>
                <a:t>25.66 ton</a:t>
              </a:r>
            </a:p>
          </p:txBody>
        </p:sp>
        <p:sp>
          <p:nvSpPr>
            <p:cNvPr id="27" name="CuadroTexto 26"/>
            <p:cNvSpPr txBox="1"/>
            <p:nvPr/>
          </p:nvSpPr>
          <p:spPr>
            <a:xfrm>
              <a:off x="7379910" y="4971769"/>
              <a:ext cx="1440160" cy="307777"/>
            </a:xfrm>
            <a:prstGeom prst="rect">
              <a:avLst/>
            </a:prstGeom>
            <a:noFill/>
          </p:spPr>
          <p:txBody>
            <a:bodyPr wrap="square" rtlCol="0">
              <a:spAutoFit/>
            </a:bodyPr>
            <a:lstStyle/>
            <a:p>
              <a:r>
                <a:rPr lang="es-MX" sz="1400" dirty="0"/>
                <a:t>19.34 ton</a:t>
              </a:r>
            </a:p>
          </p:txBody>
        </p:sp>
        <p:cxnSp>
          <p:nvCxnSpPr>
            <p:cNvPr id="6" name="Conector recto de flecha 5"/>
            <p:cNvCxnSpPr/>
            <p:nvPr/>
          </p:nvCxnSpPr>
          <p:spPr>
            <a:xfrm flipV="1">
              <a:off x="3791744" y="4293096"/>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V="1">
              <a:off x="7752184" y="4293096"/>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30" name="Imagen 29"/>
          <p:cNvPicPr>
            <a:picLocks noChangeAspect="1"/>
          </p:cNvPicPr>
          <p:nvPr/>
        </p:nvPicPr>
        <p:blipFill rotWithShape="1">
          <a:blip r:embed="rId11"/>
          <a:srcRect l="28139" t="11518" r="37949" b="12309"/>
          <a:stretch/>
        </p:blipFill>
        <p:spPr>
          <a:xfrm rot="2881217">
            <a:off x="3152528" y="4000162"/>
            <a:ext cx="643329" cy="566959"/>
          </a:xfrm>
          <a:prstGeom prst="rect">
            <a:avLst/>
          </a:prstGeom>
        </p:spPr>
      </p:pic>
      <p:pic>
        <p:nvPicPr>
          <p:cNvPr id="31" name="Imagen 30"/>
          <p:cNvPicPr>
            <a:picLocks noChangeAspect="1"/>
          </p:cNvPicPr>
          <p:nvPr/>
        </p:nvPicPr>
        <p:blipFill rotWithShape="1">
          <a:blip r:embed="rId11"/>
          <a:srcRect l="28139" t="11518" r="37949" b="12309"/>
          <a:stretch/>
        </p:blipFill>
        <p:spPr>
          <a:xfrm rot="7486923" flipV="1">
            <a:off x="7994808" y="4023678"/>
            <a:ext cx="643329" cy="581675"/>
          </a:xfrm>
          <a:prstGeom prst="rect">
            <a:avLst/>
          </a:prstGeom>
        </p:spPr>
      </p:pic>
    </p:spTree>
    <p:extLst>
      <p:ext uri="{BB962C8B-B14F-4D97-AF65-F5344CB8AC3E}">
        <p14:creationId xmlns:p14="http://schemas.microsoft.com/office/powerpoint/2010/main" val="3881603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pPr/>
              <a:t>6</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prstClr val="black"/>
                </a:solidFill>
              </a:rPr>
              <a:t>M.C. ANTONIO DANIEL MARTINEZ DIBENE</a:t>
            </a:r>
          </a:p>
        </p:txBody>
      </p:sp>
      <p:sp>
        <p:nvSpPr>
          <p:cNvPr id="27" name="CuadroTexto 26"/>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sp>
        <p:nvSpPr>
          <p:cNvPr id="7" name="Botón de acción: Inicio 6">
            <a:hlinkClick r:id="rId3" action="ppaction://hlinksldjump" highlightClick="1"/>
          </p:cNvPr>
          <p:cNvSpPr/>
          <p:nvPr/>
        </p:nvSpPr>
        <p:spPr>
          <a:xfrm>
            <a:off x="10315178" y="6143489"/>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mc:AlternateContent xmlns:mc="http://schemas.openxmlformats.org/markup-compatibility/2006" xmlns:a14="http://schemas.microsoft.com/office/drawing/2010/main">
        <mc:Choice Requires="a14">
          <p:sp>
            <p:nvSpPr>
              <p:cNvPr id="18" name="CuadroTexto 5"/>
              <p:cNvSpPr txBox="1"/>
              <p:nvPr/>
            </p:nvSpPr>
            <p:spPr>
              <a:xfrm>
                <a:off x="24618113" y="7018911"/>
                <a:ext cx="771525" cy="2286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MX" sz="1400" b="1" i="0">
                          <a:latin typeface="Cambria Math" panose="02040503050406030204" pitchFamily="18" charset="0"/>
                        </a:rPr>
                        <m:t>(</m:t>
                      </m:r>
                      <m:sSup>
                        <m:sSupPr>
                          <m:ctrlPr>
                            <a:rPr lang="es-MX" sz="1400" b="1" i="1">
                              <a:latin typeface="Cambria Math" panose="02040503050406030204" pitchFamily="18" charset="0"/>
                            </a:rPr>
                          </m:ctrlPr>
                        </m:sSupPr>
                        <m:e>
                          <m:r>
                            <a:rPr lang="es-MX" sz="1400" b="1" i="0">
                              <a:latin typeface="Cambria Math" panose="02040503050406030204" pitchFamily="18" charset="0"/>
                            </a:rPr>
                            <m:t>𝟏𝟎</m:t>
                          </m:r>
                        </m:e>
                        <m:sup>
                          <m:r>
                            <a:rPr lang="es-MX" sz="1400" b="1" i="0">
                              <a:latin typeface="Cambria Math" panose="02040503050406030204" pitchFamily="18" charset="0"/>
                            </a:rPr>
                            <m:t>𝟔</m:t>
                          </m:r>
                        </m:sup>
                      </m:sSup>
                      <m:r>
                        <a:rPr lang="es-MX" sz="1400" b="1" i="0">
                          <a:latin typeface="Cambria Math" panose="02040503050406030204" pitchFamily="18" charset="0"/>
                        </a:rPr>
                        <m:t>)</m:t>
                      </m:r>
                    </m:oMath>
                  </m:oMathPara>
                </a14:m>
                <a:endParaRPr lang="es-MX" sz="1400" b="1" i="0"/>
              </a:p>
            </p:txBody>
          </p:sp>
        </mc:Choice>
        <mc:Fallback xmlns="">
          <p:sp>
            <p:nvSpPr>
              <p:cNvPr id="18" name="CuadroTexto 5"/>
              <p:cNvSpPr txBox="1">
                <a:spLocks noRot="1" noChangeAspect="1" noMove="1" noResize="1" noEditPoints="1" noAdjustHandles="1" noChangeArrowheads="1" noChangeShapeType="1" noTextEdit="1"/>
              </p:cNvSpPr>
              <p:nvPr/>
            </p:nvSpPr>
            <p:spPr>
              <a:xfrm>
                <a:off x="24618113" y="7018911"/>
                <a:ext cx="771525" cy="228600"/>
              </a:xfrm>
              <a:prstGeom prst="rect">
                <a:avLst/>
              </a:prstGeom>
              <a:blipFill rotWithShape="0">
                <a:blip r:embed="rId9"/>
                <a:stretch>
                  <a:fillRect b="-2894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927587" y="4569571"/>
                <a:ext cx="6648400" cy="1074525"/>
              </a:xfrm>
              <a:prstGeom prst="rect">
                <a:avLst/>
              </a:prstGeom>
            </p:spPr>
            <p:txBody>
              <a:bodyPr wrap="square">
                <a:spAutoFit/>
              </a:bodyPr>
              <a:lstStyle/>
              <a:p>
                <a:pPr>
                  <a:spcBef>
                    <a:spcPct val="0"/>
                  </a:spcBef>
                </a:pPr>
                <a:r>
                  <a:rPr lang="es-MX" sz="1400" b="1" dirty="0">
                    <a:effectLst/>
                    <a:latin typeface="Century Gothic" pitchFamily="34" charset="0"/>
                  </a:rPr>
                  <a:t>Empezando por el nudo B</a:t>
                </a:r>
              </a:p>
              <a:p>
                <a:pPr algn="ctr">
                  <a:spcBef>
                    <a:spcPct val="0"/>
                  </a:spcBef>
                </a:pPr>
                <a:r>
                  <a:rPr lang="es-MX" sz="1400" b="1" dirty="0">
                    <a:effectLst/>
                    <a:latin typeface="Century Gothic" pitchFamily="34" charset="0"/>
                  </a:rPr>
                  <a:t>Momentos repartidos: </a:t>
                </a:r>
                <a14:m>
                  <m:oMath xmlns:m="http://schemas.openxmlformats.org/officeDocument/2006/math">
                    <m:sSub>
                      <m:sSubPr>
                        <m:ctrlPr>
                          <a:rPr lang="es-MX" sz="1400" b="1" i="1">
                            <a:effectLst/>
                            <a:latin typeface="Cambria Math" panose="02040503050406030204" pitchFamily="18" charset="0"/>
                          </a:rPr>
                        </m:ctrlPr>
                      </m:sSubPr>
                      <m:e>
                        <m:r>
                          <a:rPr lang="es-MX" sz="1400" b="1" i="1">
                            <a:effectLst/>
                            <a:latin typeface="Cambria Math" panose="02040503050406030204" pitchFamily="18" charset="0"/>
                          </a:rPr>
                          <m:t>𝑴</m:t>
                        </m:r>
                      </m:e>
                      <m:sub>
                        <m:r>
                          <a:rPr lang="es-MX" sz="1400" b="1" i="1">
                            <a:effectLst/>
                            <a:latin typeface="Cambria Math" panose="02040503050406030204" pitchFamily="18" charset="0"/>
                          </a:rPr>
                          <m:t>𝑨</m:t>
                        </m:r>
                        <m:r>
                          <a:rPr lang="es-MX" sz="1400" b="1" i="1" smtClean="0">
                            <a:effectLst/>
                            <a:latin typeface="Cambria Math" panose="02040503050406030204" pitchFamily="18" charset="0"/>
                          </a:rPr>
                          <m:t>𝒙</m:t>
                        </m:r>
                      </m:sub>
                    </m:sSub>
                    <m:r>
                      <a:rPr lang="es-MX" sz="1400" b="1" i="1">
                        <a:effectLst/>
                        <a:latin typeface="Cambria Math" panose="02040503050406030204" pitchFamily="18" charset="0"/>
                      </a:rPr>
                      <m:t>=−</m:t>
                    </m:r>
                    <m:f>
                      <m:fPr>
                        <m:ctrlPr>
                          <a:rPr lang="es-MX" sz="1400" b="1" i="1">
                            <a:effectLst/>
                            <a:latin typeface="Cambria Math" panose="02040503050406030204" pitchFamily="18" charset="0"/>
                          </a:rPr>
                        </m:ctrlPr>
                      </m:fPr>
                      <m:num>
                        <m:r>
                          <a:rPr lang="es-MX" sz="1400" b="1" i="1">
                            <a:effectLst/>
                            <a:latin typeface="Cambria Math" panose="02040503050406030204" pitchFamily="18" charset="0"/>
                          </a:rPr>
                          <m:t>𝑹</m:t>
                        </m:r>
                      </m:num>
                      <m:den>
                        <m:nary>
                          <m:naryPr>
                            <m:chr m:val="∑"/>
                            <m:subHide m:val="on"/>
                            <m:supHide m:val="on"/>
                            <m:ctrlPr>
                              <a:rPr lang="es-MX" sz="1400" b="1" i="1">
                                <a:effectLst/>
                                <a:latin typeface="Cambria Math" panose="02040503050406030204" pitchFamily="18" charset="0"/>
                              </a:rPr>
                            </m:ctrlPr>
                          </m:naryPr>
                          <m:sub/>
                          <m:sup/>
                          <m:e>
                            <m:r>
                              <a:rPr lang="es-MX" sz="1400" b="1" i="1">
                                <a:effectLst/>
                                <a:latin typeface="Cambria Math" panose="02040503050406030204" pitchFamily="18" charset="0"/>
                              </a:rPr>
                              <m:t>𝑹</m:t>
                            </m:r>
                          </m:e>
                        </m:nary>
                      </m:den>
                    </m:f>
                    <m:r>
                      <a:rPr lang="es-MX" sz="1400" b="1" i="1" smtClean="0">
                        <a:effectLst/>
                        <a:latin typeface="Cambria Math" panose="02040503050406030204" pitchFamily="18" charset="0"/>
                      </a:rPr>
                      <m:t>𝑴</m:t>
                    </m:r>
                  </m:oMath>
                </a14:m>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𝑩𝑨</m:t>
                      </m:r>
                      <m:r>
                        <a:rPr lang="es-MX" sz="1400" b="1" i="1">
                          <a:effectLst/>
                          <a:latin typeface="Cambria Math" panose="02040503050406030204" pitchFamily="18" charset="0"/>
                        </a:rPr>
                        <m:t>=−</m:t>
                      </m:r>
                      <m:r>
                        <a:rPr lang="es-MX" sz="1400" b="1" i="1">
                          <a:effectLst/>
                          <a:latin typeface="Cambria Math" panose="02040503050406030204" pitchFamily="18" charset="0"/>
                        </a:rPr>
                        <m:t>𝟒𝟖𝟏𝟐</m:t>
                      </m:r>
                      <m:r>
                        <a:rPr lang="es-MX" sz="1400" b="1" i="1">
                          <a:effectLst/>
                          <a:latin typeface="Cambria Math" panose="02040503050406030204" pitchFamily="18" charset="0"/>
                        </a:rPr>
                        <m:t>.</m:t>
                      </m:r>
                      <m:r>
                        <a:rPr lang="es-MX" sz="1400" b="1" i="1">
                          <a:effectLst/>
                          <a:latin typeface="Cambria Math" panose="02040503050406030204" pitchFamily="18" charset="0"/>
                        </a:rPr>
                        <m:t>𝟓</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𝑩𝑪</m:t>
                      </m:r>
                      <m:r>
                        <a:rPr lang="es-MX" sz="1400" b="1" i="1">
                          <a:effectLst/>
                          <a:latin typeface="Cambria Math" panose="02040503050406030204" pitchFamily="18" charset="0"/>
                        </a:rPr>
                        <m:t>=−</m:t>
                      </m:r>
                      <m:r>
                        <a:rPr lang="es-MX" sz="1400" b="1" i="1">
                          <a:effectLst/>
                          <a:latin typeface="Cambria Math" panose="02040503050406030204" pitchFamily="18" charset="0"/>
                        </a:rPr>
                        <m:t>𝟕𝟔𝟖𝟕</m:t>
                      </m:r>
                      <m:r>
                        <a:rPr lang="es-MX" sz="1400" b="1" i="1">
                          <a:effectLst/>
                          <a:latin typeface="Cambria Math" panose="02040503050406030204" pitchFamily="18" charset="0"/>
                        </a:rPr>
                        <m:t>.</m:t>
                      </m:r>
                      <m:r>
                        <a:rPr lang="es-MX" sz="1400" b="1" i="1">
                          <a:effectLst/>
                          <a:latin typeface="Cambria Math" panose="02040503050406030204" pitchFamily="18" charset="0"/>
                        </a:rPr>
                        <m:t>𝟓</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927587" y="4569571"/>
                <a:ext cx="6648400" cy="1074525"/>
              </a:xfrm>
              <a:prstGeom prst="rect">
                <a:avLst/>
              </a:prstGeom>
              <a:blipFill rotWithShape="0">
                <a:blip r:embed="rId10"/>
                <a:stretch>
                  <a:fillRect l="-275" t="-1136" b="-2273"/>
                </a:stretch>
              </a:blipFill>
            </p:spPr>
            <p:txBody>
              <a:bodyPr/>
              <a:lstStyle/>
              <a:p>
                <a:r>
                  <a:rPr lang="es-MX">
                    <a:noFill/>
                  </a:rPr>
                  <a:t> </a:t>
                </a:r>
              </a:p>
            </p:txBody>
          </p:sp>
        </mc:Fallback>
      </mc:AlternateContent>
      <p:sp>
        <p:nvSpPr>
          <p:cNvPr id="22" name="Rectángulo 21"/>
          <p:cNvSpPr/>
          <p:nvPr/>
        </p:nvSpPr>
        <p:spPr>
          <a:xfrm>
            <a:off x="711200" y="1636710"/>
            <a:ext cx="1071339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Se comienza por analizar por nudos sin tomar en cuenta los nudos en los apoyos. e reparten los momentos en el nodo a la barra y se calcula el momento repartido al nodo próximo.</a:t>
            </a:r>
          </a:p>
        </p:txBody>
      </p:sp>
      <mc:AlternateContent xmlns:mc="http://schemas.openxmlformats.org/markup-compatibility/2006" xmlns:a14="http://schemas.microsoft.com/office/drawing/2010/main">
        <mc:Choice Requires="a14">
          <p:sp>
            <p:nvSpPr>
              <p:cNvPr id="3" name="Rectángulo 2"/>
              <p:cNvSpPr/>
              <p:nvPr/>
            </p:nvSpPr>
            <p:spPr>
              <a:xfrm>
                <a:off x="6819487" y="4713846"/>
                <a:ext cx="3898788" cy="832344"/>
              </a:xfrm>
              <a:prstGeom prst="rect">
                <a:avLst/>
              </a:prstGeom>
            </p:spPr>
            <p:txBody>
              <a:bodyPr wrap="square">
                <a:spAutoFit/>
              </a:bodyPr>
              <a:lstStyle/>
              <a:p>
                <a:pPr algn="ctr">
                  <a:spcBef>
                    <a:spcPct val="0"/>
                  </a:spcBef>
                </a:pPr>
                <a:r>
                  <a:rPr lang="es-MX" sz="1400" b="1" dirty="0">
                    <a:effectLst/>
                    <a:latin typeface="Century Gothic" pitchFamily="34" charset="0"/>
                  </a:rPr>
                  <a:t>Momentos transmitidos: </a:t>
                </a:r>
                <a14:m>
                  <m:oMath xmlns:m="http://schemas.openxmlformats.org/officeDocument/2006/math">
                    <m:sSub>
                      <m:sSubPr>
                        <m:ctrlPr>
                          <a:rPr lang="es-MX" sz="1400" b="1" i="1">
                            <a:effectLst/>
                            <a:latin typeface="Cambria Math" panose="02040503050406030204" pitchFamily="18" charset="0"/>
                          </a:rPr>
                        </m:ctrlPr>
                      </m:sSubPr>
                      <m:e>
                        <m:r>
                          <a:rPr lang="es-MX" sz="1400" b="1" i="1">
                            <a:effectLst/>
                            <a:latin typeface="Cambria Math" panose="02040503050406030204" pitchFamily="18" charset="0"/>
                          </a:rPr>
                          <m:t>𝑴</m:t>
                        </m:r>
                      </m:e>
                      <m:sub>
                        <m:r>
                          <a:rPr lang="es-MX" sz="1400" b="1" i="1">
                            <a:effectLst/>
                            <a:latin typeface="Cambria Math" panose="02040503050406030204" pitchFamily="18" charset="0"/>
                          </a:rPr>
                          <m:t>𝒙𝑨</m:t>
                        </m:r>
                      </m:sub>
                    </m:sSub>
                    <m:r>
                      <a:rPr lang="es-MX" sz="1400" b="1" i="1">
                        <a:effectLst/>
                        <a:latin typeface="Cambria Math" panose="02040503050406030204" pitchFamily="18" charset="0"/>
                      </a:rPr>
                      <m:t>=</m:t>
                    </m:r>
                    <m:f>
                      <m:fPr>
                        <m:ctrlPr>
                          <a:rPr lang="es-MX" sz="1400" b="1" i="1">
                            <a:effectLst/>
                            <a:latin typeface="Cambria Math" panose="02040503050406030204" pitchFamily="18" charset="0"/>
                          </a:rPr>
                        </m:ctrlPr>
                      </m:fPr>
                      <m:num>
                        <m:sSub>
                          <m:sSubPr>
                            <m:ctrlPr>
                              <a:rPr lang="es-MX" sz="1400" b="1" i="1">
                                <a:effectLst/>
                                <a:latin typeface="Cambria Math" panose="02040503050406030204" pitchFamily="18" charset="0"/>
                              </a:rPr>
                            </m:ctrlPr>
                          </m:sSubPr>
                          <m:e>
                            <m:r>
                              <a:rPr lang="es-MX" sz="1400" b="1" i="1">
                                <a:effectLst/>
                                <a:latin typeface="Cambria Math" panose="02040503050406030204" pitchFamily="18" charset="0"/>
                              </a:rPr>
                              <m:t>𝑴</m:t>
                            </m:r>
                          </m:e>
                          <m:sub>
                            <m:r>
                              <a:rPr lang="es-MX" sz="1400" b="1" i="1">
                                <a:effectLst/>
                                <a:latin typeface="Cambria Math" panose="02040503050406030204" pitchFamily="18" charset="0"/>
                              </a:rPr>
                              <m:t>𝑨𝒙</m:t>
                            </m:r>
                          </m:sub>
                        </m:sSub>
                      </m:num>
                      <m:den>
                        <m:r>
                          <a:rPr lang="es-MX" sz="1400" b="1" i="1">
                            <a:effectLst/>
                            <a:latin typeface="Cambria Math" panose="02040503050406030204" pitchFamily="18" charset="0"/>
                          </a:rPr>
                          <m:t>𝟐</m:t>
                        </m:r>
                      </m:den>
                    </m:f>
                  </m:oMath>
                </a14:m>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𝑨𝑩</m:t>
                      </m:r>
                      <m:r>
                        <a:rPr lang="es-MX" sz="1400" b="1" i="1">
                          <a:effectLst/>
                          <a:latin typeface="Cambria Math" panose="02040503050406030204" pitchFamily="18" charset="0"/>
                        </a:rPr>
                        <m:t>=−</m:t>
                      </m:r>
                      <m:r>
                        <a:rPr lang="es-MX" sz="1400" b="1" i="1">
                          <a:effectLst/>
                          <a:latin typeface="Cambria Math" panose="02040503050406030204" pitchFamily="18" charset="0"/>
                        </a:rPr>
                        <m:t>𝟐𝟒𝟎𝟔</m:t>
                      </m:r>
                      <m:r>
                        <a:rPr lang="es-MX" sz="1400" b="1" i="1">
                          <a:effectLst/>
                          <a:latin typeface="Cambria Math" panose="02040503050406030204" pitchFamily="18" charset="0"/>
                        </a:rPr>
                        <m:t>.</m:t>
                      </m:r>
                      <m:r>
                        <a:rPr lang="es-MX" sz="1400" b="1" i="1">
                          <a:effectLst/>
                          <a:latin typeface="Cambria Math" panose="02040503050406030204" pitchFamily="18" charset="0"/>
                        </a:rPr>
                        <m:t>𝟐𝟓</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smtClean="0">
                          <a:effectLst/>
                          <a:latin typeface="Cambria Math" panose="02040503050406030204" pitchFamily="18" charset="0"/>
                        </a:rPr>
                        <m:t>𝑪</m:t>
                      </m:r>
                      <m:r>
                        <a:rPr lang="es-MX" sz="1400" b="1" i="1">
                          <a:effectLst/>
                          <a:latin typeface="Cambria Math" panose="02040503050406030204" pitchFamily="18" charset="0"/>
                        </a:rPr>
                        <m:t>𝑩</m:t>
                      </m:r>
                      <m:r>
                        <a:rPr lang="es-MX" sz="1400" b="1" i="1">
                          <a:effectLst/>
                          <a:latin typeface="Cambria Math" panose="02040503050406030204" pitchFamily="18" charset="0"/>
                        </a:rPr>
                        <m:t>=−</m:t>
                      </m:r>
                      <m:r>
                        <a:rPr lang="es-MX" sz="1400" b="1">
                          <a:effectLst/>
                          <a:latin typeface="Cambria Math"/>
                        </a:rPr>
                        <m:t>𝟑𝟖𝟒𝟑</m:t>
                      </m:r>
                      <m:r>
                        <a:rPr lang="es-MX" sz="1400" b="1">
                          <a:effectLst/>
                          <a:latin typeface="Cambria Math"/>
                        </a:rPr>
                        <m:t>.</m:t>
                      </m:r>
                      <m:r>
                        <a:rPr lang="es-MX" sz="1400" b="1">
                          <a:effectLst/>
                          <a:latin typeface="Cambria Math"/>
                        </a:rPr>
                        <m:t>𝟕𝟓</m:t>
                      </m:r>
                      <m:r>
                        <a:rPr lang="es-MX" sz="1400" b="1">
                          <a:effectLst/>
                          <a:latin typeface="Cambria Math" panose="02040503050406030204" pitchFamily="18" charset="0"/>
                        </a:rPr>
                        <m:t> </m:t>
                      </m:r>
                      <m:r>
                        <a:rPr lang="es-MX" sz="1400" b="1">
                          <a:effectLst/>
                          <a:latin typeface="Cambria Math" panose="02040503050406030204" pitchFamily="18" charset="0"/>
                        </a:rPr>
                        <m:t>𝐤𝐠</m:t>
                      </m:r>
                      <m:r>
                        <a:rPr lang="es-MX" sz="1400" b="1">
                          <a:effectLst/>
                          <a:latin typeface="Cambria Math" panose="02040503050406030204" pitchFamily="18" charset="0"/>
                        </a:rPr>
                        <m:t>∗</m:t>
                      </m:r>
                      <m:r>
                        <a:rPr lang="es-MX" sz="1400" b="1">
                          <a:effectLst/>
                          <a:latin typeface="Cambria Math" panose="02040503050406030204" pitchFamily="18" charset="0"/>
                        </a:rPr>
                        <m:t>𝐦</m:t>
                      </m:r>
                    </m:oMath>
                  </m:oMathPara>
                </a14:m>
                <a:endParaRPr lang="es-MX" sz="1400" dirty="0">
                  <a:effectLst/>
                </a:endParaRPr>
              </a:p>
            </p:txBody>
          </p:sp>
        </mc:Choice>
        <mc:Fallback xmlns="">
          <p:sp>
            <p:nvSpPr>
              <p:cNvPr id="3" name="Rectángulo 2"/>
              <p:cNvSpPr>
                <a:spLocks noRot="1" noChangeAspect="1" noMove="1" noResize="1" noEditPoints="1" noAdjustHandles="1" noChangeArrowheads="1" noChangeShapeType="1" noTextEdit="1"/>
              </p:cNvSpPr>
              <p:nvPr/>
            </p:nvSpPr>
            <p:spPr>
              <a:xfrm>
                <a:off x="6819487" y="4713846"/>
                <a:ext cx="3898788" cy="832344"/>
              </a:xfrm>
              <a:prstGeom prst="rect">
                <a:avLst/>
              </a:prstGeom>
              <a:blipFill rotWithShape="0">
                <a:blip r:embed="rId11"/>
                <a:stretch>
                  <a:fillRect b="-2190"/>
                </a:stretch>
              </a:blipFill>
            </p:spPr>
            <p:txBody>
              <a:bodyPr/>
              <a:lstStyle/>
              <a:p>
                <a:r>
                  <a:rPr lang="es-MX">
                    <a:noFill/>
                  </a:rPr>
                  <a:t> </a:t>
                </a:r>
              </a:p>
            </p:txBody>
          </p:sp>
        </mc:Fallback>
      </mc:AlternateContent>
      <p:grpSp>
        <p:nvGrpSpPr>
          <p:cNvPr id="8" name="Grupo 7"/>
          <p:cNvGrpSpPr/>
          <p:nvPr/>
        </p:nvGrpSpPr>
        <p:grpSpPr>
          <a:xfrm>
            <a:off x="6384032" y="2439119"/>
            <a:ext cx="4552697" cy="1796786"/>
            <a:chOff x="983432" y="2655245"/>
            <a:chExt cx="4552697" cy="1796786"/>
          </a:xfrm>
        </p:grpSpPr>
        <p:pic>
          <p:nvPicPr>
            <p:cNvPr id="6" name="Imagen 5"/>
            <p:cNvPicPr>
              <a:picLocks noChangeAspect="1"/>
            </p:cNvPicPr>
            <p:nvPr/>
          </p:nvPicPr>
          <p:blipFill>
            <a:blip r:embed="rId12"/>
            <a:stretch>
              <a:fillRect/>
            </a:stretch>
          </p:blipFill>
          <p:spPr>
            <a:xfrm>
              <a:off x="983432" y="2655245"/>
              <a:ext cx="4552697" cy="1796786"/>
            </a:xfrm>
            <a:prstGeom prst="rect">
              <a:avLst/>
            </a:prstGeom>
          </p:spPr>
        </p:pic>
        <p:sp>
          <p:nvSpPr>
            <p:cNvPr id="20" name="CuadroTexto 19"/>
            <p:cNvSpPr txBox="1"/>
            <p:nvPr/>
          </p:nvSpPr>
          <p:spPr>
            <a:xfrm>
              <a:off x="2665636" y="2919491"/>
              <a:ext cx="1188287" cy="307777"/>
            </a:xfrm>
            <a:prstGeom prst="rect">
              <a:avLst/>
            </a:prstGeom>
            <a:noFill/>
          </p:spPr>
          <p:txBody>
            <a:bodyPr wrap="square" rtlCol="0">
              <a:spAutoFit/>
            </a:bodyPr>
            <a:lstStyle/>
            <a:p>
              <a:pPr algn="ctr"/>
              <a:r>
                <a:rPr lang="es-MX" sz="1400" dirty="0"/>
                <a:t>W= 6 ton/m</a:t>
              </a:r>
            </a:p>
          </p:txBody>
        </p:sp>
      </p:grpSp>
      <p:sp>
        <p:nvSpPr>
          <p:cNvPr id="21" name="Rectángulo 20"/>
          <p:cNvSpPr/>
          <p:nvPr/>
        </p:nvSpPr>
        <p:spPr>
          <a:xfrm>
            <a:off x="958120" y="2621426"/>
            <a:ext cx="4405523" cy="523220"/>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1400" dirty="0">
                <a:solidFill>
                  <a:schemeClr val="tx1"/>
                </a:solidFill>
              </a:rPr>
              <a:t>En los tramos donde existan cargas intermedias, se calcularán momentos de empotramiento </a:t>
            </a:r>
          </a:p>
        </p:txBody>
      </p:sp>
      <mc:AlternateContent xmlns:mc="http://schemas.openxmlformats.org/markup-compatibility/2006" xmlns:a14="http://schemas.microsoft.com/office/drawing/2010/main">
        <mc:Choice Requires="a14">
          <p:sp>
            <p:nvSpPr>
              <p:cNvPr id="23" name="Rectángulo 22"/>
              <p:cNvSpPr/>
              <p:nvPr/>
            </p:nvSpPr>
            <p:spPr>
              <a:xfrm>
                <a:off x="1304540" y="3172239"/>
                <a:ext cx="3712682" cy="744114"/>
              </a:xfrm>
              <a:prstGeom prst="rect">
                <a:avLst/>
              </a:prstGeom>
            </p:spPr>
            <p:txBody>
              <a:bodyPr wrap="square">
                <a:sp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MX" sz="1400" b="1" i="1" smtClean="0">
                              <a:effectLst/>
                              <a:latin typeface="Cambria Math" panose="02040503050406030204" pitchFamily="18" charset="0"/>
                            </a:rPr>
                          </m:ctrlPr>
                        </m:sSubPr>
                        <m:e>
                          <m:r>
                            <a:rPr lang="es-MX" sz="1400" b="1" i="1">
                              <a:effectLst/>
                              <a:latin typeface="Cambria Math" panose="02040503050406030204" pitchFamily="18" charset="0"/>
                            </a:rPr>
                            <m:t>𝑴</m:t>
                          </m:r>
                        </m:e>
                        <m:sub>
                          <m:r>
                            <a:rPr lang="es-MX" sz="1400" b="1" i="1">
                              <a:effectLst/>
                              <a:latin typeface="Cambria Math" panose="02040503050406030204" pitchFamily="18" charset="0"/>
                            </a:rPr>
                            <m:t>𝑩𝑪</m:t>
                          </m:r>
                        </m:sub>
                      </m:sSub>
                      <m:r>
                        <a:rPr lang="es-MX" sz="1400" b="1" i="1">
                          <a:effectLst/>
                          <a:latin typeface="Cambria Math" panose="02040503050406030204" pitchFamily="18" charset="0"/>
                        </a:rPr>
                        <m:t>=</m:t>
                      </m:r>
                      <m:f>
                        <m:fPr>
                          <m:ctrlPr>
                            <a:rPr lang="es-MX" sz="1400" b="1" i="1" smtClean="0">
                              <a:effectLst/>
                              <a:latin typeface="Cambria Math" panose="02040503050406030204" pitchFamily="18" charset="0"/>
                            </a:rPr>
                          </m:ctrlPr>
                        </m:fPr>
                        <m:num>
                          <m:r>
                            <a:rPr lang="es-MX" sz="1400" b="1" i="1" smtClean="0">
                              <a:effectLst/>
                              <a:latin typeface="Cambria Math" panose="02040503050406030204" pitchFamily="18" charset="0"/>
                            </a:rPr>
                            <m:t>𝒘</m:t>
                          </m:r>
                          <m:sSup>
                            <m:sSupPr>
                              <m:ctrlPr>
                                <a:rPr lang="es-MX" sz="1400" b="1" i="1" smtClean="0">
                                  <a:effectLst/>
                                  <a:latin typeface="Cambria Math" panose="02040503050406030204" pitchFamily="18" charset="0"/>
                                </a:rPr>
                              </m:ctrlPr>
                            </m:sSupPr>
                            <m:e>
                              <m:r>
                                <a:rPr lang="es-MX" sz="1400" b="1" i="1" smtClean="0">
                                  <a:effectLst/>
                                  <a:latin typeface="Cambria Math" panose="02040503050406030204" pitchFamily="18" charset="0"/>
                                </a:rPr>
                                <m:t>𝑳</m:t>
                              </m:r>
                            </m:e>
                            <m:sup>
                              <m:r>
                                <a:rPr lang="es-MX" sz="1400" b="1" i="1" smtClean="0">
                                  <a:effectLst/>
                                  <a:latin typeface="Cambria Math" panose="02040503050406030204" pitchFamily="18" charset="0"/>
                                </a:rPr>
                                <m:t>𝟐</m:t>
                              </m:r>
                            </m:sup>
                          </m:sSup>
                        </m:num>
                        <m:den>
                          <m:r>
                            <a:rPr lang="es-MX" sz="1400" b="1" i="1" smtClean="0">
                              <a:effectLst/>
                              <a:latin typeface="Cambria Math" panose="02040503050406030204" pitchFamily="18" charset="0"/>
                            </a:rPr>
                            <m:t>𝟏𝟐</m:t>
                          </m:r>
                        </m:den>
                      </m:f>
                      <m:r>
                        <a:rPr lang="es-MX" sz="1400" b="1" i="1" smtClean="0">
                          <a:effectLst/>
                          <a:latin typeface="Cambria Math" panose="02040503050406030204" pitchFamily="18" charset="0"/>
                        </a:rPr>
                        <m:t>=</m:t>
                      </m:r>
                      <m:r>
                        <a:rPr lang="es-MX" sz="1400" b="1" i="1">
                          <a:effectLst/>
                          <a:latin typeface="Cambria Math" panose="02040503050406030204" pitchFamily="18" charset="0"/>
                        </a:rPr>
                        <m:t>𝟏𝟐</m:t>
                      </m:r>
                      <m:r>
                        <a:rPr lang="es-MX" sz="1400" b="1" i="1">
                          <a:effectLst/>
                          <a:latin typeface="Cambria Math" panose="02040503050406030204" pitchFamily="18" charset="0"/>
                        </a:rPr>
                        <m:t>.</m:t>
                      </m:r>
                      <m:r>
                        <a:rPr lang="es-MX" sz="1400" b="1" i="1">
                          <a:effectLst/>
                          <a:latin typeface="Cambria Math" panose="02040503050406030204" pitchFamily="18" charset="0"/>
                        </a:rPr>
                        <m:t>𝟓</m:t>
                      </m:r>
                      <m:r>
                        <a:rPr lang="es-MX" sz="1400" b="1" i="1">
                          <a:effectLst/>
                          <a:latin typeface="Cambria Math" panose="02040503050406030204" pitchFamily="18" charset="0"/>
                        </a:rPr>
                        <m:t> </m:t>
                      </m:r>
                      <m:r>
                        <a:rPr lang="es-MX" sz="1400" b="1" i="1">
                          <a:effectLst/>
                          <a:latin typeface="Cambria Math" panose="02040503050406030204" pitchFamily="18" charset="0"/>
                        </a:rPr>
                        <m:t>𝑻𝒐𝒏</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400" b="1" i="1">
                              <a:effectLst/>
                              <a:latin typeface="Cambria Math" panose="02040503050406030204" pitchFamily="18" charset="0"/>
                            </a:rPr>
                          </m:ctrlPr>
                        </m:sSubPr>
                        <m:e>
                          <m:r>
                            <a:rPr lang="es-MX" sz="1400" b="1" i="1">
                              <a:effectLst/>
                              <a:latin typeface="Cambria Math" panose="02040503050406030204" pitchFamily="18" charset="0"/>
                            </a:rPr>
                            <m:t>𝑴</m:t>
                          </m:r>
                        </m:e>
                        <m:sub>
                          <m:r>
                            <a:rPr lang="es-MX" sz="1400" b="1" i="1">
                              <a:effectLst/>
                              <a:latin typeface="Cambria Math" panose="02040503050406030204" pitchFamily="18" charset="0"/>
                            </a:rPr>
                            <m:t>𝑪𝑩</m:t>
                          </m:r>
                        </m:sub>
                      </m:sSub>
                      <m:r>
                        <a:rPr lang="es-MX" sz="1400" b="1" i="1">
                          <a:effectLst/>
                          <a:latin typeface="Cambria Math" panose="02040503050406030204" pitchFamily="18" charset="0"/>
                        </a:rPr>
                        <m:t>=−</m:t>
                      </m:r>
                      <m:r>
                        <a:rPr lang="es-MX" sz="1400" b="1" i="1">
                          <a:effectLst/>
                          <a:latin typeface="Cambria Math" panose="02040503050406030204" pitchFamily="18" charset="0"/>
                        </a:rPr>
                        <m:t>𝟏𝟐</m:t>
                      </m:r>
                      <m:r>
                        <a:rPr lang="es-MX" sz="1400" b="1" i="1">
                          <a:effectLst/>
                          <a:latin typeface="Cambria Math" panose="02040503050406030204" pitchFamily="18" charset="0"/>
                        </a:rPr>
                        <m:t>.</m:t>
                      </m:r>
                      <m:r>
                        <a:rPr lang="es-MX" sz="1400" b="1" i="1">
                          <a:effectLst/>
                          <a:latin typeface="Cambria Math" panose="02040503050406030204" pitchFamily="18" charset="0"/>
                        </a:rPr>
                        <m:t>𝟓</m:t>
                      </m:r>
                      <m:r>
                        <a:rPr lang="es-MX" sz="1400" b="1" i="1">
                          <a:effectLst/>
                          <a:latin typeface="Cambria Math" panose="02040503050406030204" pitchFamily="18" charset="0"/>
                        </a:rPr>
                        <m:t> </m:t>
                      </m:r>
                      <m:r>
                        <a:rPr lang="es-MX" sz="1400" b="1" i="1">
                          <a:effectLst/>
                          <a:latin typeface="Cambria Math" panose="02040503050406030204" pitchFamily="18" charset="0"/>
                        </a:rPr>
                        <m:t>𝑻𝒐𝒏</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p:txBody>
          </p:sp>
        </mc:Choice>
        <mc:Fallback xmlns="">
          <p:sp>
            <p:nvSpPr>
              <p:cNvPr id="23" name="Rectángulo 22"/>
              <p:cNvSpPr>
                <a:spLocks noRot="1" noChangeAspect="1" noMove="1" noResize="1" noEditPoints="1" noAdjustHandles="1" noChangeArrowheads="1" noChangeShapeType="1" noTextEdit="1"/>
              </p:cNvSpPr>
              <p:nvPr/>
            </p:nvSpPr>
            <p:spPr>
              <a:xfrm>
                <a:off x="1304540" y="3172239"/>
                <a:ext cx="3712682" cy="744114"/>
              </a:xfrm>
              <a:prstGeom prst="rect">
                <a:avLst/>
              </a:prstGeom>
              <a:blipFill rotWithShape="0">
                <a:blip r:embed="rId13"/>
                <a:stretch>
                  <a:fillRect/>
                </a:stretch>
              </a:blipFill>
            </p:spPr>
            <p:txBody>
              <a:bodyPr/>
              <a:lstStyle/>
              <a:p>
                <a:r>
                  <a:rPr lang="es-MX">
                    <a:noFill/>
                  </a:rPr>
                  <a:t> </a:t>
                </a:r>
              </a:p>
            </p:txBody>
          </p:sp>
        </mc:Fallback>
      </mc:AlternateContent>
      <p:sp>
        <p:nvSpPr>
          <p:cNvPr id="24" name="CuadroTexto 23"/>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Distribución de momentos.</a:t>
            </a:r>
          </a:p>
        </p:txBody>
      </p:sp>
      <p:pic>
        <p:nvPicPr>
          <p:cNvPr id="25" name="Picture 2" descr="http://www.itlp.edu.mx/carreras/carreras.files/civil.gif"/>
          <p:cNvPicPr>
            <a:picLocks noChangeAspect="1" noChangeArrowheads="1"/>
          </p:cNvPicPr>
          <p:nvPr/>
        </p:nvPicPr>
        <p:blipFill>
          <a:blip r:embed="rId14" cstate="print"/>
          <a:srcRect/>
          <a:stretch>
            <a:fillRect/>
          </a:stretch>
        </p:blipFill>
        <p:spPr bwMode="auto">
          <a:xfrm>
            <a:off x="10718275" y="58992"/>
            <a:ext cx="1294617" cy="983682"/>
          </a:xfrm>
          <a:prstGeom prst="rect">
            <a:avLst/>
          </a:prstGeom>
          <a:noFill/>
        </p:spPr>
      </p:pic>
      <p:pic>
        <p:nvPicPr>
          <p:cNvPr id="26" name="Picture 2" descr="C:\Users\TYSON\Documents\a Obras varias\A TRABAJOS 2013\7.- JULIO\Albercas\8.- Alberca Familiar 2\PDF\MD LOGO.jpg"/>
          <p:cNvPicPr>
            <a:picLocks noChangeAspect="1" noChangeArrowheads="1"/>
          </p:cNvPicPr>
          <p:nvPr/>
        </p:nvPicPr>
        <p:blipFill>
          <a:blip r:embed="rId1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28" name="12 Imagen" descr="logotec-new2.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5 Imagen" descr="lobos.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174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6"/>
              <p:cNvSpPr txBox="1"/>
              <p:nvPr/>
            </p:nvSpPr>
            <p:spPr>
              <a:xfrm>
                <a:off x="551384" y="3708376"/>
                <a:ext cx="1891882" cy="1130202"/>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CD</a:t>
                </a: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𝑪𝑫</m:t>
                          </m:r>
                        </m:sub>
                      </m:sSub>
                      <m:r>
                        <a:rPr lang="es-MX" sz="1440" b="1" i="1">
                          <a:latin typeface="Cambria Math"/>
                        </a:rPr>
                        <m:t>=</m:t>
                      </m:r>
                      <m:r>
                        <a:rPr lang="es-MX" sz="1440" b="1" i="1">
                          <a:latin typeface="Cambria Math"/>
                        </a:rPr>
                        <m:t>𝟖</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𝑫</m:t>
                          </m:r>
                        </m:sub>
                      </m:sSub>
                      <m:r>
                        <a:rPr lang="es-MX" sz="1440" b="1">
                          <a:latin typeface="Cambria Math"/>
                        </a:rPr>
                        <m:t>−</m:t>
                      </m:r>
                      <m:r>
                        <a:rPr lang="es-MX" sz="1440" b="1">
                          <a:latin typeface="Cambria Math"/>
                        </a:rPr>
                        <m:t>𝟓</m:t>
                      </m:r>
                      <m:r>
                        <a:rPr lang="es-MX" sz="1440" b="1">
                          <a:latin typeface="Cambria Math"/>
                        </a:rPr>
                        <m:t>.</m:t>
                      </m:r>
                      <m:r>
                        <a:rPr lang="es-MX" sz="1440" b="1">
                          <a:latin typeface="Cambria Math"/>
                        </a:rPr>
                        <m:t>𝟎𝟔</m:t>
                      </m:r>
                      <m:r>
                        <a:rPr lang="es-MX" sz="1440" b="1">
                          <a:latin typeface="Cambria Math"/>
                        </a:rPr>
                        <m:t>=</m:t>
                      </m:r>
                      <m:r>
                        <a:rPr lang="es-MX" sz="1440" b="1">
                          <a:latin typeface="Cambria Math"/>
                        </a:rPr>
                        <m:t>𝟖</m:t>
                      </m:r>
                      <m:d>
                        <m:dPr>
                          <m:ctrlPr>
                            <a:rPr lang="es-MX" sz="1440" b="1" i="1">
                              <a:latin typeface="Cambria Math" panose="02040503050406030204" pitchFamily="18" charset="0"/>
                            </a:rPr>
                          </m:ctrlPr>
                        </m:dPr>
                        <m:e>
                          <m:r>
                            <a:rPr lang="es-MX" sz="1440" b="1">
                              <a:latin typeface="Cambria Math"/>
                            </a:rPr>
                            <m:t>𝟏</m:t>
                          </m:r>
                          <m:r>
                            <a:rPr lang="es-MX" sz="1440" b="1">
                              <a:latin typeface="Cambria Math"/>
                            </a:rPr>
                            <m:t>.</m:t>
                          </m:r>
                          <m:r>
                            <a:rPr lang="es-MX" sz="1440" b="1">
                              <a:latin typeface="Cambria Math"/>
                            </a:rPr>
                            <m:t>𝟑𝟗</m:t>
                          </m:r>
                        </m:e>
                      </m:d>
                      <m:r>
                        <a:rPr lang="es-MX" sz="1440" b="1">
                          <a:latin typeface="Cambria Math"/>
                        </a:rPr>
                        <m:t>+</m:t>
                      </m:r>
                      <m:r>
                        <a:rPr lang="es-MX" sz="1440" b="1">
                          <a:latin typeface="Cambria Math"/>
                        </a:rPr>
                        <m:t>𝟒</m:t>
                      </m:r>
                      <m:d>
                        <m:dPr>
                          <m:ctrlPr>
                            <a:rPr lang="es-MX" sz="1440" b="1" i="1">
                              <a:latin typeface="Cambria Math" panose="02040503050406030204" pitchFamily="18" charset="0"/>
                            </a:rPr>
                          </m:ctrlPr>
                        </m:dPr>
                        <m:e>
                          <m:r>
                            <a:rPr lang="es-MX" sz="1440" b="1">
                              <a:latin typeface="Cambria Math"/>
                            </a:rPr>
                            <m:t>−</m:t>
                          </m:r>
                          <m:r>
                            <a:rPr lang="es-MX" sz="1440" b="1">
                              <a:latin typeface="Cambria Math"/>
                            </a:rPr>
                            <m:t>𝟏</m:t>
                          </m:r>
                          <m:r>
                            <a:rPr lang="es-MX" sz="1440" b="1">
                              <a:latin typeface="Cambria Math"/>
                            </a:rPr>
                            <m:t>.</m:t>
                          </m:r>
                          <m:r>
                            <a:rPr lang="es-MX" sz="1440" b="1">
                              <a:latin typeface="Cambria Math"/>
                            </a:rPr>
                            <m:t>𝟑𝟐</m:t>
                          </m:r>
                        </m:e>
                      </m:d>
                      <m:r>
                        <a:rPr lang="es-MX" sz="1440" b="1">
                          <a:latin typeface="Cambria Math"/>
                        </a:rPr>
                        <m:t>−</m:t>
                      </m:r>
                      <m:r>
                        <a:rPr lang="es-MX" sz="1440" b="1">
                          <a:latin typeface="Cambria Math"/>
                        </a:rPr>
                        <m:t>𝟓</m:t>
                      </m:r>
                      <m:r>
                        <a:rPr lang="es-MX" sz="1440" b="1">
                          <a:latin typeface="Cambria Math"/>
                        </a:rPr>
                        <m:t>.</m:t>
                      </m:r>
                      <m:r>
                        <a:rPr lang="es-MX" sz="1440" b="1">
                          <a:latin typeface="Cambria Math"/>
                        </a:rPr>
                        <m:t>𝟎𝟔</m:t>
                      </m:r>
                      <m:r>
                        <a:rPr lang="es-MX" sz="1440" b="1">
                          <a:latin typeface="Cambria Math"/>
                        </a:rPr>
                        <m:t>=</m:t>
                      </m:r>
                      <m:r>
                        <a:rPr lang="es-MX" sz="1440" b="1">
                          <a:latin typeface="Cambria Math"/>
                        </a:rPr>
                        <m:t>𝟎</m:t>
                      </m:r>
                      <m:r>
                        <a:rPr lang="es-MX" sz="1440" b="1">
                          <a:latin typeface="Cambria Math"/>
                        </a:rPr>
                        <m:t>.</m:t>
                      </m:r>
                      <m:r>
                        <a:rPr lang="es-MX" sz="1440" b="1">
                          <a:latin typeface="Cambria Math"/>
                        </a:rPr>
                        <m:t>𝟕𝟖𝐭𝐨𝐧</m:t>
                      </m:r>
                      <m:r>
                        <a:rPr lang="es-MX" sz="1440" b="1">
                          <a:latin typeface="Cambria Math"/>
                        </a:rPr>
                        <m:t>∗</m:t>
                      </m:r>
                      <m:r>
                        <a:rPr lang="es-MX" sz="1440" b="1">
                          <a:latin typeface="Cambria Math"/>
                        </a:rPr>
                        <m:t>𝐦</m:t>
                      </m:r>
                    </m:oMath>
                  </m:oMathPara>
                </a14:m>
                <a:endParaRPr lang="es-MX" sz="1440" b="1" dirty="0">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panose="02040503050406030204" pitchFamily="18" charset="0"/>
                            </a:rPr>
                            <m:t>𝑫𝑪</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ea typeface="Cambria Math"/>
                            </a:rPr>
                            <m:t>𝑪</m:t>
                          </m:r>
                        </m:sub>
                      </m:sSub>
                      <m:r>
                        <a:rPr lang="es-MX" sz="1440" b="1" i="1">
                          <a:latin typeface="Cambria Math"/>
                        </a:rPr>
                        <m:t>+</m:t>
                      </m:r>
                      <m:r>
                        <a:rPr lang="es-MX" sz="1440" b="1" i="1">
                          <a:latin typeface="Cambria Math"/>
                        </a:rPr>
                        <m:t>𝟖</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𝑫</m:t>
                          </m:r>
                        </m:sub>
                      </m:sSub>
                      <m:r>
                        <a:rPr lang="es-MX" sz="1440" b="1" i="1">
                          <a:latin typeface="Cambria Math"/>
                        </a:rPr>
                        <m:t>+</m:t>
                      </m:r>
                      <m:r>
                        <a:rPr lang="es-MX" sz="1440" b="1" i="1">
                          <a:latin typeface="Cambria Math"/>
                        </a:rPr>
                        <m:t>𝟓</m:t>
                      </m:r>
                      <m:r>
                        <a:rPr lang="es-MX" sz="1440" b="1" i="1">
                          <a:latin typeface="Cambria Math"/>
                        </a:rPr>
                        <m:t>.</m:t>
                      </m:r>
                      <m:r>
                        <a:rPr lang="es-MX" sz="1440" b="1" i="1">
                          <a:latin typeface="Cambria Math"/>
                        </a:rPr>
                        <m:t>𝟎𝟔</m:t>
                      </m:r>
                      <m:r>
                        <a:rPr lang="es-MX" sz="1440">
                          <a:latin typeface="Cambria Math"/>
                        </a:rPr>
                        <m:t>=</m:t>
                      </m:r>
                      <m:r>
                        <a:rPr lang="es-MX" sz="1440" b="1" i="1">
                          <a:latin typeface="Cambria Math"/>
                        </a:rPr>
                        <m:t>𝟒</m:t>
                      </m:r>
                      <m:d>
                        <m:dPr>
                          <m:ctrlPr>
                            <a:rPr lang="es-MX" sz="1440" b="1" i="1">
                              <a:latin typeface="Cambria Math" panose="02040503050406030204" pitchFamily="18" charset="0"/>
                            </a:rPr>
                          </m:ctrlPr>
                        </m:dPr>
                        <m:e>
                          <m:r>
                            <a:rPr lang="es-MX" sz="1440" b="1">
                              <a:latin typeface="Cambria Math"/>
                            </a:rPr>
                            <m:t>𝟏</m:t>
                          </m:r>
                          <m:r>
                            <a:rPr lang="es-MX" sz="1440" b="1">
                              <a:latin typeface="Cambria Math"/>
                            </a:rPr>
                            <m:t>.</m:t>
                          </m:r>
                          <m:r>
                            <a:rPr lang="es-MX" sz="1440" b="1">
                              <a:latin typeface="Cambria Math"/>
                            </a:rPr>
                            <m:t>𝟑𝟗</m:t>
                          </m:r>
                        </m:e>
                      </m:d>
                      <m:r>
                        <a:rPr lang="es-MX" sz="1440" b="1">
                          <a:latin typeface="Cambria Math"/>
                        </a:rPr>
                        <m:t>+</m:t>
                      </m:r>
                      <m:r>
                        <a:rPr lang="es-MX" sz="1440" b="1" i="1">
                          <a:latin typeface="Cambria Math"/>
                        </a:rPr>
                        <m:t>𝟖</m:t>
                      </m:r>
                      <m:d>
                        <m:dPr>
                          <m:ctrlPr>
                            <a:rPr lang="es-MX" sz="1440" b="1" i="1">
                              <a:latin typeface="Cambria Math" panose="02040503050406030204" pitchFamily="18" charset="0"/>
                            </a:rPr>
                          </m:ctrlPr>
                        </m:dPr>
                        <m:e>
                          <m:r>
                            <a:rPr lang="es-MX" sz="1440" b="1">
                              <a:latin typeface="Cambria Math"/>
                            </a:rPr>
                            <m:t>−</m:t>
                          </m:r>
                          <m:r>
                            <a:rPr lang="es-MX" sz="1440" b="1">
                              <a:latin typeface="Cambria Math"/>
                            </a:rPr>
                            <m:t>𝟏</m:t>
                          </m:r>
                          <m:r>
                            <a:rPr lang="es-MX" sz="1440" b="1">
                              <a:latin typeface="Cambria Math"/>
                            </a:rPr>
                            <m:t>.</m:t>
                          </m:r>
                          <m:r>
                            <a:rPr lang="es-MX" sz="1440" b="1">
                              <a:latin typeface="Cambria Math"/>
                            </a:rPr>
                            <m:t>𝟑𝟐</m:t>
                          </m:r>
                        </m:e>
                      </m:d>
                      <m:r>
                        <a:rPr lang="es-MX" sz="1440" b="1">
                          <a:latin typeface="Cambria Math"/>
                        </a:rPr>
                        <m:t>+</m:t>
                      </m:r>
                      <m:r>
                        <a:rPr lang="es-MX" sz="1440" b="1">
                          <a:latin typeface="Cambria Math"/>
                        </a:rPr>
                        <m:t>𝟓</m:t>
                      </m:r>
                      <m:r>
                        <a:rPr lang="es-MX" sz="1440" b="1">
                          <a:latin typeface="Cambria Math"/>
                        </a:rPr>
                        <m:t>.</m:t>
                      </m:r>
                      <m:r>
                        <a:rPr lang="es-MX" sz="1440" b="1">
                          <a:latin typeface="Cambria Math"/>
                        </a:rPr>
                        <m:t>𝟎𝟔</m:t>
                      </m:r>
                      <m:r>
                        <a:rPr lang="es-MX" sz="1440" b="1">
                          <a:latin typeface="Cambria Math"/>
                        </a:rPr>
                        <m:t>=</m:t>
                      </m:r>
                      <m:r>
                        <a:rPr lang="es-MX" sz="1440" b="1">
                          <a:latin typeface="Cambria Math"/>
                        </a:rPr>
                        <m:t>𝟎</m:t>
                      </m:r>
                      <m:r>
                        <a:rPr lang="es-MX" sz="1440" b="1">
                          <a:latin typeface="Cambria Math"/>
                        </a:rPr>
                        <m:t>.</m:t>
                      </m:r>
                      <m:r>
                        <a:rPr lang="es-MX" sz="1440" b="1">
                          <a:latin typeface="Cambria Math"/>
                        </a:rPr>
                        <m:t>𝟎𝟔𝐭𝐨𝐧</m:t>
                      </m:r>
                      <m:r>
                        <a:rPr lang="es-MX" sz="1440" b="1">
                          <a:latin typeface="Cambria Math"/>
                        </a:rPr>
                        <m:t>∗</m:t>
                      </m:r>
                      <m:r>
                        <a:rPr lang="es-MX" sz="1440" b="1">
                          <a:latin typeface="Cambria Math" panose="02040503050406030204" pitchFamily="18" charset="0"/>
                        </a:rPr>
                        <m:t>𝐦</m:t>
                      </m:r>
                    </m:oMath>
                  </m:oMathPara>
                </a14:m>
                <a:endParaRPr lang="es-MX" sz="1440" dirty="0"/>
              </a:p>
              <a:p>
                <a:pPr>
                  <a:spcBef>
                    <a:spcPct val="0"/>
                  </a:spcBef>
                </a:pPr>
                <a:endParaRPr lang="es-MX" sz="1440" b="1" dirty="0">
                  <a:solidFill>
                    <a:schemeClr val="accent1"/>
                  </a:solidFill>
                  <a:latin typeface="Century Gothic" pitchFamily="34" charset="0"/>
                </a:endParaRPr>
              </a:p>
              <a:p>
                <a:pPr>
                  <a:spcBef>
                    <a:spcPct val="0"/>
                  </a:spcBef>
                </a:pPr>
                <a:endParaRPr lang="en-US" sz="1440" b="1" dirty="0">
                  <a:latin typeface="Century Gothic" pitchFamily="34" charset="0"/>
                </a:endParaRPr>
              </a:p>
              <a:p>
                <a:pPr>
                  <a:spcBef>
                    <a:spcPct val="0"/>
                  </a:spcBef>
                </a:pPr>
                <a:endParaRPr lang="en-US" sz="1440" b="1" dirty="0">
                  <a:latin typeface="Century Gothic" pitchFamily="34" charset="0"/>
                </a:endParaRPr>
              </a:p>
            </p:txBody>
          </p:sp>
        </mc:Choice>
        <mc:Fallback xmlns="">
          <p:sp>
            <p:nvSpPr>
              <p:cNvPr id="11" name="TextBox 16"/>
              <p:cNvSpPr txBox="1">
                <a:spLocks noRot="1" noChangeAspect="1" noMove="1" noResize="1" noEditPoints="1" noAdjustHandles="1" noChangeArrowheads="1" noChangeShapeType="1" noTextEdit="1"/>
              </p:cNvSpPr>
              <p:nvPr/>
            </p:nvSpPr>
            <p:spPr>
              <a:xfrm>
                <a:off x="551384" y="3708376"/>
                <a:ext cx="1891882" cy="1130202"/>
              </a:xfrm>
              <a:prstGeom prst="rect">
                <a:avLst/>
              </a:prstGeom>
              <a:blipFill rotWithShape="0">
                <a:blip r:embed="rId2"/>
                <a:stretch>
                  <a:fillRect t="-12903" r="-242122"/>
                </a:stretch>
              </a:blipFill>
            </p:spPr>
            <p:txBody>
              <a:bodyPr/>
              <a:lstStyle/>
              <a:p>
                <a:r>
                  <a:rPr lang="es-MX">
                    <a:noFill/>
                  </a:rPr>
                  <a:t> </a:t>
                </a:r>
              </a:p>
            </p:txBody>
          </p:sp>
        </mc:Fallback>
      </mc:AlternateContent>
      <p:sp>
        <p:nvSpPr>
          <p:cNvPr id="9"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60</a:t>
            </a:fld>
            <a:r>
              <a:rPr lang="es-MX" dirty="0"/>
              <a:t>/66</a:t>
            </a:r>
          </a:p>
        </p:txBody>
      </p:sp>
      <p:sp>
        <p:nvSpPr>
          <p:cNvPr id="10"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2"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3"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7"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otón de acción: Inicio 18">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CuadroTexto 21"/>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20" name="CuadroTexto 19"/>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mc:AlternateContent xmlns:mc="http://schemas.openxmlformats.org/markup-compatibility/2006" xmlns:a14="http://schemas.microsoft.com/office/drawing/2010/main">
        <mc:Choice Requires="a14">
          <p:sp>
            <p:nvSpPr>
              <p:cNvPr id="21" name="TextBox 16"/>
              <p:cNvSpPr txBox="1"/>
              <p:nvPr/>
            </p:nvSpPr>
            <p:spPr>
              <a:xfrm>
                <a:off x="551384" y="1669104"/>
                <a:ext cx="5419097" cy="800251"/>
              </a:xfrm>
              <a:prstGeom prst="rect">
                <a:avLst/>
              </a:prstGeom>
            </p:spPr>
            <p:txBody>
              <a:bodyPr vert="horz" wrap="none" lIns="109728" tIns="54864" rIns="109728" bIns="54864" rtlCol="0" anchor="ctr">
                <a:noAutofit/>
              </a:bodyPr>
              <a:lstStyle/>
              <a:p>
                <a:pPr>
                  <a:spcBef>
                    <a:spcPct val="0"/>
                  </a:spcBef>
                </a:pPr>
                <a:r>
                  <a:rPr lang="en-US" sz="1440" b="1" dirty="0">
                    <a:latin typeface="Century Gothic" pitchFamily="34" charset="0"/>
                  </a:rPr>
                  <a:t>TRAMO BC</a:t>
                </a: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𝑩𝑪</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𝑪</m:t>
                          </m:r>
                        </m:sub>
                      </m:sSub>
                      <m:r>
                        <a:rPr lang="es-MX" sz="1440" b="1">
                          <a:latin typeface="Cambria Math"/>
                        </a:rPr>
                        <m:t>=</m:t>
                      </m:r>
                      <m:r>
                        <a:rPr lang="es-MX" sz="1440" b="1">
                          <a:latin typeface="Cambria Math"/>
                        </a:rPr>
                        <m:t>𝟒</m:t>
                      </m:r>
                      <m:d>
                        <m:dPr>
                          <m:ctrlPr>
                            <a:rPr lang="es-MX" sz="1440" b="1" i="1">
                              <a:latin typeface="Cambria Math" panose="02040503050406030204" pitchFamily="18" charset="0"/>
                            </a:rPr>
                          </m:ctrlPr>
                        </m:dPr>
                        <m:e>
                          <m:r>
                            <a:rPr lang="es-MX" sz="1440" b="1">
                              <a:latin typeface="Cambria Math"/>
                            </a:rPr>
                            <m:t>−</m:t>
                          </m:r>
                          <m:r>
                            <a:rPr lang="es-MX" sz="1440" b="1">
                              <a:latin typeface="Cambria Math"/>
                            </a:rPr>
                            <m:t>𝟑</m:t>
                          </m:r>
                          <m:r>
                            <a:rPr lang="es-MX" sz="1440" b="1">
                              <a:latin typeface="Cambria Math"/>
                            </a:rPr>
                            <m:t>.</m:t>
                          </m:r>
                          <m:r>
                            <a:rPr lang="es-MX" sz="1440" b="1">
                              <a:latin typeface="Cambria Math"/>
                            </a:rPr>
                            <m:t>𝟏𝟔</m:t>
                          </m:r>
                        </m:e>
                      </m:d>
                      <m:r>
                        <a:rPr lang="es-MX" sz="1440" b="1">
                          <a:latin typeface="Cambria Math"/>
                        </a:rPr>
                        <m:t>+</m:t>
                      </m:r>
                      <m:r>
                        <a:rPr lang="es-MX" sz="1440" b="1">
                          <a:latin typeface="Cambria Math"/>
                        </a:rPr>
                        <m:t>𝟐</m:t>
                      </m:r>
                      <m:d>
                        <m:dPr>
                          <m:ctrlPr>
                            <a:rPr lang="es-MX" sz="1440" b="1" i="1">
                              <a:latin typeface="Cambria Math" panose="02040503050406030204" pitchFamily="18" charset="0"/>
                            </a:rPr>
                          </m:ctrlPr>
                        </m:dPr>
                        <m:e>
                          <m:r>
                            <a:rPr lang="es-MX" sz="1440" b="1">
                              <a:latin typeface="Cambria Math"/>
                            </a:rPr>
                            <m:t>𝟏</m:t>
                          </m:r>
                          <m:r>
                            <a:rPr lang="es-MX" sz="1440" b="1">
                              <a:latin typeface="Cambria Math"/>
                            </a:rPr>
                            <m:t>.</m:t>
                          </m:r>
                          <m:r>
                            <a:rPr lang="es-MX" sz="1440" b="1">
                              <a:latin typeface="Cambria Math"/>
                            </a:rPr>
                            <m:t>𝟑𝟗</m:t>
                          </m:r>
                        </m:e>
                      </m:d>
                      <m:r>
                        <a:rPr lang="es-MX" sz="1440" b="1">
                          <a:latin typeface="Cambria Math"/>
                        </a:rPr>
                        <m:t>=−</m:t>
                      </m:r>
                      <m:r>
                        <a:rPr lang="es-MX" sz="1440" b="1">
                          <a:latin typeface="Cambria Math"/>
                        </a:rPr>
                        <m:t>𝟗</m:t>
                      </m:r>
                      <m:r>
                        <a:rPr lang="es-MX" sz="1440" b="1">
                          <a:latin typeface="Cambria Math"/>
                        </a:rPr>
                        <m:t>.</m:t>
                      </m:r>
                      <m:r>
                        <a:rPr lang="es-MX" sz="1440" b="1">
                          <a:latin typeface="Cambria Math"/>
                        </a:rPr>
                        <m:t>𝟖𝟔𝐭𝐨𝐧</m:t>
                      </m:r>
                      <m:r>
                        <a:rPr lang="es-MX" sz="1440" b="1">
                          <a:latin typeface="Cambria Math"/>
                        </a:rPr>
                        <m:t>∗</m:t>
                      </m:r>
                      <m:r>
                        <a:rPr lang="es-MX" sz="1440" b="1">
                          <a:latin typeface="Cambria Math"/>
                        </a:rPr>
                        <m:t>𝐦</m:t>
                      </m:r>
                    </m:oMath>
                  </m:oMathPara>
                </a14:m>
                <a:endParaRPr lang="es-MX" sz="1440" b="1" dirty="0">
                  <a:solidFill>
                    <a:schemeClr val="accent1"/>
                  </a:solidFill>
                  <a:latin typeface="Century Gothic" pitchFamily="34" charset="0"/>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𝑪𝑩</m:t>
                          </m:r>
                        </m:sub>
                      </m:sSub>
                      <m:r>
                        <a:rPr lang="es-MX" sz="1440" b="1" i="1">
                          <a:latin typeface="Cambria Math"/>
                        </a:rPr>
                        <m:t>=</m:t>
                      </m:r>
                      <m:r>
                        <a:rPr lang="es-MX" sz="1440" b="1" i="1">
                          <a:latin typeface="Cambria Math"/>
                        </a:rPr>
                        <m:t>𝟐</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𝑩</m:t>
                          </m:r>
                        </m:sub>
                      </m:sSub>
                      <m:r>
                        <a:rPr lang="es-MX" sz="1440" b="1" i="1">
                          <a:latin typeface="Cambria Math"/>
                        </a:rPr>
                        <m:t>+</m:t>
                      </m:r>
                      <m:r>
                        <a:rPr lang="es-MX" sz="1440" b="1" i="1">
                          <a:latin typeface="Cambria Math"/>
                        </a:rPr>
                        <m:t>𝟒</m:t>
                      </m:r>
                      <m:r>
                        <a:rPr lang="es-MX" sz="1440" b="1" i="1">
                          <a:latin typeface="Cambria Math"/>
                        </a:rPr>
                        <m:t>𝑬𝒌</m:t>
                      </m:r>
                      <m:sSub>
                        <m:sSubPr>
                          <m:ctrlPr>
                            <a:rPr lang="es-MX" sz="1440" b="1" i="1">
                              <a:latin typeface="Cambria Math" panose="02040503050406030204" pitchFamily="18" charset="0"/>
                            </a:rPr>
                          </m:ctrlPr>
                        </m:sSubPr>
                        <m:e>
                          <m:r>
                            <a:rPr lang="es-MX" sz="1440" b="1" i="1">
                              <a:latin typeface="Cambria Math"/>
                              <a:ea typeface="Cambria Math"/>
                            </a:rPr>
                            <m:t>𝜽</m:t>
                          </m:r>
                        </m:e>
                        <m:sub>
                          <m:r>
                            <a:rPr lang="es-MX" sz="1440" b="1" i="1">
                              <a:latin typeface="Cambria Math"/>
                            </a:rPr>
                            <m:t>𝑪</m:t>
                          </m:r>
                        </m:sub>
                      </m:sSub>
                      <m:r>
                        <a:rPr lang="es-MX" sz="1440" b="1" i="1">
                          <a:latin typeface="Cambria Math" panose="02040503050406030204" pitchFamily="18" charset="0"/>
                        </a:rPr>
                        <m:t>=</m:t>
                      </m:r>
                      <m:r>
                        <a:rPr lang="es-MX" sz="1440" b="1" i="1">
                          <a:latin typeface="Cambria Math"/>
                        </a:rPr>
                        <m:t>𝟐</m:t>
                      </m:r>
                      <m:d>
                        <m:dPr>
                          <m:ctrlPr>
                            <a:rPr lang="es-MX" sz="1440" b="1" i="1">
                              <a:latin typeface="Cambria Math" panose="02040503050406030204" pitchFamily="18" charset="0"/>
                            </a:rPr>
                          </m:ctrlPr>
                        </m:dPr>
                        <m:e>
                          <m:r>
                            <a:rPr lang="es-MX" sz="1440" b="1" i="1">
                              <a:latin typeface="Cambria Math"/>
                            </a:rPr>
                            <m:t>−</m:t>
                          </m:r>
                          <m:r>
                            <a:rPr lang="es-MX" sz="1440" b="1" i="1">
                              <a:latin typeface="Cambria Math"/>
                            </a:rPr>
                            <m:t>𝟑</m:t>
                          </m:r>
                          <m:r>
                            <a:rPr lang="es-MX" sz="1440" b="1" i="1">
                              <a:latin typeface="Cambria Math"/>
                            </a:rPr>
                            <m:t>.</m:t>
                          </m:r>
                          <m:r>
                            <a:rPr lang="es-MX" sz="1440" b="1" i="1">
                              <a:latin typeface="Cambria Math"/>
                            </a:rPr>
                            <m:t>𝟏𝟔</m:t>
                          </m:r>
                        </m:e>
                      </m:d>
                      <m:r>
                        <a:rPr lang="es-MX" sz="1440" b="1" i="1">
                          <a:latin typeface="Cambria Math"/>
                        </a:rPr>
                        <m:t>+</m:t>
                      </m:r>
                      <m:r>
                        <a:rPr lang="es-MX" sz="1440" b="1" i="1">
                          <a:latin typeface="Cambria Math"/>
                        </a:rPr>
                        <m:t>𝟒</m:t>
                      </m:r>
                      <m:d>
                        <m:dPr>
                          <m:ctrlPr>
                            <a:rPr lang="es-MX" sz="1440" b="1" i="1">
                              <a:latin typeface="Cambria Math" panose="02040503050406030204" pitchFamily="18" charset="0"/>
                            </a:rPr>
                          </m:ctrlPr>
                        </m:dPr>
                        <m:e>
                          <m:r>
                            <a:rPr lang="es-MX" sz="1440" b="1" i="1">
                              <a:latin typeface="Cambria Math"/>
                            </a:rPr>
                            <m:t>𝟏</m:t>
                          </m:r>
                          <m:r>
                            <a:rPr lang="es-MX" sz="1440" b="1" i="1">
                              <a:latin typeface="Cambria Math"/>
                            </a:rPr>
                            <m:t>.</m:t>
                          </m:r>
                          <m:r>
                            <a:rPr lang="es-MX" sz="1440" b="1" i="1">
                              <a:latin typeface="Cambria Math"/>
                            </a:rPr>
                            <m:t>𝟑𝟗</m:t>
                          </m:r>
                        </m:e>
                      </m:d>
                      <m:r>
                        <a:rPr lang="es-MX" sz="1440" b="1" i="1">
                          <a:latin typeface="Cambria Math"/>
                        </a:rPr>
                        <m:t>=−</m:t>
                      </m:r>
                      <m:r>
                        <a:rPr lang="es-MX" sz="1440" b="1" i="1">
                          <a:latin typeface="Cambria Math"/>
                        </a:rPr>
                        <m:t>𝟎</m:t>
                      </m:r>
                      <m:r>
                        <a:rPr lang="es-MX" sz="1440" b="1" i="1">
                          <a:latin typeface="Cambria Math"/>
                        </a:rPr>
                        <m:t>.</m:t>
                      </m:r>
                      <m:r>
                        <a:rPr lang="es-MX" sz="1440" b="1" i="1">
                          <a:latin typeface="Cambria Math"/>
                        </a:rPr>
                        <m:t>𝟕𝟔</m:t>
                      </m:r>
                      <m:r>
                        <a:rPr lang="es-MX" sz="1440" b="1" i="1">
                          <a:latin typeface="Cambria Math"/>
                        </a:rPr>
                        <m:t>𝒕𝒐𝒏</m:t>
                      </m:r>
                      <m:r>
                        <a:rPr lang="es-MX" sz="1440" b="1" i="1">
                          <a:latin typeface="Cambria Math"/>
                        </a:rPr>
                        <m:t>∗</m:t>
                      </m:r>
                      <m:r>
                        <a:rPr lang="es-MX" sz="1440" b="1" i="1">
                          <a:latin typeface="Cambria Math"/>
                        </a:rPr>
                        <m:t>𝒎</m:t>
                      </m:r>
                    </m:oMath>
                  </m:oMathPara>
                </a14:m>
                <a:endParaRPr lang="es-MX" sz="1440" dirty="0"/>
              </a:p>
            </p:txBody>
          </p:sp>
        </mc:Choice>
        <mc:Fallback xmlns="">
          <p:sp>
            <p:nvSpPr>
              <p:cNvPr id="21" name="TextBox 16"/>
              <p:cNvSpPr txBox="1">
                <a:spLocks noRot="1" noChangeAspect="1" noMove="1" noResize="1" noEditPoints="1" noAdjustHandles="1" noChangeArrowheads="1" noChangeShapeType="1" noTextEdit="1"/>
              </p:cNvSpPr>
              <p:nvPr/>
            </p:nvSpPr>
            <p:spPr>
              <a:xfrm>
                <a:off x="551384" y="1669104"/>
                <a:ext cx="5419097" cy="800251"/>
              </a:xfrm>
              <a:prstGeom prst="rect">
                <a:avLst/>
              </a:prstGeom>
              <a:blipFill rotWithShape="0">
                <a:blip r:embed="rId8"/>
                <a:stretch>
                  <a:fillRect/>
                </a:stretch>
              </a:blipFill>
            </p:spPr>
            <p:txBody>
              <a:bodyPr/>
              <a:lstStyle/>
              <a:p>
                <a:r>
                  <a:rPr lang="es-MX">
                    <a:noFill/>
                  </a:rPr>
                  <a:t> </a:t>
                </a:r>
              </a:p>
            </p:txBody>
          </p:sp>
        </mc:Fallback>
      </mc:AlternateContent>
      <p:grpSp>
        <p:nvGrpSpPr>
          <p:cNvPr id="3" name="Grupo 2"/>
          <p:cNvGrpSpPr/>
          <p:nvPr/>
        </p:nvGrpSpPr>
        <p:grpSpPr>
          <a:xfrm>
            <a:off x="5970481" y="1781113"/>
            <a:ext cx="5458811" cy="1832760"/>
            <a:chOff x="3265481" y="2965249"/>
            <a:chExt cx="5458811" cy="1832760"/>
          </a:xfrm>
        </p:grpSpPr>
        <p:pic>
          <p:nvPicPr>
            <p:cNvPr id="25" name="Imagen 24"/>
            <p:cNvPicPr>
              <a:picLocks noChangeAspect="1"/>
            </p:cNvPicPr>
            <p:nvPr/>
          </p:nvPicPr>
          <p:blipFill rotWithShape="1">
            <a:blip r:embed="rId9"/>
            <a:srcRect l="36888" t="37573" r="52129" b="49398"/>
            <a:stretch/>
          </p:blipFill>
          <p:spPr>
            <a:xfrm>
              <a:off x="4674337" y="3371575"/>
              <a:ext cx="2592288" cy="1259732"/>
            </a:xfrm>
            <a:prstGeom prst="rect">
              <a:avLst/>
            </a:prstGeom>
          </p:spPr>
        </p:pic>
        <mc:AlternateContent xmlns:mc="http://schemas.openxmlformats.org/markup-compatibility/2006" xmlns:a14="http://schemas.microsoft.com/office/drawing/2010/main">
          <mc:Choice Requires="a14">
            <p:sp>
              <p:nvSpPr>
                <p:cNvPr id="28" name="CuadroTexto 27"/>
                <p:cNvSpPr txBox="1"/>
                <p:nvPr/>
              </p:nvSpPr>
              <p:spPr>
                <a:xfrm>
                  <a:off x="3265481" y="2965250"/>
                  <a:ext cx="20522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𝐵𝐶</m:t>
                            </m:r>
                          </m:sub>
                        </m:sSub>
                        <m:r>
                          <a:rPr lang="es-MX" sz="1400" b="0" i="1" smtClean="0">
                            <a:latin typeface="Cambria Math" panose="02040503050406030204" pitchFamily="18" charset="0"/>
                          </a:rPr>
                          <m:t>=−9.86 </m:t>
                        </m:r>
                        <m:r>
                          <a:rPr lang="es-MX" sz="1400" b="0" i="1" smtClean="0">
                            <a:latin typeface="Cambria Math" panose="02040503050406030204" pitchFamily="18" charset="0"/>
                          </a:rPr>
                          <m:t>𝑡</m:t>
                        </m:r>
                        <m:r>
                          <a:rPr lang="es-MX" sz="1400" b="0" i="1" smtClean="0">
                            <a:latin typeface="Cambria Math" panose="02040503050406030204" pitchFamily="18" charset="0"/>
                          </a:rPr>
                          <m:t>∗</m:t>
                        </m:r>
                        <m:r>
                          <a:rPr lang="es-MX" sz="1400" b="0" i="1" smtClean="0">
                            <a:latin typeface="Cambria Math" panose="02040503050406030204" pitchFamily="18" charset="0"/>
                          </a:rPr>
                          <m:t>𝑚</m:t>
                        </m:r>
                      </m:oMath>
                    </m:oMathPara>
                  </a14:m>
                  <a:endParaRPr lang="es-MX" sz="1400"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3265481" y="2965250"/>
                  <a:ext cx="2052228" cy="307777"/>
                </a:xfrm>
                <a:prstGeom prst="rect">
                  <a:avLst/>
                </a:prstGeom>
                <a:blipFill rotWithShape="0">
                  <a:blip r:embed="rId10"/>
                  <a:stretch>
                    <a:fillRect/>
                  </a:stretch>
                </a:blipFill>
              </p:spPr>
              <p:txBody>
                <a:bodyPr/>
                <a:lstStyle/>
                <a:p>
                  <a:r>
                    <a:rPr lang="es-MX">
                      <a:noFill/>
                    </a:rPr>
                    <a:t> </a:t>
                  </a:r>
                </a:p>
              </p:txBody>
            </p:sp>
          </mc:Fallback>
        </mc:AlternateContent>
        <p:sp>
          <p:nvSpPr>
            <p:cNvPr id="29" name="CuadroTexto 28"/>
            <p:cNvSpPr txBox="1"/>
            <p:nvPr/>
          </p:nvSpPr>
          <p:spPr>
            <a:xfrm>
              <a:off x="4218305" y="4477418"/>
              <a:ext cx="1440160" cy="307777"/>
            </a:xfrm>
            <a:prstGeom prst="rect">
              <a:avLst/>
            </a:prstGeom>
            <a:noFill/>
          </p:spPr>
          <p:txBody>
            <a:bodyPr wrap="square" rtlCol="0">
              <a:spAutoFit/>
            </a:bodyPr>
            <a:lstStyle/>
            <a:p>
              <a:r>
                <a:rPr lang="es-MX" sz="1400" dirty="0"/>
                <a:t>3.54 ton</a:t>
              </a:r>
            </a:p>
          </p:txBody>
        </p:sp>
        <p:sp>
          <p:nvSpPr>
            <p:cNvPr id="30" name="CuadroTexto 29"/>
            <p:cNvSpPr txBox="1"/>
            <p:nvPr/>
          </p:nvSpPr>
          <p:spPr>
            <a:xfrm>
              <a:off x="6850252" y="4490232"/>
              <a:ext cx="1440160" cy="307777"/>
            </a:xfrm>
            <a:prstGeom prst="rect">
              <a:avLst/>
            </a:prstGeom>
            <a:noFill/>
          </p:spPr>
          <p:txBody>
            <a:bodyPr wrap="square" rtlCol="0">
              <a:spAutoFit/>
            </a:bodyPr>
            <a:lstStyle/>
            <a:p>
              <a:r>
                <a:rPr lang="es-MX" sz="1400" dirty="0"/>
                <a:t>3.54 ton</a:t>
              </a:r>
            </a:p>
          </p:txBody>
        </p:sp>
        <p:cxnSp>
          <p:nvCxnSpPr>
            <p:cNvPr id="31" name="Conector recto de flecha 30"/>
            <p:cNvCxnSpPr/>
            <p:nvPr/>
          </p:nvCxnSpPr>
          <p:spPr>
            <a:xfrm flipV="1">
              <a:off x="5087888" y="4149080"/>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6816080" y="4149080"/>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CuadroTexto 32"/>
                <p:cNvSpPr txBox="1"/>
                <p:nvPr/>
              </p:nvSpPr>
              <p:spPr>
                <a:xfrm>
                  <a:off x="6672064" y="2965249"/>
                  <a:ext cx="20522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𝐶𝐵</m:t>
                            </m:r>
                          </m:sub>
                        </m:sSub>
                        <m:r>
                          <a:rPr lang="es-MX" sz="1400" b="0" i="1" smtClean="0">
                            <a:latin typeface="Cambria Math" panose="02040503050406030204" pitchFamily="18" charset="0"/>
                          </a:rPr>
                          <m:t>=−0.76 </m:t>
                        </m:r>
                        <m:r>
                          <a:rPr lang="es-MX" sz="1400" b="0" i="1" smtClean="0">
                            <a:latin typeface="Cambria Math" panose="02040503050406030204" pitchFamily="18" charset="0"/>
                          </a:rPr>
                          <m:t>𝑡</m:t>
                        </m:r>
                        <m:r>
                          <a:rPr lang="es-MX" sz="1400" b="0" i="1" smtClean="0">
                            <a:latin typeface="Cambria Math" panose="02040503050406030204" pitchFamily="18" charset="0"/>
                          </a:rPr>
                          <m:t>∗</m:t>
                        </m:r>
                        <m:r>
                          <a:rPr lang="es-MX" sz="1400" b="0" i="1" smtClean="0">
                            <a:latin typeface="Cambria Math" panose="02040503050406030204" pitchFamily="18" charset="0"/>
                          </a:rPr>
                          <m:t>𝑚</m:t>
                        </m:r>
                      </m:oMath>
                    </m:oMathPara>
                  </a14:m>
                  <a:endParaRPr lang="es-MX"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6672064" y="2965249"/>
                  <a:ext cx="2052228" cy="307777"/>
                </a:xfrm>
                <a:prstGeom prst="rect">
                  <a:avLst/>
                </a:prstGeom>
                <a:blipFill rotWithShape="0">
                  <a:blip r:embed="rId11"/>
                  <a:stretch>
                    <a:fillRect/>
                  </a:stretch>
                </a:blipFill>
              </p:spPr>
              <p:txBody>
                <a:bodyPr/>
                <a:lstStyle/>
                <a:p>
                  <a:r>
                    <a:rPr lang="es-MX">
                      <a:noFill/>
                    </a:rPr>
                    <a:t> </a:t>
                  </a:r>
                </a:p>
              </p:txBody>
            </p:sp>
          </mc:Fallback>
        </mc:AlternateContent>
      </p:grpSp>
      <p:grpSp>
        <p:nvGrpSpPr>
          <p:cNvPr id="7" name="Grupo 6"/>
          <p:cNvGrpSpPr/>
          <p:nvPr/>
        </p:nvGrpSpPr>
        <p:grpSpPr>
          <a:xfrm>
            <a:off x="5375920" y="4157946"/>
            <a:ext cx="6383030" cy="1735320"/>
            <a:chOff x="2809929" y="4594429"/>
            <a:chExt cx="6383030" cy="1735320"/>
          </a:xfrm>
        </p:grpSpPr>
        <p:grpSp>
          <p:nvGrpSpPr>
            <p:cNvPr id="35" name="Grupo 34"/>
            <p:cNvGrpSpPr/>
            <p:nvPr/>
          </p:nvGrpSpPr>
          <p:grpSpPr>
            <a:xfrm>
              <a:off x="4108295" y="4594429"/>
              <a:ext cx="4118492" cy="1711920"/>
              <a:chOff x="5566626" y="2868257"/>
              <a:chExt cx="5248315" cy="2480974"/>
            </a:xfrm>
          </p:grpSpPr>
          <p:pic>
            <p:nvPicPr>
              <p:cNvPr id="36" name="Imagen 35"/>
              <p:cNvPicPr>
                <a:picLocks noChangeAspect="1"/>
              </p:cNvPicPr>
              <p:nvPr/>
            </p:nvPicPr>
            <p:blipFill rotWithShape="1">
              <a:blip r:embed="rId12"/>
              <a:srcRect l="41689" t="37314" r="35202" b="37413"/>
              <a:stretch/>
            </p:blipFill>
            <p:spPr>
              <a:xfrm>
                <a:off x="5566626" y="3068960"/>
                <a:ext cx="5248315" cy="2280271"/>
              </a:xfrm>
              <a:prstGeom prst="rect">
                <a:avLst/>
              </a:prstGeom>
            </p:spPr>
          </p:pic>
          <p:sp>
            <p:nvSpPr>
              <p:cNvPr id="37" name="CuadroTexto 36"/>
              <p:cNvSpPr txBox="1"/>
              <p:nvPr/>
            </p:nvSpPr>
            <p:spPr>
              <a:xfrm>
                <a:off x="7896200" y="2868257"/>
                <a:ext cx="936104" cy="307777"/>
              </a:xfrm>
              <a:prstGeom prst="rect">
                <a:avLst/>
              </a:prstGeom>
              <a:noFill/>
            </p:spPr>
            <p:txBody>
              <a:bodyPr wrap="square" rtlCol="0">
                <a:spAutoFit/>
              </a:bodyPr>
              <a:lstStyle/>
              <a:p>
                <a:r>
                  <a:rPr lang="es-MX" sz="1400" dirty="0"/>
                  <a:t>4.5 ton</a:t>
                </a:r>
              </a:p>
            </p:txBody>
          </p:sp>
        </p:grpSp>
        <mc:AlternateContent xmlns:mc="http://schemas.openxmlformats.org/markup-compatibility/2006" xmlns:a14="http://schemas.microsoft.com/office/drawing/2010/main">
          <mc:Choice Requires="a14">
            <p:sp>
              <p:nvSpPr>
                <p:cNvPr id="38" name="CuadroTexto 37"/>
                <p:cNvSpPr txBox="1"/>
                <p:nvPr/>
              </p:nvSpPr>
              <p:spPr>
                <a:xfrm>
                  <a:off x="2809929" y="4805605"/>
                  <a:ext cx="20522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𝐶𝐷</m:t>
                            </m:r>
                          </m:sub>
                        </m:sSub>
                        <m:r>
                          <a:rPr lang="es-MX" sz="1400" b="0" i="1" smtClean="0">
                            <a:latin typeface="Cambria Math" panose="02040503050406030204" pitchFamily="18" charset="0"/>
                          </a:rPr>
                          <m:t>=0.78 </m:t>
                        </m:r>
                        <m:r>
                          <a:rPr lang="es-MX" sz="1400" b="0" i="1" smtClean="0">
                            <a:latin typeface="Cambria Math" panose="02040503050406030204" pitchFamily="18" charset="0"/>
                          </a:rPr>
                          <m:t>𝑡</m:t>
                        </m:r>
                        <m:r>
                          <a:rPr lang="es-MX" sz="1400" b="0" i="1" smtClean="0">
                            <a:latin typeface="Cambria Math" panose="02040503050406030204" pitchFamily="18" charset="0"/>
                          </a:rPr>
                          <m:t>∗</m:t>
                        </m:r>
                        <m:r>
                          <a:rPr lang="es-MX" sz="1400" b="0" i="1" smtClean="0">
                            <a:latin typeface="Cambria Math" panose="02040503050406030204" pitchFamily="18" charset="0"/>
                          </a:rPr>
                          <m:t>𝑚</m:t>
                        </m:r>
                      </m:oMath>
                    </m:oMathPara>
                  </a14:m>
                  <a:endParaRPr lang="es-MX"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2809929" y="4805605"/>
                  <a:ext cx="2052228" cy="307777"/>
                </a:xfrm>
                <a:prstGeom prst="rect">
                  <a:avLst/>
                </a:prstGeom>
                <a:blipFill rotWithShape="0">
                  <a:blip r:embed="rId13"/>
                  <a:stretch>
                    <a:fillRect/>
                  </a:stretch>
                </a:blipFill>
              </p:spPr>
              <p:txBody>
                <a:bodyPr/>
                <a:lstStyle/>
                <a:p>
                  <a:r>
                    <a:rPr lang="es-MX">
                      <a:noFill/>
                    </a:rPr>
                    <a:t> </a:t>
                  </a:r>
                </a:p>
              </p:txBody>
            </p:sp>
          </mc:Fallback>
        </mc:AlternateContent>
        <p:sp>
          <p:nvSpPr>
            <p:cNvPr id="39" name="CuadroTexto 38"/>
            <p:cNvSpPr txBox="1"/>
            <p:nvPr/>
          </p:nvSpPr>
          <p:spPr>
            <a:xfrm>
              <a:off x="4740832" y="6021972"/>
              <a:ext cx="1440160" cy="307777"/>
            </a:xfrm>
            <a:prstGeom prst="rect">
              <a:avLst/>
            </a:prstGeom>
            <a:noFill/>
          </p:spPr>
          <p:txBody>
            <a:bodyPr wrap="square" rtlCol="0">
              <a:spAutoFit/>
            </a:bodyPr>
            <a:lstStyle/>
            <a:p>
              <a:r>
                <a:rPr lang="es-MX" sz="1400" dirty="0"/>
                <a:t>2.166 ton</a:t>
              </a:r>
            </a:p>
          </p:txBody>
        </p:sp>
        <p:sp>
          <p:nvSpPr>
            <p:cNvPr id="40" name="CuadroTexto 39"/>
            <p:cNvSpPr txBox="1"/>
            <p:nvPr/>
          </p:nvSpPr>
          <p:spPr>
            <a:xfrm>
              <a:off x="7752799" y="5976234"/>
              <a:ext cx="1440160" cy="307777"/>
            </a:xfrm>
            <a:prstGeom prst="rect">
              <a:avLst/>
            </a:prstGeom>
            <a:noFill/>
          </p:spPr>
          <p:txBody>
            <a:bodyPr wrap="square" rtlCol="0">
              <a:spAutoFit/>
            </a:bodyPr>
            <a:lstStyle/>
            <a:p>
              <a:r>
                <a:rPr lang="es-MX" sz="1400" dirty="0"/>
                <a:t>2.334 ton</a:t>
              </a:r>
            </a:p>
          </p:txBody>
        </p:sp>
        <p:cxnSp>
          <p:nvCxnSpPr>
            <p:cNvPr id="41" name="Conector recto de flecha 40"/>
            <p:cNvCxnSpPr/>
            <p:nvPr/>
          </p:nvCxnSpPr>
          <p:spPr>
            <a:xfrm flipV="1">
              <a:off x="4727848" y="5642520"/>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H="1" flipV="1">
              <a:off x="7722613" y="5642520"/>
              <a:ext cx="0" cy="61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CuadroTexto 33"/>
              <p:cNvSpPr txBox="1"/>
              <p:nvPr/>
            </p:nvSpPr>
            <p:spPr>
              <a:xfrm>
                <a:off x="10110445" y="4369533"/>
                <a:ext cx="20522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rPr>
                          </m:ctrlPr>
                        </m:sSubPr>
                        <m:e>
                          <m:r>
                            <a:rPr lang="es-MX" sz="1400" b="0" i="1" smtClean="0">
                              <a:latin typeface="Cambria Math" panose="02040503050406030204" pitchFamily="18" charset="0"/>
                            </a:rPr>
                            <m:t>𝑀</m:t>
                          </m:r>
                        </m:e>
                        <m:sub>
                          <m:r>
                            <a:rPr lang="es-MX" sz="1400" b="0" i="1" smtClean="0">
                              <a:latin typeface="Cambria Math" panose="02040503050406030204" pitchFamily="18" charset="0"/>
                            </a:rPr>
                            <m:t>𝐶𝐷</m:t>
                          </m:r>
                        </m:sub>
                      </m:sSub>
                      <m:r>
                        <a:rPr lang="es-MX" sz="1400" b="0" i="1" smtClean="0">
                          <a:latin typeface="Cambria Math" panose="02040503050406030204" pitchFamily="18" charset="0"/>
                        </a:rPr>
                        <m:t>=−0.06 </m:t>
                      </m:r>
                      <m:r>
                        <a:rPr lang="es-MX" sz="1400" b="0" i="1" smtClean="0">
                          <a:latin typeface="Cambria Math" panose="02040503050406030204" pitchFamily="18" charset="0"/>
                        </a:rPr>
                        <m:t>𝑡</m:t>
                      </m:r>
                      <m:r>
                        <a:rPr lang="es-MX" sz="1400" b="0" i="1" smtClean="0">
                          <a:latin typeface="Cambria Math" panose="02040503050406030204" pitchFamily="18" charset="0"/>
                        </a:rPr>
                        <m:t>∗</m:t>
                      </m:r>
                      <m:r>
                        <a:rPr lang="es-MX" sz="1400" b="0" i="1" smtClean="0">
                          <a:latin typeface="Cambria Math" panose="02040503050406030204" pitchFamily="18" charset="0"/>
                        </a:rPr>
                        <m:t>𝑚</m:t>
                      </m:r>
                    </m:oMath>
                  </m:oMathPara>
                </a14:m>
                <a:endParaRPr lang="es-MX"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10110445" y="4369533"/>
                <a:ext cx="2052228" cy="307777"/>
              </a:xfrm>
              <a:prstGeom prst="rect">
                <a:avLst/>
              </a:prstGeom>
              <a:blipFill rotWithShape="0">
                <a:blip r:embed="rId1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381171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p:nvPr/>
        </p:nvSpPr>
        <p:spPr>
          <a:xfrm>
            <a:off x="2858748" y="1532709"/>
            <a:ext cx="6474503" cy="1154665"/>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9. </a:t>
            </a:r>
            <a:r>
              <a:rPr lang="en-US" sz="1440" b="1" dirty="0" err="1">
                <a:latin typeface="Arial" pitchFamily="34" charset="0"/>
                <a:cs typeface="Arial" pitchFamily="34" charset="0"/>
              </a:rPr>
              <a:t>VERIFICACIÓN</a:t>
            </a:r>
            <a:r>
              <a:rPr lang="en-US" sz="1440" b="1" dirty="0">
                <a:latin typeface="Arial" pitchFamily="34" charset="0"/>
                <a:cs typeface="Arial" pitchFamily="34" charset="0"/>
              </a:rPr>
              <a:t> DE LAS CONDICIONES DE EQUILIBRIO</a:t>
            </a:r>
          </a:p>
        </p:txBody>
      </p:sp>
      <mc:AlternateContent xmlns:mc="http://schemas.openxmlformats.org/markup-compatibility/2006" xmlns:a14="http://schemas.microsoft.com/office/drawing/2010/main">
        <mc:Choice Requires="a14">
          <p:sp>
            <p:nvSpPr>
              <p:cNvPr id="5" name="4 Rectángulo"/>
              <p:cNvSpPr/>
              <p:nvPr/>
            </p:nvSpPr>
            <p:spPr>
              <a:xfrm>
                <a:off x="1723151" y="2939635"/>
                <a:ext cx="3024336" cy="978729"/>
              </a:xfrm>
              <a:prstGeom prst="rect">
                <a:avLst/>
              </a:prstGeom>
            </p:spPr>
            <p:txBody>
              <a:bodyPr wrap="square">
                <a:spAutoFit/>
              </a:bodyPr>
              <a:lstStyle/>
              <a:p>
                <a:pPr>
                  <a:spcBef>
                    <a:spcPct val="0"/>
                  </a:spcBef>
                </a:pPr>
                <a:r>
                  <a:rPr lang="en-US" sz="1440" b="1" dirty="0">
                    <a:latin typeface="Century Gothic" pitchFamily="34" charset="0"/>
                  </a:rPr>
                  <a:t>PUNTO B</a:t>
                </a:r>
              </a:p>
              <a:p>
                <a:pPr>
                  <a:spcBef>
                    <a:spcPct val="0"/>
                  </a:spcBef>
                </a:pPr>
                <a14:m>
                  <m:oMathPara xmlns:m="http://schemas.openxmlformats.org/officeDocument/2006/math">
                    <m:oMathParaPr>
                      <m:jc m:val="centerGroup"/>
                    </m:oMathParaPr>
                    <m:oMath xmlns:m="http://schemas.openxmlformats.org/officeDocument/2006/math">
                      <m:r>
                        <a:rPr lang="en-US" sz="1440" b="1" i="1">
                          <a:latin typeface="Cambria Math"/>
                          <a:ea typeface="Cambria Math"/>
                        </a:rPr>
                        <m:t>𝚺</m:t>
                      </m:r>
                      <m:sSub>
                        <m:sSubPr>
                          <m:ctrlPr>
                            <a:rPr lang="en-US" sz="1440" b="1" i="1">
                              <a:latin typeface="Cambria Math" panose="02040503050406030204" pitchFamily="18" charset="0"/>
                              <a:ea typeface="Cambria Math"/>
                            </a:rPr>
                          </m:ctrlPr>
                        </m:sSubPr>
                        <m:e>
                          <m:r>
                            <a:rPr lang="es-MX" sz="1440" b="1" i="1">
                              <a:latin typeface="Cambria Math"/>
                              <a:ea typeface="Cambria Math"/>
                            </a:rPr>
                            <m:t>𝑴</m:t>
                          </m:r>
                        </m:e>
                        <m:sub>
                          <m:r>
                            <a:rPr lang="es-MX" sz="1440" b="1" i="1">
                              <a:latin typeface="Cambria Math"/>
                              <a:ea typeface="Cambria Math"/>
                            </a:rPr>
                            <m:t>𝑩</m:t>
                          </m:r>
                        </m:sub>
                      </m:sSub>
                      <m:r>
                        <a:rPr lang="es-MX" sz="1440" b="1" i="1">
                          <a:latin typeface="Cambria Math"/>
                          <a:ea typeface="Cambria Math"/>
                        </a:rPr>
                        <m:t>=</m:t>
                      </m:r>
                      <m:r>
                        <a:rPr lang="es-MX" sz="1440" b="1" i="1">
                          <a:latin typeface="Cambria Math"/>
                          <a:ea typeface="Cambria Math"/>
                        </a:rPr>
                        <m:t>𝟎</m:t>
                      </m:r>
                    </m:oMath>
                  </m:oMathPara>
                </a14:m>
                <a:endParaRPr lang="es-MX" sz="1440" b="1" dirty="0">
                  <a:latin typeface="Century Gothic" pitchFamily="34" charset="0"/>
                  <a:ea typeface="Cambria Math"/>
                </a:endParaRPr>
              </a:p>
              <a:p>
                <a:pPr>
                  <a:spcBef>
                    <a:spcPct val="0"/>
                  </a:spcBef>
                </a:pPr>
                <a14:m>
                  <m:oMathPara xmlns:m="http://schemas.openxmlformats.org/officeDocument/2006/math">
                    <m:oMathParaPr>
                      <m:jc m:val="centerGroup"/>
                    </m:oMathParaPr>
                    <m:oMath xmlns:m="http://schemas.openxmlformats.org/officeDocument/2006/math">
                      <m:sSub>
                        <m:sSubPr>
                          <m:ctrlPr>
                            <a:rPr lang="en-US" sz="1440" b="1" i="1">
                              <a:latin typeface="Cambria Math" panose="02040503050406030204" pitchFamily="18" charset="0"/>
                            </a:rPr>
                          </m:ctrlPr>
                        </m:sSubPr>
                        <m:e>
                          <m:r>
                            <a:rPr lang="es-MX" sz="1440" b="1" i="1">
                              <a:latin typeface="Cambria Math"/>
                            </a:rPr>
                            <m:t>𝑴</m:t>
                          </m:r>
                        </m:e>
                        <m:sub>
                          <m:r>
                            <a:rPr lang="es-MX" sz="1440" b="1" i="1">
                              <a:latin typeface="Cambria Math"/>
                            </a:rPr>
                            <m:t>𝑩𝑨</m:t>
                          </m:r>
                        </m:sub>
                      </m:sSub>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𝑩𝑪</m:t>
                          </m:r>
                        </m:sub>
                      </m:sSub>
                      <m:r>
                        <a:rPr lang="es-MX" sz="1440" b="1" i="1">
                          <a:latin typeface="Cambria Math"/>
                        </a:rPr>
                        <m:t>=</m:t>
                      </m:r>
                      <m:r>
                        <a:rPr lang="es-MX" sz="1440" b="1" i="1">
                          <a:latin typeface="Cambria Math"/>
                        </a:rPr>
                        <m:t>𝟎</m:t>
                      </m:r>
                    </m:oMath>
                  </m:oMathPara>
                </a14:m>
                <a:endParaRPr lang="es-MX" sz="1440" b="1" dirty="0">
                  <a:latin typeface="Century Gothic" pitchFamily="34" charset="0"/>
                </a:endParaRPr>
              </a:p>
              <a:p>
                <a:pPr algn="ctr">
                  <a:spcBef>
                    <a:spcPct val="0"/>
                  </a:spcBef>
                </a:pPr>
                <a:r>
                  <a:rPr lang="en-US" sz="1440" b="1" dirty="0">
                    <a:latin typeface="Century Gothic" pitchFamily="34" charset="0"/>
                  </a:rPr>
                  <a:t>9.86+(-9.86)=0</a:t>
                </a:r>
              </a:p>
            </p:txBody>
          </p:sp>
        </mc:Choice>
        <mc:Fallback xmlns="">
          <p:sp>
            <p:nvSpPr>
              <p:cNvPr id="5" name="4 Rectángulo"/>
              <p:cNvSpPr>
                <a:spLocks noRot="1" noChangeAspect="1" noMove="1" noResize="1" noEditPoints="1" noAdjustHandles="1" noChangeArrowheads="1" noChangeShapeType="1" noTextEdit="1"/>
              </p:cNvSpPr>
              <p:nvPr/>
            </p:nvSpPr>
            <p:spPr>
              <a:xfrm>
                <a:off x="1723151" y="2939635"/>
                <a:ext cx="3024336" cy="978729"/>
              </a:xfrm>
              <a:prstGeom prst="rect">
                <a:avLst/>
              </a:prstGeom>
              <a:blipFill>
                <a:blip r:embed="rId2"/>
                <a:stretch>
                  <a:fillRect l="-806" t="-1242" b="-559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211548" y="4318222"/>
                <a:ext cx="3003229" cy="978729"/>
              </a:xfrm>
              <a:prstGeom prst="rect">
                <a:avLst/>
              </a:prstGeom>
            </p:spPr>
            <p:txBody>
              <a:bodyPr wrap="square">
                <a:spAutoFit/>
              </a:bodyPr>
              <a:lstStyle/>
              <a:p>
                <a:pPr>
                  <a:spcBef>
                    <a:spcPct val="0"/>
                  </a:spcBef>
                </a:pPr>
                <a:r>
                  <a:rPr lang="en-US" sz="1440" b="1" dirty="0">
                    <a:latin typeface="Century Gothic" pitchFamily="34" charset="0"/>
                  </a:rPr>
                  <a:t>PUNTO C</a:t>
                </a:r>
              </a:p>
              <a:p>
                <a:pPr>
                  <a:spcBef>
                    <a:spcPct val="0"/>
                  </a:spcBef>
                </a:pPr>
                <a14:m>
                  <m:oMathPara xmlns:m="http://schemas.openxmlformats.org/officeDocument/2006/math">
                    <m:oMathParaPr>
                      <m:jc m:val="centerGroup"/>
                    </m:oMathParaPr>
                    <m:oMath xmlns:m="http://schemas.openxmlformats.org/officeDocument/2006/math">
                      <m:r>
                        <a:rPr lang="en-US" sz="1440" b="1" i="1">
                          <a:latin typeface="Cambria Math"/>
                          <a:ea typeface="Cambria Math"/>
                        </a:rPr>
                        <m:t>𝚺</m:t>
                      </m:r>
                      <m:sSub>
                        <m:sSubPr>
                          <m:ctrlPr>
                            <a:rPr lang="en-US" sz="1440" b="1" i="1">
                              <a:latin typeface="Cambria Math" panose="02040503050406030204" pitchFamily="18" charset="0"/>
                              <a:ea typeface="Cambria Math"/>
                            </a:rPr>
                          </m:ctrlPr>
                        </m:sSubPr>
                        <m:e>
                          <m:r>
                            <a:rPr lang="es-MX" sz="1440" b="1" i="1">
                              <a:latin typeface="Cambria Math"/>
                              <a:ea typeface="Cambria Math"/>
                            </a:rPr>
                            <m:t>𝑴</m:t>
                          </m:r>
                        </m:e>
                        <m:sub>
                          <m:r>
                            <a:rPr lang="es-MX" sz="1440" b="1" i="1">
                              <a:latin typeface="Cambria Math"/>
                              <a:ea typeface="Cambria Math"/>
                            </a:rPr>
                            <m:t>𝑪</m:t>
                          </m:r>
                        </m:sub>
                      </m:sSub>
                      <m:r>
                        <a:rPr lang="es-MX" sz="1440" b="1" i="1">
                          <a:latin typeface="Cambria Math"/>
                          <a:ea typeface="Cambria Math"/>
                        </a:rPr>
                        <m:t>=</m:t>
                      </m:r>
                      <m:r>
                        <a:rPr lang="es-MX" sz="1440" b="1" i="1">
                          <a:latin typeface="Cambria Math"/>
                          <a:ea typeface="Cambria Math"/>
                        </a:rPr>
                        <m:t>𝟎</m:t>
                      </m:r>
                    </m:oMath>
                  </m:oMathPara>
                </a14:m>
                <a:endParaRPr lang="es-MX" sz="1440" b="1" dirty="0">
                  <a:latin typeface="Century Gothic" pitchFamily="34" charset="0"/>
                  <a:ea typeface="Cambria Math"/>
                </a:endParaRPr>
              </a:p>
              <a:p>
                <a:pPr>
                  <a:spcBef>
                    <a:spcPct val="0"/>
                  </a:spcBef>
                </a:pPr>
                <a14:m>
                  <m:oMathPara xmlns:m="http://schemas.openxmlformats.org/officeDocument/2006/math">
                    <m:oMathParaPr>
                      <m:jc m:val="centerGroup"/>
                    </m:oMathParaPr>
                    <m:oMath xmlns:m="http://schemas.openxmlformats.org/officeDocument/2006/math">
                      <m:sSub>
                        <m:sSubPr>
                          <m:ctrlPr>
                            <a:rPr lang="en-US" sz="1440" b="1" i="1">
                              <a:latin typeface="Cambria Math" panose="02040503050406030204" pitchFamily="18" charset="0"/>
                            </a:rPr>
                          </m:ctrlPr>
                        </m:sSubPr>
                        <m:e>
                          <m:r>
                            <a:rPr lang="es-MX" sz="1440" b="1" i="1">
                              <a:latin typeface="Cambria Math"/>
                            </a:rPr>
                            <m:t>𝑴</m:t>
                          </m:r>
                        </m:e>
                        <m:sub>
                          <m:r>
                            <a:rPr lang="es-MX" sz="1440" b="1" i="1">
                              <a:latin typeface="Cambria Math"/>
                            </a:rPr>
                            <m:t>𝑪𝑩</m:t>
                          </m:r>
                        </m:sub>
                      </m:sSub>
                      <m:r>
                        <a:rPr lang="es-MX" sz="1440" b="1" i="1">
                          <a:latin typeface="Cambria Math"/>
                        </a:rPr>
                        <m:t>+</m:t>
                      </m:r>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𝑪𝑫</m:t>
                          </m:r>
                        </m:sub>
                      </m:sSub>
                      <m:r>
                        <a:rPr lang="es-MX" sz="1440" b="1" i="1">
                          <a:latin typeface="Cambria Math"/>
                        </a:rPr>
                        <m:t>=</m:t>
                      </m:r>
                      <m:r>
                        <a:rPr lang="es-MX" sz="1440" b="1" i="1">
                          <a:latin typeface="Cambria Math"/>
                        </a:rPr>
                        <m:t>𝟎</m:t>
                      </m:r>
                    </m:oMath>
                  </m:oMathPara>
                </a14:m>
                <a:endParaRPr lang="en-US" sz="1440" b="1" dirty="0">
                  <a:latin typeface="Century Gothic" pitchFamily="34" charset="0"/>
                </a:endParaRPr>
              </a:p>
              <a:p>
                <a:pPr algn="ctr">
                  <a:spcBef>
                    <a:spcPct val="0"/>
                  </a:spcBef>
                </a:pPr>
                <a:r>
                  <a:rPr lang="en-US" sz="1440" b="1" dirty="0">
                    <a:latin typeface="Century Gothic" pitchFamily="34" charset="0"/>
                  </a:rPr>
                  <a:t>-0.76+0.78=0.02</a:t>
                </a:r>
              </a:p>
            </p:txBody>
          </p:sp>
        </mc:Choice>
        <mc:Fallback xmlns="">
          <p:sp>
            <p:nvSpPr>
              <p:cNvPr id="6" name="5 Rectángulo"/>
              <p:cNvSpPr>
                <a:spLocks noRot="1" noChangeAspect="1" noMove="1" noResize="1" noEditPoints="1" noAdjustHandles="1" noChangeArrowheads="1" noChangeShapeType="1" noTextEdit="1"/>
              </p:cNvSpPr>
              <p:nvPr/>
            </p:nvSpPr>
            <p:spPr>
              <a:xfrm>
                <a:off x="5211548" y="4318222"/>
                <a:ext cx="3003229" cy="978729"/>
              </a:xfrm>
              <a:prstGeom prst="rect">
                <a:avLst/>
              </a:prstGeom>
              <a:blipFill>
                <a:blip r:embed="rId3"/>
                <a:stretch>
                  <a:fillRect l="-811" t="-1242" b="-559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8069758" y="2939635"/>
                <a:ext cx="2526985" cy="978729"/>
              </a:xfrm>
              <a:prstGeom prst="rect">
                <a:avLst/>
              </a:prstGeom>
            </p:spPr>
            <p:txBody>
              <a:bodyPr wrap="square">
                <a:spAutoFit/>
              </a:bodyPr>
              <a:lstStyle/>
              <a:p>
                <a:pPr>
                  <a:spcBef>
                    <a:spcPct val="0"/>
                  </a:spcBef>
                </a:pPr>
                <a:r>
                  <a:rPr lang="en-US" sz="1440" b="1" dirty="0">
                    <a:latin typeface="Century Gothic" pitchFamily="34" charset="0"/>
                  </a:rPr>
                  <a:t>PUNTO D</a:t>
                </a:r>
              </a:p>
              <a:p>
                <a:pPr>
                  <a:spcBef>
                    <a:spcPct val="0"/>
                  </a:spcBef>
                </a:pPr>
                <a14:m>
                  <m:oMathPara xmlns:m="http://schemas.openxmlformats.org/officeDocument/2006/math">
                    <m:oMathParaPr>
                      <m:jc m:val="centerGroup"/>
                    </m:oMathParaPr>
                    <m:oMath xmlns:m="http://schemas.openxmlformats.org/officeDocument/2006/math">
                      <m:r>
                        <a:rPr lang="en-US" sz="1440" b="1" i="1">
                          <a:latin typeface="Cambria Math"/>
                          <a:ea typeface="Cambria Math"/>
                        </a:rPr>
                        <m:t>𝚺</m:t>
                      </m:r>
                      <m:sSub>
                        <m:sSubPr>
                          <m:ctrlPr>
                            <a:rPr lang="en-US" sz="1440" b="1" i="1">
                              <a:latin typeface="Cambria Math" panose="02040503050406030204" pitchFamily="18" charset="0"/>
                              <a:ea typeface="Cambria Math"/>
                            </a:rPr>
                          </m:ctrlPr>
                        </m:sSubPr>
                        <m:e>
                          <m:r>
                            <a:rPr lang="es-MX" sz="1440" b="1" i="1">
                              <a:latin typeface="Cambria Math"/>
                              <a:ea typeface="Cambria Math"/>
                            </a:rPr>
                            <m:t>𝑴</m:t>
                          </m:r>
                        </m:e>
                        <m:sub>
                          <m:r>
                            <a:rPr lang="es-MX" sz="1440" b="1" i="1">
                              <a:latin typeface="Cambria Math"/>
                              <a:ea typeface="Cambria Math"/>
                            </a:rPr>
                            <m:t>𝑫</m:t>
                          </m:r>
                        </m:sub>
                      </m:sSub>
                      <m:r>
                        <a:rPr lang="es-MX" sz="1440" b="1" i="1">
                          <a:latin typeface="Cambria Math"/>
                          <a:ea typeface="Cambria Math"/>
                        </a:rPr>
                        <m:t>=</m:t>
                      </m:r>
                      <m:r>
                        <a:rPr lang="es-MX" sz="1440" b="1" i="1">
                          <a:latin typeface="Cambria Math"/>
                          <a:ea typeface="Cambria Math"/>
                        </a:rPr>
                        <m:t>𝟎</m:t>
                      </m:r>
                    </m:oMath>
                  </m:oMathPara>
                </a14:m>
                <a:endParaRPr lang="es-MX" sz="1440" b="1" dirty="0">
                  <a:latin typeface="Century Gothic" pitchFamily="34" charset="0"/>
                  <a:ea typeface="Cambria Math"/>
                </a:endParaRPr>
              </a:p>
              <a:p>
                <a:pPr>
                  <a:spcBef>
                    <a:spcPct val="0"/>
                  </a:spcBef>
                </a:pPr>
                <a14:m>
                  <m:oMathPara xmlns:m="http://schemas.openxmlformats.org/officeDocument/2006/math">
                    <m:oMathParaPr>
                      <m:jc m:val="centerGroup"/>
                    </m:oMathParaPr>
                    <m:oMath xmlns:m="http://schemas.openxmlformats.org/officeDocument/2006/math">
                      <m:sSub>
                        <m:sSubPr>
                          <m:ctrlPr>
                            <a:rPr lang="es-MX" sz="1440" b="1" i="1">
                              <a:latin typeface="Cambria Math" panose="02040503050406030204" pitchFamily="18" charset="0"/>
                            </a:rPr>
                          </m:ctrlPr>
                        </m:sSubPr>
                        <m:e>
                          <m:r>
                            <a:rPr lang="es-MX" sz="1440" b="1" i="1">
                              <a:latin typeface="Cambria Math"/>
                            </a:rPr>
                            <m:t>𝑴</m:t>
                          </m:r>
                        </m:e>
                        <m:sub>
                          <m:r>
                            <a:rPr lang="es-MX" sz="1440" b="1" i="1">
                              <a:latin typeface="Cambria Math"/>
                            </a:rPr>
                            <m:t>𝑪𝑫</m:t>
                          </m:r>
                        </m:sub>
                      </m:sSub>
                      <m:r>
                        <a:rPr lang="es-MX" sz="1440" b="1" i="1">
                          <a:latin typeface="Cambria Math"/>
                        </a:rPr>
                        <m:t>=</m:t>
                      </m:r>
                      <m:r>
                        <a:rPr lang="es-MX" sz="1440" b="1" i="1">
                          <a:latin typeface="Cambria Math"/>
                        </a:rPr>
                        <m:t>𝟎</m:t>
                      </m:r>
                    </m:oMath>
                  </m:oMathPara>
                </a14:m>
                <a:endParaRPr lang="es-MX" sz="1440" b="1" dirty="0">
                  <a:latin typeface="Century Gothic" pitchFamily="34" charset="0"/>
                </a:endParaRPr>
              </a:p>
              <a:p>
                <a:pPr>
                  <a:spcBef>
                    <a:spcPct val="0"/>
                  </a:spcBef>
                </a:pPr>
                <a:endParaRPr lang="en-US" sz="1440" b="1" dirty="0">
                  <a:latin typeface="Century Gothic" pitchFamily="34" charset="0"/>
                </a:endParaRPr>
              </a:p>
            </p:txBody>
          </p:sp>
        </mc:Choice>
        <mc:Fallback xmlns="">
          <p:sp>
            <p:nvSpPr>
              <p:cNvPr id="7" name="6 Rectángulo"/>
              <p:cNvSpPr>
                <a:spLocks noRot="1" noChangeAspect="1" noMove="1" noResize="1" noEditPoints="1" noAdjustHandles="1" noChangeArrowheads="1" noChangeShapeType="1" noTextEdit="1"/>
              </p:cNvSpPr>
              <p:nvPr/>
            </p:nvSpPr>
            <p:spPr>
              <a:xfrm>
                <a:off x="8069758" y="2939635"/>
                <a:ext cx="2526985" cy="978729"/>
              </a:xfrm>
              <a:prstGeom prst="rect">
                <a:avLst/>
              </a:prstGeom>
              <a:blipFill>
                <a:blip r:embed="rId4"/>
                <a:stretch>
                  <a:fillRect l="-966" t="-1242"/>
                </a:stretch>
              </a:blipFill>
            </p:spPr>
            <p:txBody>
              <a:bodyPr/>
              <a:lstStyle/>
              <a:p>
                <a:r>
                  <a:rPr lang="es-MX">
                    <a:noFill/>
                  </a:rPr>
                  <a:t> </a:t>
                </a:r>
              </a:p>
            </p:txBody>
          </p:sp>
        </mc:Fallback>
      </mc:AlternateContent>
      <p:sp>
        <p:nvSpPr>
          <p:cNvPr id="8"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61</a:t>
            </a:fld>
            <a:r>
              <a:rPr lang="es-MX" dirty="0"/>
              <a:t>/66</a:t>
            </a:r>
          </a:p>
        </p:txBody>
      </p:sp>
      <p:sp>
        <p:nvSpPr>
          <p:cNvPr id="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6"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otón de acción: Inicio 13">
            <a:hlinkClick r:id="rId9"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CuadroTexto 16"/>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15" name="CuadroTexto 14"/>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Tree>
    <p:extLst>
      <p:ext uri="{BB962C8B-B14F-4D97-AF65-F5344CB8AC3E}">
        <p14:creationId xmlns:p14="http://schemas.microsoft.com/office/powerpoint/2010/main" val="7594772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5801501" y="946075"/>
            <a:ext cx="1097280" cy="109728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7" name="TextBox 9"/>
          <p:cNvSpPr txBox="1"/>
          <p:nvPr/>
        </p:nvSpPr>
        <p:spPr>
          <a:xfrm>
            <a:off x="3909040" y="4731146"/>
            <a:ext cx="1097280" cy="109728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6337420" y="3810001"/>
            <a:ext cx="1097280" cy="1097280"/>
          </a:xfrm>
          <a:prstGeom prst="rect">
            <a:avLst/>
          </a:prstGeom>
        </p:spPr>
        <p:txBody>
          <a:bodyPr vert="horz" wrap="none" lIns="109728" tIns="54864" rIns="109728" bIns="54864" rtlCol="0" anchor="ctr">
            <a:noAutofit/>
          </a:bodyPr>
          <a:lstStyle/>
          <a:p>
            <a:pPr algn="ctr">
              <a:spcBef>
                <a:spcPct val="0"/>
              </a:spcBef>
            </a:pPr>
            <a:endParaRPr lang="es-MX"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9" name="TextBox 19"/>
          <p:cNvSpPr txBox="1"/>
          <p:nvPr/>
        </p:nvSpPr>
        <p:spPr>
          <a:xfrm>
            <a:off x="588489" y="1925358"/>
            <a:ext cx="3978462" cy="3147340"/>
          </a:xfrm>
          <a:prstGeom prst="rect">
            <a:avLst/>
          </a:prstGeom>
        </p:spPr>
        <p:txBody>
          <a:bodyPr vert="horz" wrap="none" lIns="109728" tIns="54864" rIns="109728" bIns="54864" rtlCol="0" anchor="ctr">
            <a:noAutofit/>
          </a:bodyPr>
          <a:lstStyle/>
          <a:p>
            <a:endParaRPr lang="es-MX" sz="1440" b="1" dirty="0">
              <a:solidFill>
                <a:schemeClr val="accent1"/>
              </a:solidFill>
              <a:effectLst>
                <a:outerShdw blurRad="38100" dist="38100" dir="2700000" algn="tl">
                  <a:srgbClr val="000000">
                    <a:alpha val="43137"/>
                  </a:srgbClr>
                </a:outerShdw>
              </a:effectLst>
              <a:latin typeface="Century Gothic"/>
              <a:cs typeface="Century Gothic"/>
            </a:endParaRPr>
          </a:p>
        </p:txBody>
      </p:sp>
      <mc:AlternateContent xmlns:mc="http://schemas.openxmlformats.org/markup-compatibility/2006" xmlns:a14="http://schemas.microsoft.com/office/drawing/2010/main">
        <mc:Choice Requires="a14">
          <p:sp>
            <p:nvSpPr>
              <p:cNvPr id="32" name="31 CuadroTexto"/>
              <p:cNvSpPr txBox="1"/>
              <p:nvPr/>
            </p:nvSpPr>
            <p:spPr>
              <a:xfrm>
                <a:off x="791455" y="4252285"/>
                <a:ext cx="2091956" cy="1754801"/>
              </a:xfrm>
              <a:prstGeom prst="rect">
                <a:avLst/>
              </a:prstGeom>
            </p:spPr>
            <p:txBody>
              <a:bodyPr vert="horz" wrap="square" lIns="109728" tIns="54864" rIns="109728" bIns="54864" rtlCol="0" anchor="ctr">
                <a:noAutofit/>
              </a:bodyPr>
              <a:lstStyle/>
              <a:p>
                <a:pPr algn="ctr">
                  <a:spcBef>
                    <a:spcPct val="0"/>
                  </a:spcBef>
                </a:pPr>
                <a:endParaRPr lang="es-MX" sz="1440" dirty="0">
                  <a:latin typeface="Cambria Math"/>
                </a:endParaRPr>
              </a:p>
              <a:p>
                <a:pPr algn="ctr">
                  <a:spcBef>
                    <a:spcPct val="0"/>
                  </a:spcBef>
                </a:pPr>
                <a14:m>
                  <m:oMathPara xmlns:m="http://schemas.openxmlformats.org/officeDocument/2006/math">
                    <m:oMathParaPr>
                      <m:jc m:val="left"/>
                    </m:oMathParaPr>
                    <m:oMath xmlns:m="http://schemas.openxmlformats.org/officeDocument/2006/math">
                      <m:sSub>
                        <m:sSubPr>
                          <m:ctrlPr>
                            <a:rPr lang="es-MX" sz="1440" b="1" i="1">
                              <a:latin typeface="Cambria Math" panose="02040503050406030204" pitchFamily="18" charset="0"/>
                            </a:rPr>
                          </m:ctrlPr>
                        </m:sSubPr>
                        <m:e>
                          <m:r>
                            <a:rPr lang="es-MX" sz="1440" b="1">
                              <a:latin typeface="Cambria Math"/>
                            </a:rPr>
                            <m:t>𝐌</m:t>
                          </m:r>
                        </m:e>
                        <m:sub>
                          <m:r>
                            <a:rPr lang="es-MX" sz="1440" b="1">
                              <a:latin typeface="Cambria Math"/>
                            </a:rPr>
                            <m:t>𝐀𝐁</m:t>
                          </m:r>
                        </m:sub>
                      </m:sSub>
                      <m:r>
                        <a:rPr lang="es-MX" sz="1440" b="1">
                          <a:latin typeface="Cambria Math"/>
                        </a:rPr>
                        <m:t>=−</m:t>
                      </m:r>
                      <m:r>
                        <a:rPr lang="es-MX" sz="1440" b="1">
                          <a:latin typeface="Cambria Math"/>
                        </a:rPr>
                        <m:t>𝟐𝟖</m:t>
                      </m:r>
                      <m:r>
                        <a:rPr lang="es-MX" sz="1440" b="1">
                          <a:latin typeface="Cambria Math"/>
                        </a:rPr>
                        <m:t>.</m:t>
                      </m:r>
                      <m:r>
                        <a:rPr lang="es-MX" sz="1440" b="1">
                          <a:latin typeface="Cambria Math"/>
                        </a:rPr>
                        <m:t>𝟖𝟐𝐭𝐨𝐧</m:t>
                      </m:r>
                      <m:r>
                        <a:rPr lang="es-MX" sz="1440" b="1">
                          <a:latin typeface="Cambria Math"/>
                        </a:rPr>
                        <m:t>∗</m:t>
                      </m:r>
                      <m:r>
                        <a:rPr lang="es-MX" sz="1440" b="1">
                          <a:latin typeface="Cambria Math" panose="02040503050406030204" pitchFamily="18" charset="0"/>
                        </a:rPr>
                        <m:t>𝐦</m:t>
                      </m:r>
                    </m:oMath>
                  </m:oMathPara>
                </a14:m>
                <a:endParaRPr lang="es-MX" sz="1440" b="1" dirty="0">
                  <a:latin typeface="Century Gothic" pitchFamily="34" charset="0"/>
                </a:endParaRPr>
              </a:p>
              <a:p>
                <a:pPr algn="ctr">
                  <a:spcBef>
                    <a:spcPct val="0"/>
                  </a:spcBef>
                </a:pPr>
                <a14:m>
                  <m:oMathPara xmlns:m="http://schemas.openxmlformats.org/officeDocument/2006/math">
                    <m:oMathParaPr>
                      <m:jc m:val="left"/>
                    </m:oMathParaPr>
                    <m:oMath xmlns:m="http://schemas.openxmlformats.org/officeDocument/2006/math">
                      <m:sSub>
                        <m:sSubPr>
                          <m:ctrlPr>
                            <a:rPr lang="es-MX" sz="1440" b="1" i="1">
                              <a:latin typeface="Cambria Math" panose="02040503050406030204" pitchFamily="18" charset="0"/>
                            </a:rPr>
                          </m:ctrlPr>
                        </m:sSubPr>
                        <m:e>
                          <m:r>
                            <a:rPr lang="es-MX" sz="1440" b="1">
                              <a:latin typeface="Cambria Math"/>
                            </a:rPr>
                            <m:t>𝐌</m:t>
                          </m:r>
                        </m:e>
                        <m:sub>
                          <m:r>
                            <a:rPr lang="es-MX" sz="1440" b="1">
                              <a:latin typeface="Cambria Math"/>
                            </a:rPr>
                            <m:t>𝐁𝐀</m:t>
                          </m:r>
                        </m:sub>
                      </m:sSub>
                      <m:r>
                        <a:rPr lang="es-MX" sz="1440" b="1">
                          <a:latin typeface="Cambria Math"/>
                        </a:rPr>
                        <m:t>=</m:t>
                      </m:r>
                      <m:r>
                        <a:rPr lang="es-MX" sz="1440" b="1">
                          <a:latin typeface="Cambria Math"/>
                        </a:rPr>
                        <m:t>𝟗</m:t>
                      </m:r>
                      <m:r>
                        <a:rPr lang="es-MX" sz="1440" b="1">
                          <a:latin typeface="Cambria Math"/>
                        </a:rPr>
                        <m:t>.</m:t>
                      </m:r>
                      <m:r>
                        <a:rPr lang="es-MX" sz="1440" b="1">
                          <a:latin typeface="Cambria Math"/>
                        </a:rPr>
                        <m:t>𝟖𝟔𝐭𝐨𝐧</m:t>
                      </m:r>
                      <m:r>
                        <a:rPr lang="es-MX" sz="1440" b="1">
                          <a:latin typeface="Cambria Math"/>
                        </a:rPr>
                        <m:t>∗</m:t>
                      </m:r>
                      <m:r>
                        <a:rPr lang="es-MX" sz="1440" b="1">
                          <a:latin typeface="Cambria Math"/>
                        </a:rPr>
                        <m:t>𝐦</m:t>
                      </m:r>
                    </m:oMath>
                  </m:oMathPara>
                </a14:m>
                <a:endParaRPr lang="es-MX" sz="1440" b="1" dirty="0">
                  <a:latin typeface="Century Gothic" pitchFamily="34" charset="0"/>
                </a:endParaRPr>
              </a:p>
              <a:p>
                <a:pPr algn="ctr">
                  <a:spcBef>
                    <a:spcPct val="0"/>
                  </a:spcBef>
                </a:pPr>
                <a14:m>
                  <m:oMathPara xmlns:m="http://schemas.openxmlformats.org/officeDocument/2006/math">
                    <m:oMathParaPr>
                      <m:jc m:val="left"/>
                    </m:oMathParaPr>
                    <m:oMath xmlns:m="http://schemas.openxmlformats.org/officeDocument/2006/math">
                      <m:sSub>
                        <m:sSubPr>
                          <m:ctrlPr>
                            <a:rPr lang="es-MX" sz="1440" b="1" i="1">
                              <a:latin typeface="Cambria Math" panose="02040503050406030204" pitchFamily="18" charset="0"/>
                            </a:rPr>
                          </m:ctrlPr>
                        </m:sSubPr>
                        <m:e>
                          <m:r>
                            <a:rPr lang="es-MX" sz="1440" b="1">
                              <a:latin typeface="Cambria Math"/>
                            </a:rPr>
                            <m:t>𝐌</m:t>
                          </m:r>
                        </m:e>
                        <m:sub>
                          <m:r>
                            <a:rPr lang="es-MX" sz="1440" b="1">
                              <a:latin typeface="Cambria Math"/>
                            </a:rPr>
                            <m:t>𝐁𝐂</m:t>
                          </m:r>
                        </m:sub>
                      </m:sSub>
                      <m:r>
                        <a:rPr lang="es-MX" sz="1440" b="1">
                          <a:latin typeface="Cambria Math"/>
                        </a:rPr>
                        <m:t>=−</m:t>
                      </m:r>
                      <m:r>
                        <a:rPr lang="es-MX" sz="1440" b="1">
                          <a:latin typeface="Cambria Math"/>
                        </a:rPr>
                        <m:t>𝟗</m:t>
                      </m:r>
                      <m:r>
                        <a:rPr lang="es-MX" sz="1440" b="1">
                          <a:latin typeface="Cambria Math"/>
                        </a:rPr>
                        <m:t>.</m:t>
                      </m:r>
                      <m:r>
                        <a:rPr lang="es-MX" sz="1440" b="1">
                          <a:latin typeface="Cambria Math"/>
                        </a:rPr>
                        <m:t>𝟖𝟔𝐭𝐨𝐧</m:t>
                      </m:r>
                      <m:r>
                        <a:rPr lang="es-MX" sz="1440" b="1">
                          <a:latin typeface="Cambria Math"/>
                        </a:rPr>
                        <m:t>∗</m:t>
                      </m:r>
                      <m:r>
                        <a:rPr lang="es-MX" sz="1440" b="1">
                          <a:latin typeface="Cambria Math"/>
                        </a:rPr>
                        <m:t>𝐦</m:t>
                      </m:r>
                    </m:oMath>
                  </m:oMathPara>
                </a14:m>
                <a:endParaRPr lang="es-MX" sz="1440" b="1" dirty="0">
                  <a:latin typeface="Century Gothic" pitchFamily="34" charset="0"/>
                </a:endParaRPr>
              </a:p>
              <a:p>
                <a:pPr algn="ctr">
                  <a:spcBef>
                    <a:spcPct val="0"/>
                  </a:spcBef>
                </a:pPr>
                <a14:m>
                  <m:oMathPara xmlns:m="http://schemas.openxmlformats.org/officeDocument/2006/math">
                    <m:oMathParaPr>
                      <m:jc m:val="left"/>
                    </m:oMathParaPr>
                    <m:oMath xmlns:m="http://schemas.openxmlformats.org/officeDocument/2006/math">
                      <m:sSub>
                        <m:sSubPr>
                          <m:ctrlPr>
                            <a:rPr lang="es-MX" sz="1440" b="1" i="1">
                              <a:latin typeface="Cambria Math" panose="02040503050406030204" pitchFamily="18" charset="0"/>
                            </a:rPr>
                          </m:ctrlPr>
                        </m:sSubPr>
                        <m:e>
                          <m:r>
                            <a:rPr lang="es-MX" sz="1440" b="1">
                              <a:latin typeface="Cambria Math"/>
                            </a:rPr>
                            <m:t>𝐌</m:t>
                          </m:r>
                        </m:e>
                        <m:sub>
                          <m:r>
                            <a:rPr lang="es-MX" sz="1440" b="1">
                              <a:latin typeface="Cambria Math"/>
                            </a:rPr>
                            <m:t>𝐂𝐁</m:t>
                          </m:r>
                        </m:sub>
                      </m:sSub>
                      <m:r>
                        <a:rPr lang="es-MX" sz="1440" b="1">
                          <a:latin typeface="Cambria Math"/>
                        </a:rPr>
                        <m:t>=−</m:t>
                      </m:r>
                      <m:r>
                        <a:rPr lang="es-MX" sz="1440" b="1">
                          <a:latin typeface="Cambria Math" panose="02040503050406030204" pitchFamily="18" charset="0"/>
                        </a:rPr>
                        <m:t>𝟎</m:t>
                      </m:r>
                      <m:r>
                        <a:rPr lang="es-MX" sz="1440" b="1">
                          <a:latin typeface="Cambria Math"/>
                        </a:rPr>
                        <m:t>.</m:t>
                      </m:r>
                      <m:r>
                        <a:rPr lang="es-MX" sz="1440" b="1">
                          <a:latin typeface="Cambria Math"/>
                        </a:rPr>
                        <m:t>𝟕𝟔𝐭𝐨𝐧</m:t>
                      </m:r>
                      <m:r>
                        <a:rPr lang="es-MX" sz="1440" b="1">
                          <a:latin typeface="Cambria Math"/>
                        </a:rPr>
                        <m:t>∗</m:t>
                      </m:r>
                      <m:r>
                        <a:rPr lang="es-MX" sz="1440" b="1">
                          <a:latin typeface="Cambria Math"/>
                        </a:rPr>
                        <m:t>𝐦</m:t>
                      </m:r>
                    </m:oMath>
                  </m:oMathPara>
                </a14:m>
                <a:endParaRPr lang="es-MX" sz="1440" b="1" dirty="0">
                  <a:latin typeface="Century Gothic" pitchFamily="34" charset="0"/>
                </a:endParaRPr>
              </a:p>
              <a:p>
                <a:pPr algn="ctr">
                  <a:spcBef>
                    <a:spcPct val="0"/>
                  </a:spcBef>
                </a:pPr>
                <a14:m>
                  <m:oMathPara xmlns:m="http://schemas.openxmlformats.org/officeDocument/2006/math">
                    <m:oMathParaPr>
                      <m:jc m:val="left"/>
                    </m:oMathParaPr>
                    <m:oMath xmlns:m="http://schemas.openxmlformats.org/officeDocument/2006/math">
                      <m:sSub>
                        <m:sSubPr>
                          <m:ctrlPr>
                            <a:rPr lang="es-MX" sz="1440" b="1" i="1">
                              <a:latin typeface="Cambria Math" panose="02040503050406030204" pitchFamily="18" charset="0"/>
                            </a:rPr>
                          </m:ctrlPr>
                        </m:sSubPr>
                        <m:e>
                          <m:r>
                            <a:rPr lang="es-MX" sz="1440" b="1">
                              <a:latin typeface="Cambria Math"/>
                            </a:rPr>
                            <m:t>𝐌</m:t>
                          </m:r>
                        </m:e>
                        <m:sub>
                          <m:r>
                            <a:rPr lang="es-MX" sz="1440" b="1">
                              <a:latin typeface="Cambria Math"/>
                            </a:rPr>
                            <m:t>𝐂𝐃</m:t>
                          </m:r>
                        </m:sub>
                      </m:sSub>
                      <m:r>
                        <a:rPr lang="es-MX" sz="1440" b="1">
                          <a:latin typeface="Cambria Math"/>
                        </a:rPr>
                        <m:t>=</m:t>
                      </m:r>
                      <m:r>
                        <a:rPr lang="es-MX" sz="1440" b="1">
                          <a:latin typeface="Cambria Math"/>
                        </a:rPr>
                        <m:t>𝟎</m:t>
                      </m:r>
                      <m:r>
                        <a:rPr lang="es-MX" sz="1440" b="1">
                          <a:latin typeface="Cambria Math"/>
                        </a:rPr>
                        <m:t>.</m:t>
                      </m:r>
                      <m:r>
                        <a:rPr lang="es-MX" sz="1440" b="1">
                          <a:latin typeface="Cambria Math"/>
                        </a:rPr>
                        <m:t>𝟕𝟖𝐭𝐨𝐧</m:t>
                      </m:r>
                      <m:r>
                        <a:rPr lang="es-MX" sz="1440" b="1">
                          <a:latin typeface="Cambria Math"/>
                        </a:rPr>
                        <m:t>∗</m:t>
                      </m:r>
                      <m:r>
                        <a:rPr lang="es-MX" sz="1440" b="1">
                          <a:latin typeface="Cambria Math"/>
                        </a:rPr>
                        <m:t>𝐦</m:t>
                      </m:r>
                    </m:oMath>
                  </m:oMathPara>
                </a14:m>
                <a:endParaRPr lang="es-MX" sz="1440" b="1" dirty="0">
                  <a:latin typeface="Century Gothic" pitchFamily="34" charset="0"/>
                </a:endParaRPr>
              </a:p>
              <a:p>
                <a:pPr algn="ctr">
                  <a:spcBef>
                    <a:spcPct val="0"/>
                  </a:spcBef>
                </a:pPr>
                <a14:m>
                  <m:oMathPara xmlns:m="http://schemas.openxmlformats.org/officeDocument/2006/math">
                    <m:oMathParaPr>
                      <m:jc m:val="left"/>
                    </m:oMathParaPr>
                    <m:oMath xmlns:m="http://schemas.openxmlformats.org/officeDocument/2006/math">
                      <m:sSub>
                        <m:sSubPr>
                          <m:ctrlPr>
                            <a:rPr lang="es-MX" sz="1440" b="1" i="1">
                              <a:latin typeface="Cambria Math" panose="02040503050406030204" pitchFamily="18" charset="0"/>
                            </a:rPr>
                          </m:ctrlPr>
                        </m:sSubPr>
                        <m:e>
                          <m:r>
                            <a:rPr lang="es-MX" sz="1440" b="1">
                              <a:latin typeface="Cambria Math"/>
                            </a:rPr>
                            <m:t>𝐌</m:t>
                          </m:r>
                        </m:e>
                        <m:sub>
                          <m:r>
                            <a:rPr lang="es-MX" sz="1440" b="1">
                              <a:latin typeface="Cambria Math"/>
                            </a:rPr>
                            <m:t>𝐃𝐂</m:t>
                          </m:r>
                        </m:sub>
                      </m:sSub>
                      <m:r>
                        <a:rPr lang="es-MX" sz="1440" b="1">
                          <a:latin typeface="Cambria Math"/>
                        </a:rPr>
                        <m:t>=</m:t>
                      </m:r>
                      <m:r>
                        <a:rPr lang="es-MX" sz="1440" b="1">
                          <a:latin typeface="Cambria Math"/>
                        </a:rPr>
                        <m:t>𝟎</m:t>
                      </m:r>
                      <m:r>
                        <a:rPr lang="es-MX" sz="1440" b="1">
                          <a:latin typeface="Cambria Math"/>
                        </a:rPr>
                        <m:t>.</m:t>
                      </m:r>
                      <m:r>
                        <a:rPr lang="es-MX" sz="1440" b="1">
                          <a:latin typeface="Cambria Math" panose="02040503050406030204" pitchFamily="18" charset="0"/>
                        </a:rPr>
                        <m:t>𝟎</m:t>
                      </m:r>
                      <m:r>
                        <a:rPr lang="es-MX" sz="1440" b="1">
                          <a:latin typeface="Cambria Math"/>
                        </a:rPr>
                        <m:t>𝟔𝐭𝐨𝐧</m:t>
                      </m:r>
                      <m:r>
                        <a:rPr lang="es-MX" sz="1440" b="1">
                          <a:latin typeface="Cambria Math"/>
                        </a:rPr>
                        <m:t>∗</m:t>
                      </m:r>
                      <m:r>
                        <a:rPr lang="es-MX" sz="1440" b="1">
                          <a:latin typeface="Cambria Math"/>
                        </a:rPr>
                        <m:t>𝐦</m:t>
                      </m:r>
                    </m:oMath>
                  </m:oMathPara>
                </a14:m>
                <a:endParaRPr lang="es-MX" sz="1440" b="1" dirty="0">
                  <a:latin typeface="Century Gothic" pitchFamily="34" charset="0"/>
                </a:endParaRPr>
              </a:p>
            </p:txBody>
          </p:sp>
        </mc:Choice>
        <mc:Fallback xmlns="">
          <p:sp>
            <p:nvSpPr>
              <p:cNvPr id="32" name="31 CuadroTexto"/>
              <p:cNvSpPr txBox="1">
                <a:spLocks noRot="1" noChangeAspect="1" noMove="1" noResize="1" noEditPoints="1" noAdjustHandles="1" noChangeArrowheads="1" noChangeShapeType="1" noTextEdit="1"/>
              </p:cNvSpPr>
              <p:nvPr/>
            </p:nvSpPr>
            <p:spPr>
              <a:xfrm>
                <a:off x="791455" y="4252285"/>
                <a:ext cx="2091956" cy="1754801"/>
              </a:xfrm>
              <a:prstGeom prst="rect">
                <a:avLst/>
              </a:prstGeom>
              <a:blipFill rotWithShape="0">
                <a:blip r:embed="rId2"/>
                <a:stretch>
                  <a:fillRect/>
                </a:stretch>
              </a:blipFill>
            </p:spPr>
            <p:txBody>
              <a:bodyPr/>
              <a:lstStyle/>
              <a:p>
                <a:r>
                  <a:rPr lang="es-MX">
                    <a:noFill/>
                  </a:rPr>
                  <a:t> </a:t>
                </a:r>
              </a:p>
            </p:txBody>
          </p:sp>
        </mc:Fallback>
      </mc:AlternateContent>
      <p:sp>
        <p:nvSpPr>
          <p:cNvPr id="49" name="TextBox 16"/>
          <p:cNvSpPr txBox="1"/>
          <p:nvPr/>
        </p:nvSpPr>
        <p:spPr>
          <a:xfrm>
            <a:off x="2589169" y="1535715"/>
            <a:ext cx="6474503" cy="1154665"/>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DIAGRAMA DE FUERZA CORTANTE</a:t>
            </a:r>
          </a:p>
        </p:txBody>
      </p:sp>
      <p:sp>
        <p:nvSpPr>
          <p:cNvPr id="51" name="50 Rectángulo"/>
          <p:cNvSpPr/>
          <p:nvPr/>
        </p:nvSpPr>
        <p:spPr>
          <a:xfrm>
            <a:off x="1191906" y="3130951"/>
            <a:ext cx="1518516" cy="757130"/>
          </a:xfrm>
          <a:prstGeom prst="rect">
            <a:avLst/>
          </a:prstGeom>
        </p:spPr>
        <p:txBody>
          <a:bodyPr wrap="square">
            <a:spAutoFit/>
          </a:bodyPr>
          <a:lstStyle/>
          <a:p>
            <a:pPr algn="ctr">
              <a:spcBef>
                <a:spcPct val="0"/>
              </a:spcBef>
            </a:pPr>
            <a:r>
              <a:rPr lang="es-MX" sz="1440" b="1" dirty="0">
                <a:latin typeface="Cambria Math"/>
              </a:rPr>
              <a:t>DATOS:</a:t>
            </a:r>
          </a:p>
          <a:p>
            <a:pPr algn="ctr">
              <a:spcBef>
                <a:spcPct val="0"/>
              </a:spcBef>
            </a:pPr>
            <a:r>
              <a:rPr lang="es-MX" sz="1440" dirty="0">
                <a:latin typeface="Cambria Math"/>
              </a:rPr>
              <a:t>w=7.5ton/m</a:t>
            </a:r>
          </a:p>
          <a:p>
            <a:pPr algn="ctr">
              <a:spcBef>
                <a:spcPct val="0"/>
              </a:spcBef>
            </a:pPr>
            <a:r>
              <a:rPr lang="es-MX" sz="1440" dirty="0">
                <a:latin typeface="Cambria Math"/>
              </a:rPr>
              <a:t>P=4.5ton</a:t>
            </a:r>
          </a:p>
        </p:txBody>
      </p:sp>
      <p:grpSp>
        <p:nvGrpSpPr>
          <p:cNvPr id="57" name="56 Grupo"/>
          <p:cNvGrpSpPr/>
          <p:nvPr/>
        </p:nvGrpSpPr>
        <p:grpSpPr>
          <a:xfrm>
            <a:off x="3163299" y="3319120"/>
            <a:ext cx="8060329" cy="2537788"/>
            <a:chOff x="2128082" y="2609126"/>
            <a:chExt cx="6716941" cy="2114823"/>
          </a:xfrm>
        </p:grpSpPr>
        <p:grpSp>
          <p:nvGrpSpPr>
            <p:cNvPr id="50" name="49 Grupo"/>
            <p:cNvGrpSpPr/>
            <p:nvPr/>
          </p:nvGrpSpPr>
          <p:grpSpPr>
            <a:xfrm>
              <a:off x="2316820" y="2609126"/>
              <a:ext cx="6392078" cy="2114823"/>
              <a:chOff x="628193" y="1517378"/>
              <a:chExt cx="7760231" cy="2208639"/>
            </a:xfrm>
          </p:grpSpPr>
          <p:sp>
            <p:nvSpPr>
              <p:cNvPr id="10" name="TextBox 6"/>
              <p:cNvSpPr txBox="1"/>
              <p:nvPr/>
            </p:nvSpPr>
            <p:spPr>
              <a:xfrm>
                <a:off x="1112635" y="2047440"/>
                <a:ext cx="914400" cy="91440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grpSp>
            <p:nvGrpSpPr>
              <p:cNvPr id="12" name="11 Grupo"/>
              <p:cNvGrpSpPr/>
              <p:nvPr/>
            </p:nvGrpSpPr>
            <p:grpSpPr>
              <a:xfrm>
                <a:off x="721612" y="1517378"/>
                <a:ext cx="7572920" cy="2208639"/>
                <a:chOff x="765175" y="2838450"/>
                <a:chExt cx="8499849" cy="3239949"/>
              </a:xfrm>
            </p:grpSpPr>
            <p:grpSp>
              <p:nvGrpSpPr>
                <p:cNvPr id="13" name="12 Grupo"/>
                <p:cNvGrpSpPr/>
                <p:nvPr/>
              </p:nvGrpSpPr>
              <p:grpSpPr>
                <a:xfrm>
                  <a:off x="765175" y="2838450"/>
                  <a:ext cx="8499849" cy="3239949"/>
                  <a:chOff x="765175" y="2838450"/>
                  <a:chExt cx="8499849" cy="3239949"/>
                </a:xfrm>
              </p:grpSpPr>
              <p:grpSp>
                <p:nvGrpSpPr>
                  <p:cNvPr id="15" name="14 Grupo"/>
                  <p:cNvGrpSpPr/>
                  <p:nvPr/>
                </p:nvGrpSpPr>
                <p:grpSpPr>
                  <a:xfrm>
                    <a:off x="765175" y="2838450"/>
                    <a:ext cx="8499849" cy="574206"/>
                    <a:chOff x="765175" y="2838450"/>
                    <a:chExt cx="8499849" cy="574206"/>
                  </a:xfrm>
                  <a:noFill/>
                </p:grpSpPr>
                <p:grpSp>
                  <p:nvGrpSpPr>
                    <p:cNvPr id="21" name="20 Grupo"/>
                    <p:cNvGrpSpPr/>
                    <p:nvPr/>
                  </p:nvGrpSpPr>
                  <p:grpSpPr>
                    <a:xfrm>
                      <a:off x="765175" y="2838450"/>
                      <a:ext cx="8499849" cy="473840"/>
                      <a:chOff x="765175" y="2838450"/>
                      <a:chExt cx="8499849" cy="473840"/>
                    </a:xfrm>
                    <a:grpFill/>
                  </p:grpSpPr>
                  <p:cxnSp>
                    <p:nvCxnSpPr>
                      <p:cNvPr id="26" name="25 Conector recto"/>
                      <p:cNvCxnSpPr/>
                      <p:nvPr/>
                    </p:nvCxnSpPr>
                    <p:spPr>
                      <a:xfrm>
                        <a:off x="765175" y="3089564"/>
                        <a:ext cx="849984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765175" y="2838450"/>
                        <a:ext cx="0" cy="4572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9265024" y="2855090"/>
                        <a:ext cx="0" cy="4572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3482342" y="2924173"/>
                        <a:ext cx="0" cy="37147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4983802" y="2918088"/>
                        <a:ext cx="0" cy="37147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7186376" y="2923927"/>
                        <a:ext cx="0" cy="37147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21 CuadroTexto"/>
                    <p:cNvSpPr txBox="1"/>
                    <p:nvPr/>
                  </p:nvSpPr>
                  <p:spPr>
                    <a:xfrm>
                      <a:off x="1686726" y="3089564"/>
                      <a:ext cx="642736" cy="307301"/>
                    </a:xfrm>
                    <a:prstGeom prst="rect">
                      <a:avLst/>
                    </a:prstGeom>
                    <a:grp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6m</a:t>
                      </a:r>
                    </a:p>
                  </p:txBody>
                </p:sp>
                <p:sp>
                  <p:nvSpPr>
                    <p:cNvPr id="23" name="22 CuadroTexto"/>
                    <p:cNvSpPr txBox="1"/>
                    <p:nvPr/>
                  </p:nvSpPr>
                  <p:spPr>
                    <a:xfrm>
                      <a:off x="3948856" y="3076857"/>
                      <a:ext cx="642736" cy="307301"/>
                    </a:xfrm>
                    <a:prstGeom prst="rect">
                      <a:avLst/>
                    </a:prstGeom>
                    <a:grp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3m</a:t>
                      </a:r>
                    </a:p>
                  </p:txBody>
                </p:sp>
                <p:sp>
                  <p:nvSpPr>
                    <p:cNvPr id="24" name="23 CuadroTexto"/>
                    <p:cNvSpPr txBox="1"/>
                    <p:nvPr/>
                  </p:nvSpPr>
                  <p:spPr>
                    <a:xfrm>
                      <a:off x="5727332" y="3067050"/>
                      <a:ext cx="927204" cy="307301"/>
                    </a:xfrm>
                    <a:prstGeom prst="rect">
                      <a:avLst/>
                    </a:prstGeom>
                    <a:grp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4.5m</a:t>
                      </a:r>
                    </a:p>
                  </p:txBody>
                </p:sp>
                <p:sp>
                  <p:nvSpPr>
                    <p:cNvPr id="25" name="24 CuadroTexto"/>
                    <p:cNvSpPr txBox="1"/>
                    <p:nvPr/>
                  </p:nvSpPr>
                  <p:spPr>
                    <a:xfrm>
                      <a:off x="8005567" y="3089653"/>
                      <a:ext cx="852762" cy="323003"/>
                    </a:xfrm>
                    <a:prstGeom prst="rect">
                      <a:avLst/>
                    </a:prstGeom>
                    <a:grp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4.5m</a:t>
                      </a:r>
                    </a:p>
                  </p:txBody>
                </p:sp>
              </p:grpSp>
              <p:cxnSp>
                <p:nvCxnSpPr>
                  <p:cNvPr id="16" name="15 Conector recto"/>
                  <p:cNvCxnSpPr/>
                  <p:nvPr/>
                </p:nvCxnSpPr>
                <p:spPr>
                  <a:xfrm>
                    <a:off x="765175" y="3412659"/>
                    <a:ext cx="0" cy="2665740"/>
                  </a:xfrm>
                  <a:prstGeom prst="line">
                    <a:avLst/>
                  </a:prstGeom>
                </p:spPr>
                <p:style>
                  <a:lnRef idx="1">
                    <a:schemeClr val="dk1"/>
                  </a:lnRef>
                  <a:fillRef idx="0">
                    <a:schemeClr val="dk1"/>
                  </a:fillRef>
                  <a:effectRef idx="0">
                    <a:schemeClr val="dk1"/>
                  </a:effectRef>
                  <a:fontRef idx="minor">
                    <a:schemeClr val="tx1"/>
                  </a:fontRef>
                </p:style>
              </p:cxnSp>
              <p:cxnSp>
                <p:nvCxnSpPr>
                  <p:cNvPr id="17" name="16 Conector recto"/>
                  <p:cNvCxnSpPr/>
                  <p:nvPr/>
                </p:nvCxnSpPr>
                <p:spPr>
                  <a:xfrm>
                    <a:off x="3482015" y="3412659"/>
                    <a:ext cx="0" cy="2665740"/>
                  </a:xfrm>
                  <a:prstGeom prst="line">
                    <a:avLst/>
                  </a:prstGeom>
                </p:spPr>
                <p:style>
                  <a:lnRef idx="1">
                    <a:schemeClr val="dk1"/>
                  </a:lnRef>
                  <a:fillRef idx="0">
                    <a:schemeClr val="dk1"/>
                  </a:fillRef>
                  <a:effectRef idx="0">
                    <a:schemeClr val="dk1"/>
                  </a:effectRef>
                  <a:fontRef idx="minor">
                    <a:schemeClr val="tx1"/>
                  </a:fontRef>
                </p:style>
              </p:cxnSp>
              <p:cxnSp>
                <p:nvCxnSpPr>
                  <p:cNvPr id="18" name="17 Conector recto"/>
                  <p:cNvCxnSpPr/>
                  <p:nvPr/>
                </p:nvCxnSpPr>
                <p:spPr>
                  <a:xfrm>
                    <a:off x="4983802" y="3412659"/>
                    <a:ext cx="0" cy="2665740"/>
                  </a:xfrm>
                  <a:prstGeom prst="line">
                    <a:avLst/>
                  </a:prstGeom>
                </p:spPr>
                <p:style>
                  <a:lnRef idx="1">
                    <a:schemeClr val="dk1"/>
                  </a:lnRef>
                  <a:fillRef idx="0">
                    <a:schemeClr val="dk1"/>
                  </a:fillRef>
                  <a:effectRef idx="0">
                    <a:schemeClr val="dk1"/>
                  </a:effectRef>
                  <a:fontRef idx="minor">
                    <a:schemeClr val="tx1"/>
                  </a:fontRef>
                </p:style>
              </p:cxnSp>
              <p:cxnSp>
                <p:nvCxnSpPr>
                  <p:cNvPr id="19" name="18 Conector recto"/>
                  <p:cNvCxnSpPr/>
                  <p:nvPr/>
                </p:nvCxnSpPr>
                <p:spPr>
                  <a:xfrm>
                    <a:off x="7195774" y="3384158"/>
                    <a:ext cx="0" cy="2665740"/>
                  </a:xfrm>
                  <a:prstGeom prst="line">
                    <a:avLst/>
                  </a:prstGeom>
                </p:spPr>
                <p:style>
                  <a:lnRef idx="1">
                    <a:schemeClr val="dk1"/>
                  </a:lnRef>
                  <a:fillRef idx="0">
                    <a:schemeClr val="dk1"/>
                  </a:fillRef>
                  <a:effectRef idx="0">
                    <a:schemeClr val="dk1"/>
                  </a:effectRef>
                  <a:fontRef idx="minor">
                    <a:schemeClr val="tx1"/>
                  </a:fontRef>
                </p:style>
              </p:cxnSp>
              <p:cxnSp>
                <p:nvCxnSpPr>
                  <p:cNvPr id="20" name="19 Conector recto"/>
                  <p:cNvCxnSpPr/>
                  <p:nvPr/>
                </p:nvCxnSpPr>
                <p:spPr>
                  <a:xfrm>
                    <a:off x="9265024" y="3412659"/>
                    <a:ext cx="0" cy="2665740"/>
                  </a:xfrm>
                  <a:prstGeom prst="line">
                    <a:avLst/>
                  </a:prstGeom>
                </p:spPr>
                <p:style>
                  <a:lnRef idx="1">
                    <a:schemeClr val="dk1"/>
                  </a:lnRef>
                  <a:fillRef idx="0">
                    <a:schemeClr val="dk1"/>
                  </a:fillRef>
                  <a:effectRef idx="0">
                    <a:schemeClr val="dk1"/>
                  </a:effectRef>
                  <a:fontRef idx="minor">
                    <a:schemeClr val="tx1"/>
                  </a:fontRef>
                </p:style>
              </p:cxnSp>
            </p:grpSp>
            <p:cxnSp>
              <p:nvCxnSpPr>
                <p:cNvPr id="14" name="13 Conector recto"/>
                <p:cNvCxnSpPr/>
                <p:nvPr/>
              </p:nvCxnSpPr>
              <p:spPr>
                <a:xfrm>
                  <a:off x="765175" y="4715832"/>
                  <a:ext cx="8499849" cy="0"/>
                </a:xfrm>
                <a:prstGeom prst="line">
                  <a:avLst/>
                </a:prstGeom>
              </p:spPr>
              <p:style>
                <a:lnRef idx="1">
                  <a:schemeClr val="dk1"/>
                </a:lnRef>
                <a:fillRef idx="0">
                  <a:schemeClr val="dk1"/>
                </a:fillRef>
                <a:effectRef idx="0">
                  <a:schemeClr val="dk1"/>
                </a:effectRef>
                <a:fontRef idx="minor">
                  <a:schemeClr val="tx1"/>
                </a:fontRef>
              </p:style>
            </p:cxnSp>
          </p:grpSp>
          <p:cxnSp>
            <p:nvCxnSpPr>
              <p:cNvPr id="33" name="32 Conector recto"/>
              <p:cNvCxnSpPr/>
              <p:nvPr/>
            </p:nvCxnSpPr>
            <p:spPr>
              <a:xfrm>
                <a:off x="721612" y="2260372"/>
                <a:ext cx="2420853" cy="1008446"/>
              </a:xfrm>
              <a:prstGeom prst="line">
                <a:avLst/>
              </a:prstGeom>
              <a:ln w="38100">
                <a:solidFill>
                  <a:srgbClr val="7030A0"/>
                </a:solidFill>
              </a:ln>
            </p:spPr>
            <p:style>
              <a:lnRef idx="1">
                <a:schemeClr val="accent2"/>
              </a:lnRef>
              <a:fillRef idx="0">
                <a:schemeClr val="accent2"/>
              </a:fillRef>
              <a:effectRef idx="0">
                <a:schemeClr val="accent2"/>
              </a:effectRef>
              <a:fontRef idx="minor">
                <a:schemeClr val="tx1"/>
              </a:fontRef>
            </p:style>
          </p:cxnSp>
          <p:sp>
            <p:nvSpPr>
              <p:cNvPr id="34" name="33 CuadroTexto"/>
              <p:cNvSpPr txBox="1"/>
              <p:nvPr/>
            </p:nvSpPr>
            <p:spPr>
              <a:xfrm>
                <a:off x="628193" y="2025044"/>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25.66t</a:t>
                </a:r>
              </a:p>
            </p:txBody>
          </p:sp>
          <p:sp>
            <p:nvSpPr>
              <p:cNvPr id="35" name="34 CuadroTexto"/>
              <p:cNvSpPr txBox="1"/>
              <p:nvPr/>
            </p:nvSpPr>
            <p:spPr>
              <a:xfrm>
                <a:off x="2367155" y="3268818"/>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19.34t</a:t>
                </a:r>
              </a:p>
            </p:txBody>
          </p:sp>
          <p:cxnSp>
            <p:nvCxnSpPr>
              <p:cNvPr id="36" name="35 Conector recto"/>
              <p:cNvCxnSpPr/>
              <p:nvPr/>
            </p:nvCxnSpPr>
            <p:spPr>
              <a:xfrm>
                <a:off x="3127225" y="2672280"/>
                <a:ext cx="1365607" cy="0"/>
              </a:xfrm>
              <a:prstGeom prst="line">
                <a:avLst/>
              </a:prstGeom>
              <a:ln w="38100">
                <a:solidFill>
                  <a:srgbClr val="7030A0"/>
                </a:solidFill>
              </a:ln>
            </p:spPr>
            <p:style>
              <a:lnRef idx="1">
                <a:schemeClr val="accent2"/>
              </a:lnRef>
              <a:fillRef idx="0">
                <a:schemeClr val="accent2"/>
              </a:fillRef>
              <a:effectRef idx="0">
                <a:schemeClr val="accent2"/>
              </a:effectRef>
              <a:fontRef idx="minor">
                <a:schemeClr val="tx1"/>
              </a:fontRef>
            </p:style>
          </p:cxnSp>
          <p:sp>
            <p:nvSpPr>
              <p:cNvPr id="37" name="36 CuadroTexto"/>
              <p:cNvSpPr txBox="1"/>
              <p:nvPr/>
            </p:nvSpPr>
            <p:spPr>
              <a:xfrm>
                <a:off x="2964710" y="2445618"/>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3.54t</a:t>
                </a:r>
              </a:p>
            </p:txBody>
          </p:sp>
          <p:cxnSp>
            <p:nvCxnSpPr>
              <p:cNvPr id="38" name="37 Conector recto"/>
              <p:cNvCxnSpPr/>
              <p:nvPr/>
            </p:nvCxnSpPr>
            <p:spPr>
              <a:xfrm>
                <a:off x="4492832" y="2739195"/>
                <a:ext cx="1958107" cy="0"/>
              </a:xfrm>
              <a:prstGeom prst="line">
                <a:avLst/>
              </a:prstGeom>
              <a:ln w="38100">
                <a:solidFill>
                  <a:srgbClr val="7030A0"/>
                </a:solidFill>
              </a:ln>
            </p:spPr>
            <p:style>
              <a:lnRef idx="1">
                <a:schemeClr val="accent2"/>
              </a:lnRef>
              <a:fillRef idx="0">
                <a:schemeClr val="accent2"/>
              </a:fillRef>
              <a:effectRef idx="0">
                <a:schemeClr val="accent2"/>
              </a:effectRef>
              <a:fontRef idx="minor">
                <a:schemeClr val="tx1"/>
              </a:fontRef>
            </p:style>
          </p:cxnSp>
          <p:sp>
            <p:nvSpPr>
              <p:cNvPr id="39" name="38 CuadroTexto"/>
              <p:cNvSpPr txBox="1"/>
              <p:nvPr/>
            </p:nvSpPr>
            <p:spPr>
              <a:xfrm>
                <a:off x="4382564" y="2493276"/>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2.16t</a:t>
                </a:r>
              </a:p>
            </p:txBody>
          </p:sp>
          <p:cxnSp>
            <p:nvCxnSpPr>
              <p:cNvPr id="40" name="39 Conector recto"/>
              <p:cNvCxnSpPr/>
              <p:nvPr/>
            </p:nvCxnSpPr>
            <p:spPr>
              <a:xfrm>
                <a:off x="6442566" y="2870399"/>
                <a:ext cx="1851966" cy="1"/>
              </a:xfrm>
              <a:prstGeom prst="line">
                <a:avLst/>
              </a:prstGeom>
              <a:ln w="38100">
                <a:solidFill>
                  <a:srgbClr val="7030A0"/>
                </a:solidFill>
              </a:ln>
            </p:spPr>
            <p:style>
              <a:lnRef idx="1">
                <a:schemeClr val="accent2"/>
              </a:lnRef>
              <a:fillRef idx="0">
                <a:schemeClr val="accent2"/>
              </a:fillRef>
              <a:effectRef idx="0">
                <a:schemeClr val="accent2"/>
              </a:effectRef>
              <a:fontRef idx="minor">
                <a:schemeClr val="tx1"/>
              </a:fontRef>
            </p:style>
          </p:cxnSp>
          <p:sp>
            <p:nvSpPr>
              <p:cNvPr id="41" name="40 CuadroTexto"/>
              <p:cNvSpPr txBox="1"/>
              <p:nvPr/>
            </p:nvSpPr>
            <p:spPr>
              <a:xfrm>
                <a:off x="7475954" y="2916313"/>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2.33t</a:t>
                </a:r>
              </a:p>
            </p:txBody>
          </p:sp>
          <p:sp>
            <p:nvSpPr>
              <p:cNvPr id="43" name="42 CuadroTexto"/>
              <p:cNvSpPr txBox="1"/>
              <p:nvPr/>
            </p:nvSpPr>
            <p:spPr>
              <a:xfrm>
                <a:off x="858308" y="2898384"/>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3.42m</a:t>
                </a:r>
              </a:p>
            </p:txBody>
          </p:sp>
          <p:cxnSp>
            <p:nvCxnSpPr>
              <p:cNvPr id="45" name="44 Conector recto de flecha"/>
              <p:cNvCxnSpPr/>
              <p:nvPr/>
            </p:nvCxnSpPr>
            <p:spPr>
              <a:xfrm>
                <a:off x="721612" y="2916313"/>
                <a:ext cx="127625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flipV="1">
                <a:off x="2054745" y="2683775"/>
                <a:ext cx="1078204" cy="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2257893" y="2504640"/>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00" b="1" dirty="0">
                    <a:latin typeface="Century Gothic" pitchFamily="34" charset="0"/>
                  </a:rPr>
                  <a:t>2.58m</a:t>
                </a:r>
              </a:p>
            </p:txBody>
          </p:sp>
        </p:grpSp>
        <p:sp>
          <p:nvSpPr>
            <p:cNvPr id="52" name="51 CuadroTexto"/>
            <p:cNvSpPr txBox="1"/>
            <p:nvPr/>
          </p:nvSpPr>
          <p:spPr>
            <a:xfrm>
              <a:off x="2128082" y="3684846"/>
              <a:ext cx="213463" cy="261610"/>
            </a:xfrm>
            <a:prstGeom prst="rect">
              <a:avLst/>
            </a:prstGeom>
            <a:noFill/>
          </p:spPr>
          <p:txBody>
            <a:bodyPr wrap="square" rtlCol="0">
              <a:spAutoFit/>
            </a:bodyPr>
            <a:lstStyle/>
            <a:p>
              <a:r>
                <a:rPr lang="es-MX" sz="1440" b="1" dirty="0"/>
                <a:t>A</a:t>
              </a:r>
              <a:endParaRPr lang="es-MX" sz="2160" b="1" dirty="0"/>
            </a:p>
          </p:txBody>
        </p:sp>
        <p:sp>
          <p:nvSpPr>
            <p:cNvPr id="53" name="52 CuadroTexto"/>
            <p:cNvSpPr txBox="1"/>
            <p:nvPr/>
          </p:nvSpPr>
          <p:spPr>
            <a:xfrm>
              <a:off x="4403738" y="3837246"/>
              <a:ext cx="213463" cy="261610"/>
            </a:xfrm>
            <a:prstGeom prst="rect">
              <a:avLst/>
            </a:prstGeom>
            <a:noFill/>
          </p:spPr>
          <p:txBody>
            <a:bodyPr wrap="square" rtlCol="0">
              <a:spAutoFit/>
            </a:bodyPr>
            <a:lstStyle/>
            <a:p>
              <a:r>
                <a:rPr lang="es-MX" sz="1440" b="1" dirty="0"/>
                <a:t>B</a:t>
              </a:r>
              <a:endParaRPr lang="es-MX" sz="2160" b="1" dirty="0"/>
            </a:p>
          </p:txBody>
        </p:sp>
        <p:sp>
          <p:nvSpPr>
            <p:cNvPr id="54" name="53 CuadroTexto"/>
            <p:cNvSpPr txBox="1"/>
            <p:nvPr/>
          </p:nvSpPr>
          <p:spPr>
            <a:xfrm>
              <a:off x="5512664" y="3872226"/>
              <a:ext cx="213463" cy="261610"/>
            </a:xfrm>
            <a:prstGeom prst="rect">
              <a:avLst/>
            </a:prstGeom>
            <a:noFill/>
          </p:spPr>
          <p:txBody>
            <a:bodyPr wrap="square" rtlCol="0">
              <a:spAutoFit/>
            </a:bodyPr>
            <a:lstStyle/>
            <a:p>
              <a:r>
                <a:rPr lang="es-MX" sz="1440" b="1" dirty="0"/>
                <a:t>C</a:t>
              </a:r>
              <a:endParaRPr lang="es-MX" sz="2160" b="1" dirty="0"/>
            </a:p>
          </p:txBody>
        </p:sp>
        <p:sp>
          <p:nvSpPr>
            <p:cNvPr id="56" name="55 CuadroTexto"/>
            <p:cNvSpPr txBox="1"/>
            <p:nvPr/>
          </p:nvSpPr>
          <p:spPr>
            <a:xfrm>
              <a:off x="8631560" y="3714971"/>
              <a:ext cx="213463" cy="261610"/>
            </a:xfrm>
            <a:prstGeom prst="rect">
              <a:avLst/>
            </a:prstGeom>
            <a:noFill/>
          </p:spPr>
          <p:txBody>
            <a:bodyPr wrap="square" rtlCol="0">
              <a:spAutoFit/>
            </a:bodyPr>
            <a:lstStyle/>
            <a:p>
              <a:r>
                <a:rPr lang="es-MX" sz="1440" b="1" dirty="0"/>
                <a:t>D</a:t>
              </a:r>
              <a:endParaRPr lang="es-MX" sz="2160" b="1" dirty="0"/>
            </a:p>
          </p:txBody>
        </p:sp>
      </p:grpSp>
      <p:sp>
        <p:nvSpPr>
          <p:cNvPr id="55"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62</a:t>
            </a:fld>
            <a:r>
              <a:rPr lang="es-MX" dirty="0"/>
              <a:t>/66</a:t>
            </a:r>
          </a:p>
        </p:txBody>
      </p:sp>
      <p:sp>
        <p:nvSpPr>
          <p:cNvPr id="58"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59"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60"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61"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Botón de acción: Inicio 62">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CuadroTexto 64"/>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
        <p:nvSpPr>
          <p:cNvPr id="66" name="CuadroTexto 65"/>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cxnSp>
        <p:nvCxnSpPr>
          <p:cNvPr id="3" name="Conector recto 2"/>
          <p:cNvCxnSpPr/>
          <p:nvPr/>
        </p:nvCxnSpPr>
        <p:spPr>
          <a:xfrm flipV="1">
            <a:off x="3482124" y="4143146"/>
            <a:ext cx="0" cy="64649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flipV="1">
            <a:off x="5874695" y="4681157"/>
            <a:ext cx="0" cy="67013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flipV="1">
            <a:off x="7197236" y="4646136"/>
            <a:ext cx="0" cy="8501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flipH="1" flipV="1">
            <a:off x="9145197" y="4731146"/>
            <a:ext cx="8278" cy="1531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flipH="1" flipV="1">
            <a:off x="10967472" y="4777419"/>
            <a:ext cx="2080" cy="9174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069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16"/>
          <p:cNvSpPr txBox="1"/>
          <p:nvPr/>
        </p:nvSpPr>
        <p:spPr>
          <a:xfrm>
            <a:off x="2812436" y="1995948"/>
            <a:ext cx="6474503" cy="1154665"/>
          </a:xfrm>
          <a:prstGeom prst="rect">
            <a:avLst/>
          </a:prstGeom>
        </p:spPr>
        <p:txBody>
          <a:bodyPr vert="horz" wrap="none" lIns="109728" tIns="54864" rIns="109728" bIns="54864" rtlCol="0" anchor="ctr">
            <a:noAutofit/>
          </a:bodyPr>
          <a:lstStyle/>
          <a:p>
            <a:pPr algn="ctr">
              <a:spcBef>
                <a:spcPct val="0"/>
              </a:spcBef>
            </a:pPr>
            <a:r>
              <a:rPr lang="en-US" sz="1440" b="1" dirty="0">
                <a:latin typeface="Arial" pitchFamily="34" charset="0"/>
                <a:cs typeface="Arial" pitchFamily="34" charset="0"/>
              </a:rPr>
              <a:t>DIAGRAMA DE MOMENTO FLEXIONANTES</a:t>
            </a:r>
          </a:p>
        </p:txBody>
      </p:sp>
      <p:grpSp>
        <p:nvGrpSpPr>
          <p:cNvPr id="50" name="49 Grupo"/>
          <p:cNvGrpSpPr/>
          <p:nvPr/>
        </p:nvGrpSpPr>
        <p:grpSpPr>
          <a:xfrm>
            <a:off x="940143" y="2569356"/>
            <a:ext cx="10283485" cy="3941812"/>
            <a:chOff x="275452" y="2141130"/>
            <a:chExt cx="8569571" cy="3284843"/>
          </a:xfrm>
        </p:grpSpPr>
        <p:grpSp>
          <p:nvGrpSpPr>
            <p:cNvPr id="44" name="43 Grupo"/>
            <p:cNvGrpSpPr/>
            <p:nvPr/>
          </p:nvGrpSpPr>
          <p:grpSpPr>
            <a:xfrm>
              <a:off x="275452" y="2141130"/>
              <a:ext cx="8350577" cy="3284843"/>
              <a:chOff x="247415" y="2009773"/>
              <a:chExt cx="8684152" cy="3450234"/>
            </a:xfrm>
          </p:grpSpPr>
          <p:sp>
            <p:nvSpPr>
              <p:cNvPr id="4" name="TextBox 1"/>
              <p:cNvSpPr txBox="1"/>
              <p:nvPr/>
            </p:nvSpPr>
            <p:spPr>
              <a:xfrm>
                <a:off x="4591592" y="2009773"/>
                <a:ext cx="914400" cy="91440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5" name="TextBox 13"/>
              <p:cNvSpPr txBox="1"/>
              <p:nvPr/>
            </p:nvSpPr>
            <p:spPr>
              <a:xfrm>
                <a:off x="2819154" y="3056529"/>
                <a:ext cx="914400" cy="91440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6" name="TextBox 15"/>
              <p:cNvSpPr txBox="1"/>
              <p:nvPr/>
            </p:nvSpPr>
            <p:spPr>
              <a:xfrm>
                <a:off x="1256059" y="2498259"/>
                <a:ext cx="914400" cy="91440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7" name="TextBox 2"/>
              <p:cNvSpPr txBox="1"/>
              <p:nvPr/>
            </p:nvSpPr>
            <p:spPr>
              <a:xfrm>
                <a:off x="2567942" y="3321707"/>
                <a:ext cx="914400" cy="914400"/>
              </a:xfrm>
              <a:prstGeom prst="rect">
                <a:avLst/>
              </a:prstGeom>
            </p:spPr>
            <p:txBody>
              <a:bodyPr vert="horz" wrap="none" lIns="109728" tIns="54864" rIns="109728" bIns="54864" rtlCol="0" anchor="ctr">
                <a:noAutofit/>
              </a:bodyPr>
              <a:lstStyle/>
              <a:p>
                <a:pPr algn="ctr">
                  <a:spcBef>
                    <a:spcPct val="0"/>
                  </a:spcBef>
                </a:pPr>
                <a:endParaRPr lang="es-MX"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8" name="TextBox 7"/>
              <p:cNvSpPr txBox="1"/>
              <p:nvPr/>
            </p:nvSpPr>
            <p:spPr>
              <a:xfrm>
                <a:off x="5038191" y="4396378"/>
                <a:ext cx="914400" cy="914400"/>
              </a:xfrm>
              <a:prstGeom prst="rect">
                <a:avLst/>
              </a:prstGeom>
            </p:spPr>
            <p:txBody>
              <a:bodyPr vert="horz" wrap="none" lIns="109728" tIns="54864" rIns="109728" bIns="54864" rtlCol="0" anchor="ctr">
                <a:noAutofit/>
              </a:bodyPr>
              <a:lstStyle/>
              <a:p>
                <a:pPr algn="ctr">
                  <a:spcBef>
                    <a:spcPct val="0"/>
                  </a:spcBef>
                </a:pPr>
                <a:endParaRPr lang="es-MX"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9" name="TextBox 17"/>
              <p:cNvSpPr txBox="1"/>
              <p:nvPr/>
            </p:nvSpPr>
            <p:spPr>
              <a:xfrm>
                <a:off x="1468006" y="3629008"/>
                <a:ext cx="914400" cy="914400"/>
              </a:xfrm>
              <a:prstGeom prst="rect">
                <a:avLst/>
              </a:prstGeom>
            </p:spPr>
            <p:txBody>
              <a:bodyPr vert="horz" wrap="none" lIns="109728" tIns="54864" rIns="109728" bIns="54864" rtlCol="0" anchor="ctr">
                <a:noAutofit/>
              </a:bodyPr>
              <a:lstStyle/>
              <a:p>
                <a:pPr algn="ctr">
                  <a:spcBef>
                    <a:spcPct val="0"/>
                  </a:spcBef>
                </a:pPr>
                <a:endParaRPr lang="es-MX"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10" name="TextBox 19"/>
              <p:cNvSpPr txBox="1"/>
              <p:nvPr/>
            </p:nvSpPr>
            <p:spPr>
              <a:xfrm>
                <a:off x="247415" y="2837224"/>
                <a:ext cx="3315385" cy="2622783"/>
              </a:xfrm>
              <a:prstGeom prst="rect">
                <a:avLst/>
              </a:prstGeom>
            </p:spPr>
            <p:txBody>
              <a:bodyPr vert="horz" wrap="none" lIns="109728" tIns="54864" rIns="109728" bIns="54864" rtlCol="0" anchor="ctr">
                <a:noAutofit/>
              </a:bodyPr>
              <a:lstStyle/>
              <a:p>
                <a:endParaRPr lang="es-MX" sz="1440" b="1" dirty="0">
                  <a:solidFill>
                    <a:schemeClr val="accent1"/>
                  </a:solidFill>
                  <a:effectLst>
                    <a:outerShdw blurRad="38100" dist="38100" dir="2700000" algn="tl">
                      <a:srgbClr val="000000">
                        <a:alpha val="43137"/>
                      </a:srgbClr>
                    </a:outerShdw>
                  </a:effectLst>
                  <a:latin typeface="Century Gothic"/>
                  <a:cs typeface="Century Gothic"/>
                </a:endParaRPr>
              </a:p>
            </p:txBody>
          </p:sp>
          <p:sp>
            <p:nvSpPr>
              <p:cNvPr id="11" name="TextBox 6"/>
              <p:cNvSpPr txBox="1"/>
              <p:nvPr/>
            </p:nvSpPr>
            <p:spPr>
              <a:xfrm>
                <a:off x="2936652" y="3175000"/>
                <a:ext cx="914400" cy="91440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12" name="TextBox 8"/>
              <p:cNvSpPr txBox="1"/>
              <p:nvPr/>
            </p:nvSpPr>
            <p:spPr>
              <a:xfrm>
                <a:off x="1158787" y="2381250"/>
                <a:ext cx="914400" cy="91440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13" name="TextBox 14"/>
              <p:cNvSpPr txBox="1"/>
              <p:nvPr/>
            </p:nvSpPr>
            <p:spPr>
              <a:xfrm>
                <a:off x="5889177" y="3444875"/>
                <a:ext cx="914400" cy="914400"/>
              </a:xfrm>
              <a:prstGeom prst="rect">
                <a:avLst/>
              </a:prstGeom>
            </p:spPr>
            <p:txBody>
              <a:bodyPr vert="horz" wrap="none" lIns="109728" tIns="54864" rIns="109728" bIns="54864" rtlCol="0" anchor="ctr">
                <a:noAutofit/>
              </a:bodyPr>
              <a:lstStyle/>
              <a:p>
                <a:pPr algn="ctr">
                  <a:spcBef>
                    <a:spcPct val="0"/>
                  </a:spcBef>
                </a:pPr>
                <a:endParaRPr lang="en-US" sz="1440" b="1" dirty="0">
                  <a:solidFill>
                    <a:schemeClr val="accent1"/>
                  </a:solidFill>
                  <a:effectLst>
                    <a:outerShdw blurRad="38100" dist="38100" dir="2700000" algn="tl">
                      <a:srgbClr val="000000">
                        <a:alpha val="43137"/>
                      </a:srgbClr>
                    </a:outerShdw>
                  </a:effectLst>
                  <a:latin typeface="Century Gothic" pitchFamily="34" charset="0"/>
                </a:endParaRPr>
              </a:p>
            </p:txBody>
          </p:sp>
          <p:sp>
            <p:nvSpPr>
              <p:cNvPr id="14" name="13 CuadroTexto"/>
              <p:cNvSpPr txBox="1"/>
              <p:nvPr/>
            </p:nvSpPr>
            <p:spPr>
              <a:xfrm>
                <a:off x="1060633" y="2175164"/>
                <a:ext cx="914400" cy="914400"/>
              </a:xfrm>
              <a:prstGeom prst="rect">
                <a:avLst/>
              </a:prstGeom>
            </p:spPr>
            <p:txBody>
              <a:bodyPr vert="horz" wrap="none" lIns="109728" tIns="54864" rIns="109728" bIns="54864" rtlCol="0" anchor="ctr">
                <a:noAutofit/>
              </a:bodyPr>
              <a:lstStyle/>
              <a:p>
                <a:pPr algn="ctr">
                  <a:spcBef>
                    <a:spcPct val="0"/>
                  </a:spcBef>
                </a:pPr>
                <a:endParaRPr lang="es-MX" sz="1440" b="1" dirty="0">
                  <a:solidFill>
                    <a:schemeClr val="accent1"/>
                  </a:solidFill>
                  <a:effectLst>
                    <a:outerShdw blurRad="38100" dist="38100" dir="2700000" algn="tl">
                      <a:srgbClr val="000000">
                        <a:alpha val="43137"/>
                      </a:srgbClr>
                    </a:outerShdw>
                  </a:effectLst>
                  <a:latin typeface="Century Gothic" pitchFamily="34" charset="0"/>
                </a:endParaRPr>
              </a:p>
            </p:txBody>
          </p:sp>
          <p:grpSp>
            <p:nvGrpSpPr>
              <p:cNvPr id="15" name="14 Grupo"/>
              <p:cNvGrpSpPr/>
              <p:nvPr/>
            </p:nvGrpSpPr>
            <p:grpSpPr>
              <a:xfrm>
                <a:off x="1358647" y="2625510"/>
                <a:ext cx="7572920" cy="2208639"/>
                <a:chOff x="765175" y="2838450"/>
                <a:chExt cx="8499849" cy="3239949"/>
              </a:xfrm>
            </p:grpSpPr>
            <p:grpSp>
              <p:nvGrpSpPr>
                <p:cNvPr id="16" name="15 Grupo"/>
                <p:cNvGrpSpPr/>
                <p:nvPr/>
              </p:nvGrpSpPr>
              <p:grpSpPr>
                <a:xfrm>
                  <a:off x="765175" y="2838450"/>
                  <a:ext cx="8499849" cy="3239949"/>
                  <a:chOff x="765175" y="2838450"/>
                  <a:chExt cx="8499849" cy="3239949"/>
                </a:xfrm>
              </p:grpSpPr>
              <p:grpSp>
                <p:nvGrpSpPr>
                  <p:cNvPr id="18" name="17 Grupo"/>
                  <p:cNvGrpSpPr/>
                  <p:nvPr/>
                </p:nvGrpSpPr>
                <p:grpSpPr>
                  <a:xfrm>
                    <a:off x="765175" y="2838450"/>
                    <a:ext cx="8499849" cy="558506"/>
                    <a:chOff x="765175" y="2838450"/>
                    <a:chExt cx="8499849" cy="558506"/>
                  </a:xfrm>
                  <a:noFill/>
                </p:grpSpPr>
                <p:grpSp>
                  <p:nvGrpSpPr>
                    <p:cNvPr id="24" name="23 Grupo"/>
                    <p:cNvGrpSpPr/>
                    <p:nvPr/>
                  </p:nvGrpSpPr>
                  <p:grpSpPr>
                    <a:xfrm>
                      <a:off x="765175" y="2838450"/>
                      <a:ext cx="8499849" cy="473840"/>
                      <a:chOff x="765175" y="2838450"/>
                      <a:chExt cx="8499849" cy="473840"/>
                    </a:xfrm>
                    <a:grpFill/>
                  </p:grpSpPr>
                  <p:cxnSp>
                    <p:nvCxnSpPr>
                      <p:cNvPr id="29" name="28 Conector recto"/>
                      <p:cNvCxnSpPr/>
                      <p:nvPr/>
                    </p:nvCxnSpPr>
                    <p:spPr>
                      <a:xfrm>
                        <a:off x="765175" y="3089564"/>
                        <a:ext cx="8499849"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765175" y="2838450"/>
                        <a:ext cx="0" cy="4572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9265024" y="2855090"/>
                        <a:ext cx="0" cy="4572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3482342" y="2924173"/>
                        <a:ext cx="0" cy="37147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4983802" y="2918088"/>
                        <a:ext cx="0" cy="37147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7186376" y="2923927"/>
                        <a:ext cx="0" cy="37147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1686726" y="3089564"/>
                      <a:ext cx="642736" cy="307301"/>
                    </a:xfrm>
                    <a:prstGeom prst="rect">
                      <a:avLst/>
                    </a:prstGeom>
                    <a:grp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6m</a:t>
                      </a:r>
                    </a:p>
                  </p:txBody>
                </p:sp>
                <p:sp>
                  <p:nvSpPr>
                    <p:cNvPr id="26" name="25 CuadroTexto"/>
                    <p:cNvSpPr txBox="1"/>
                    <p:nvPr/>
                  </p:nvSpPr>
                  <p:spPr>
                    <a:xfrm>
                      <a:off x="3948856" y="3076857"/>
                      <a:ext cx="642736" cy="307301"/>
                    </a:xfrm>
                    <a:prstGeom prst="rect">
                      <a:avLst/>
                    </a:prstGeom>
                    <a:grp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3m</a:t>
                      </a:r>
                    </a:p>
                  </p:txBody>
                </p:sp>
                <p:sp>
                  <p:nvSpPr>
                    <p:cNvPr id="27" name="26 CuadroTexto"/>
                    <p:cNvSpPr txBox="1"/>
                    <p:nvPr/>
                  </p:nvSpPr>
                  <p:spPr>
                    <a:xfrm>
                      <a:off x="5727332" y="3067050"/>
                      <a:ext cx="642736" cy="307301"/>
                    </a:xfrm>
                    <a:prstGeom prst="rect">
                      <a:avLst/>
                    </a:prstGeom>
                    <a:grp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4.5m</a:t>
                      </a:r>
                    </a:p>
                  </p:txBody>
                </p:sp>
                <p:sp>
                  <p:nvSpPr>
                    <p:cNvPr id="28" name="27 CuadroTexto"/>
                    <p:cNvSpPr txBox="1"/>
                    <p:nvPr/>
                  </p:nvSpPr>
                  <p:spPr>
                    <a:xfrm>
                      <a:off x="8005566" y="3089655"/>
                      <a:ext cx="642736" cy="307301"/>
                    </a:xfrm>
                    <a:prstGeom prst="rect">
                      <a:avLst/>
                    </a:prstGeom>
                    <a:grp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4.5m</a:t>
                      </a:r>
                    </a:p>
                  </p:txBody>
                </p:sp>
              </p:grpSp>
              <p:cxnSp>
                <p:nvCxnSpPr>
                  <p:cNvPr id="19" name="18 Conector recto"/>
                  <p:cNvCxnSpPr/>
                  <p:nvPr/>
                </p:nvCxnSpPr>
                <p:spPr>
                  <a:xfrm>
                    <a:off x="765175" y="3412659"/>
                    <a:ext cx="0" cy="2665740"/>
                  </a:xfrm>
                  <a:prstGeom prst="line">
                    <a:avLst/>
                  </a:prstGeom>
                </p:spPr>
                <p:style>
                  <a:lnRef idx="1">
                    <a:schemeClr val="dk1"/>
                  </a:lnRef>
                  <a:fillRef idx="0">
                    <a:schemeClr val="dk1"/>
                  </a:fillRef>
                  <a:effectRef idx="0">
                    <a:schemeClr val="dk1"/>
                  </a:effectRef>
                  <a:fontRef idx="minor">
                    <a:schemeClr val="tx1"/>
                  </a:fontRef>
                </p:style>
              </p:cxnSp>
              <p:cxnSp>
                <p:nvCxnSpPr>
                  <p:cNvPr id="20" name="19 Conector recto"/>
                  <p:cNvCxnSpPr/>
                  <p:nvPr/>
                </p:nvCxnSpPr>
                <p:spPr>
                  <a:xfrm>
                    <a:off x="3482015" y="3412659"/>
                    <a:ext cx="0" cy="2665740"/>
                  </a:xfrm>
                  <a:prstGeom prst="line">
                    <a:avLst/>
                  </a:prstGeom>
                </p:spPr>
                <p:style>
                  <a:lnRef idx="1">
                    <a:schemeClr val="dk1"/>
                  </a:lnRef>
                  <a:fillRef idx="0">
                    <a:schemeClr val="dk1"/>
                  </a:fillRef>
                  <a:effectRef idx="0">
                    <a:schemeClr val="dk1"/>
                  </a:effectRef>
                  <a:fontRef idx="minor">
                    <a:schemeClr val="tx1"/>
                  </a:fontRef>
                </p:style>
              </p:cxnSp>
              <p:cxnSp>
                <p:nvCxnSpPr>
                  <p:cNvPr id="21" name="20 Conector recto"/>
                  <p:cNvCxnSpPr/>
                  <p:nvPr/>
                </p:nvCxnSpPr>
                <p:spPr>
                  <a:xfrm>
                    <a:off x="4983802" y="3412659"/>
                    <a:ext cx="0" cy="2665740"/>
                  </a:xfrm>
                  <a:prstGeom prst="line">
                    <a:avLst/>
                  </a:prstGeom>
                </p:spPr>
                <p:style>
                  <a:lnRef idx="1">
                    <a:schemeClr val="dk1"/>
                  </a:lnRef>
                  <a:fillRef idx="0">
                    <a:schemeClr val="dk1"/>
                  </a:fillRef>
                  <a:effectRef idx="0">
                    <a:schemeClr val="dk1"/>
                  </a:effectRef>
                  <a:fontRef idx="minor">
                    <a:schemeClr val="tx1"/>
                  </a:fontRef>
                </p:style>
              </p:cxnSp>
              <p:cxnSp>
                <p:nvCxnSpPr>
                  <p:cNvPr id="22" name="21 Conector recto"/>
                  <p:cNvCxnSpPr/>
                  <p:nvPr/>
                </p:nvCxnSpPr>
                <p:spPr>
                  <a:xfrm>
                    <a:off x="7195774" y="3384158"/>
                    <a:ext cx="0" cy="2665740"/>
                  </a:xfrm>
                  <a:prstGeom prst="line">
                    <a:avLst/>
                  </a:prstGeom>
                </p:spPr>
                <p:style>
                  <a:lnRef idx="1">
                    <a:schemeClr val="dk1"/>
                  </a:lnRef>
                  <a:fillRef idx="0">
                    <a:schemeClr val="dk1"/>
                  </a:fillRef>
                  <a:effectRef idx="0">
                    <a:schemeClr val="dk1"/>
                  </a:effectRef>
                  <a:fontRef idx="minor">
                    <a:schemeClr val="tx1"/>
                  </a:fontRef>
                </p:style>
              </p:cxnSp>
              <p:cxnSp>
                <p:nvCxnSpPr>
                  <p:cNvPr id="23" name="22 Conector recto"/>
                  <p:cNvCxnSpPr/>
                  <p:nvPr/>
                </p:nvCxnSpPr>
                <p:spPr>
                  <a:xfrm>
                    <a:off x="9265024" y="3412659"/>
                    <a:ext cx="0" cy="2665740"/>
                  </a:xfrm>
                  <a:prstGeom prst="line">
                    <a:avLst/>
                  </a:prstGeom>
                </p:spPr>
                <p:style>
                  <a:lnRef idx="1">
                    <a:schemeClr val="dk1"/>
                  </a:lnRef>
                  <a:fillRef idx="0">
                    <a:schemeClr val="dk1"/>
                  </a:fillRef>
                  <a:effectRef idx="0">
                    <a:schemeClr val="dk1"/>
                  </a:effectRef>
                  <a:fontRef idx="minor">
                    <a:schemeClr val="tx1"/>
                  </a:fontRef>
                </p:style>
              </p:cxnSp>
            </p:grpSp>
            <p:cxnSp>
              <p:nvCxnSpPr>
                <p:cNvPr id="17" name="16 Conector recto"/>
                <p:cNvCxnSpPr/>
                <p:nvPr/>
              </p:nvCxnSpPr>
              <p:spPr>
                <a:xfrm>
                  <a:off x="765175" y="4715832"/>
                  <a:ext cx="8499849" cy="0"/>
                </a:xfrm>
                <a:prstGeom prst="line">
                  <a:avLst/>
                </a:prstGeom>
              </p:spPr>
              <p:style>
                <a:lnRef idx="1">
                  <a:schemeClr val="dk1"/>
                </a:lnRef>
                <a:fillRef idx="0">
                  <a:schemeClr val="dk1"/>
                </a:fillRef>
                <a:effectRef idx="0">
                  <a:schemeClr val="dk1"/>
                </a:effectRef>
                <a:fontRef idx="minor">
                  <a:schemeClr val="tx1"/>
                </a:fontRef>
              </p:style>
            </p:cxnSp>
          </p:grpSp>
          <p:cxnSp>
            <p:nvCxnSpPr>
              <p:cNvPr id="35" name="34 Conector recto"/>
              <p:cNvCxnSpPr/>
              <p:nvPr/>
            </p:nvCxnSpPr>
            <p:spPr>
              <a:xfrm flipH="1">
                <a:off x="5117223" y="3629008"/>
                <a:ext cx="1970752" cy="273067"/>
              </a:xfrm>
              <a:prstGeom prst="line">
                <a:avLst/>
              </a:prstGeom>
              <a:ln w="3810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36" name="35 Conector recto"/>
              <p:cNvCxnSpPr/>
              <p:nvPr/>
            </p:nvCxnSpPr>
            <p:spPr>
              <a:xfrm flipH="1" flipV="1">
                <a:off x="7079603" y="3629009"/>
                <a:ext cx="1851964" cy="273066"/>
              </a:xfrm>
              <a:prstGeom prst="line">
                <a:avLst/>
              </a:prstGeom>
              <a:ln w="3810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37" name="36 Conector recto"/>
              <p:cNvCxnSpPr/>
              <p:nvPr/>
            </p:nvCxnSpPr>
            <p:spPr>
              <a:xfrm flipH="1">
                <a:off x="3779500" y="3902075"/>
                <a:ext cx="1337723" cy="334032"/>
              </a:xfrm>
              <a:prstGeom prst="line">
                <a:avLst/>
              </a:prstGeom>
              <a:ln w="38100">
                <a:solidFill>
                  <a:srgbClr val="7030A0"/>
                </a:solidFill>
              </a:ln>
            </p:spPr>
            <p:style>
              <a:lnRef idx="1">
                <a:schemeClr val="accent2"/>
              </a:lnRef>
              <a:fillRef idx="0">
                <a:schemeClr val="accent2"/>
              </a:fillRef>
              <a:effectRef idx="0">
                <a:schemeClr val="accent2"/>
              </a:effectRef>
              <a:fontRef idx="minor">
                <a:schemeClr val="tx1"/>
              </a:fontRef>
            </p:style>
          </p:cxnSp>
          <p:sp>
            <p:nvSpPr>
              <p:cNvPr id="38" name="37 Forma libre"/>
              <p:cNvSpPr/>
              <p:nvPr/>
            </p:nvSpPr>
            <p:spPr>
              <a:xfrm>
                <a:off x="1362635" y="3234990"/>
                <a:ext cx="2438400" cy="1444586"/>
              </a:xfrm>
              <a:custGeom>
                <a:avLst/>
                <a:gdLst>
                  <a:gd name="connsiteX0" fmla="*/ 0 w 2438400"/>
                  <a:gd name="connsiteY0" fmla="*/ 1286319 h 1286319"/>
                  <a:gd name="connsiteX1" fmla="*/ 833718 w 2438400"/>
                  <a:gd name="connsiteY1" fmla="*/ 4367 h 1286319"/>
                  <a:gd name="connsiteX2" fmla="*/ 2438400 w 2438400"/>
                  <a:gd name="connsiteY2" fmla="*/ 838084 h 1286319"/>
                  <a:gd name="connsiteX3" fmla="*/ 2438400 w 2438400"/>
                  <a:gd name="connsiteY3" fmla="*/ 838084 h 1286319"/>
                  <a:gd name="connsiteX4" fmla="*/ 2438400 w 2438400"/>
                  <a:gd name="connsiteY4" fmla="*/ 838084 h 1286319"/>
                  <a:gd name="connsiteX0" fmla="*/ 0 w 2438400"/>
                  <a:gd name="connsiteY0" fmla="*/ 1358390 h 1358390"/>
                  <a:gd name="connsiteX1" fmla="*/ 833718 w 2438400"/>
                  <a:gd name="connsiteY1" fmla="*/ 76438 h 1358390"/>
                  <a:gd name="connsiteX2" fmla="*/ 1541930 w 2438400"/>
                  <a:gd name="connsiteY2" fmla="*/ 228838 h 1358390"/>
                  <a:gd name="connsiteX3" fmla="*/ 2438400 w 2438400"/>
                  <a:gd name="connsiteY3" fmla="*/ 910155 h 1358390"/>
                  <a:gd name="connsiteX4" fmla="*/ 2438400 w 2438400"/>
                  <a:gd name="connsiteY4" fmla="*/ 910155 h 1358390"/>
                  <a:gd name="connsiteX5" fmla="*/ 2438400 w 2438400"/>
                  <a:gd name="connsiteY5" fmla="*/ 910155 h 1358390"/>
                  <a:gd name="connsiteX0" fmla="*/ 0 w 2438400"/>
                  <a:gd name="connsiteY0" fmla="*/ 1358390 h 1358390"/>
                  <a:gd name="connsiteX1" fmla="*/ 833718 w 2438400"/>
                  <a:gd name="connsiteY1" fmla="*/ 76438 h 1358390"/>
                  <a:gd name="connsiteX2" fmla="*/ 1541930 w 2438400"/>
                  <a:gd name="connsiteY2" fmla="*/ 228838 h 1358390"/>
                  <a:gd name="connsiteX3" fmla="*/ 2438400 w 2438400"/>
                  <a:gd name="connsiteY3" fmla="*/ 910155 h 1358390"/>
                  <a:gd name="connsiteX4" fmla="*/ 2438400 w 2438400"/>
                  <a:gd name="connsiteY4" fmla="*/ 910155 h 1358390"/>
                  <a:gd name="connsiteX5" fmla="*/ 2438400 w 2438400"/>
                  <a:gd name="connsiteY5" fmla="*/ 910155 h 1358390"/>
                  <a:gd name="connsiteX0" fmla="*/ 0 w 2438400"/>
                  <a:gd name="connsiteY0" fmla="*/ 1444586 h 1444586"/>
                  <a:gd name="connsiteX1" fmla="*/ 833718 w 2438400"/>
                  <a:gd name="connsiteY1" fmla="*/ 162634 h 1444586"/>
                  <a:gd name="connsiteX2" fmla="*/ 1577789 w 2438400"/>
                  <a:gd name="connsiteY2" fmla="*/ 108845 h 1444586"/>
                  <a:gd name="connsiteX3" fmla="*/ 2438400 w 2438400"/>
                  <a:gd name="connsiteY3" fmla="*/ 996351 h 1444586"/>
                  <a:gd name="connsiteX4" fmla="*/ 2438400 w 2438400"/>
                  <a:gd name="connsiteY4" fmla="*/ 996351 h 1444586"/>
                  <a:gd name="connsiteX5" fmla="*/ 2438400 w 2438400"/>
                  <a:gd name="connsiteY5" fmla="*/ 996351 h 1444586"/>
                  <a:gd name="connsiteX0" fmla="*/ 0 w 2438400"/>
                  <a:gd name="connsiteY0" fmla="*/ 1444586 h 1444586"/>
                  <a:gd name="connsiteX1" fmla="*/ 833718 w 2438400"/>
                  <a:gd name="connsiteY1" fmla="*/ 162634 h 1444586"/>
                  <a:gd name="connsiteX2" fmla="*/ 1577789 w 2438400"/>
                  <a:gd name="connsiteY2" fmla="*/ 108845 h 1444586"/>
                  <a:gd name="connsiteX3" fmla="*/ 2438400 w 2438400"/>
                  <a:gd name="connsiteY3" fmla="*/ 996351 h 1444586"/>
                  <a:gd name="connsiteX4" fmla="*/ 2438400 w 2438400"/>
                  <a:gd name="connsiteY4" fmla="*/ 996351 h 1444586"/>
                  <a:gd name="connsiteX5" fmla="*/ 2438400 w 2438400"/>
                  <a:gd name="connsiteY5" fmla="*/ 996351 h 1444586"/>
                  <a:gd name="connsiteX0" fmla="*/ 0 w 2438400"/>
                  <a:gd name="connsiteY0" fmla="*/ 1444586 h 1444586"/>
                  <a:gd name="connsiteX1" fmla="*/ 833718 w 2438400"/>
                  <a:gd name="connsiteY1" fmla="*/ 162634 h 1444586"/>
                  <a:gd name="connsiteX2" fmla="*/ 1577789 w 2438400"/>
                  <a:gd name="connsiteY2" fmla="*/ 108845 h 1444586"/>
                  <a:gd name="connsiteX3" fmla="*/ 2438400 w 2438400"/>
                  <a:gd name="connsiteY3" fmla="*/ 996351 h 1444586"/>
                  <a:gd name="connsiteX4" fmla="*/ 2438400 w 2438400"/>
                  <a:gd name="connsiteY4" fmla="*/ 996351 h 1444586"/>
                  <a:gd name="connsiteX5" fmla="*/ 2438400 w 2438400"/>
                  <a:gd name="connsiteY5" fmla="*/ 996351 h 144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1444586">
                    <a:moveTo>
                      <a:pt x="0" y="1444586"/>
                    </a:moveTo>
                    <a:cubicBezTo>
                      <a:pt x="213659" y="840963"/>
                      <a:pt x="570753" y="385257"/>
                      <a:pt x="833718" y="162634"/>
                    </a:cubicBezTo>
                    <a:cubicBezTo>
                      <a:pt x="1096683" y="-59989"/>
                      <a:pt x="1310342" y="-30108"/>
                      <a:pt x="1577789" y="108845"/>
                    </a:cubicBezTo>
                    <a:cubicBezTo>
                      <a:pt x="1890060" y="283658"/>
                      <a:pt x="2294965" y="848433"/>
                      <a:pt x="2438400" y="996351"/>
                    </a:cubicBezTo>
                    <a:lnTo>
                      <a:pt x="2438400" y="996351"/>
                    </a:lnTo>
                    <a:lnTo>
                      <a:pt x="2438400" y="996351"/>
                    </a:lnTo>
                  </a:path>
                </a:pathLst>
              </a:custGeom>
              <a:ln w="38100">
                <a:solidFill>
                  <a:srgbClr val="7030A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2160"/>
              </a:p>
            </p:txBody>
          </p:sp>
          <p:sp>
            <p:nvSpPr>
              <p:cNvPr id="39" name="38 CuadroTexto"/>
              <p:cNvSpPr txBox="1"/>
              <p:nvPr/>
            </p:nvSpPr>
            <p:spPr>
              <a:xfrm>
                <a:off x="494139" y="4574834"/>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-28.82t*m</a:t>
                </a:r>
              </a:p>
            </p:txBody>
          </p:sp>
          <p:sp>
            <p:nvSpPr>
              <p:cNvPr id="40" name="39 CuadroTexto"/>
              <p:cNvSpPr txBox="1"/>
              <p:nvPr/>
            </p:nvSpPr>
            <p:spPr>
              <a:xfrm>
                <a:off x="2938990" y="4236107"/>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-9.86t*m</a:t>
                </a:r>
              </a:p>
            </p:txBody>
          </p:sp>
          <p:sp>
            <p:nvSpPr>
              <p:cNvPr id="41" name="40 CuadroTexto"/>
              <p:cNvSpPr txBox="1"/>
              <p:nvPr/>
            </p:nvSpPr>
            <p:spPr>
              <a:xfrm>
                <a:off x="4330868" y="3674165"/>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0.76t*m</a:t>
                </a:r>
              </a:p>
            </p:txBody>
          </p:sp>
          <p:sp>
            <p:nvSpPr>
              <p:cNvPr id="42" name="41 CuadroTexto"/>
              <p:cNvSpPr txBox="1"/>
              <p:nvPr/>
            </p:nvSpPr>
            <p:spPr>
              <a:xfrm>
                <a:off x="6909310" y="3408987"/>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10.503t*m</a:t>
                </a:r>
              </a:p>
            </p:txBody>
          </p:sp>
          <p:sp>
            <p:nvSpPr>
              <p:cNvPr id="43" name="42 CuadroTexto"/>
              <p:cNvSpPr txBox="1"/>
              <p:nvPr/>
            </p:nvSpPr>
            <p:spPr>
              <a:xfrm>
                <a:off x="1655472" y="3092208"/>
                <a:ext cx="912470" cy="209484"/>
              </a:xfrm>
              <a:prstGeom prst="rect">
                <a:avLst/>
              </a:prstGeom>
              <a:noFill/>
              <a:ln>
                <a:noFill/>
              </a:ln>
            </p:spPr>
            <p:txBody>
              <a:bodyPr vert="horz" wrap="square" lIns="109728" tIns="54864" rIns="109728" bIns="54864" rtlCol="0" anchor="ctr">
                <a:noAutofit/>
              </a:bodyPr>
              <a:lstStyle/>
              <a:p>
                <a:pPr algn="ctr">
                  <a:spcBef>
                    <a:spcPct val="0"/>
                  </a:spcBef>
                </a:pPr>
                <a:r>
                  <a:rPr lang="es-MX" sz="1260" b="1" dirty="0">
                    <a:latin typeface="Century Gothic" pitchFamily="34" charset="0"/>
                  </a:rPr>
                  <a:t>15.05t*m</a:t>
                </a:r>
              </a:p>
            </p:txBody>
          </p:sp>
        </p:grpSp>
        <p:sp>
          <p:nvSpPr>
            <p:cNvPr id="46" name="45 CuadroTexto"/>
            <p:cNvSpPr txBox="1"/>
            <p:nvPr/>
          </p:nvSpPr>
          <p:spPr>
            <a:xfrm>
              <a:off x="1057433" y="3864354"/>
              <a:ext cx="213463" cy="261610"/>
            </a:xfrm>
            <a:prstGeom prst="rect">
              <a:avLst/>
            </a:prstGeom>
            <a:noFill/>
          </p:spPr>
          <p:txBody>
            <a:bodyPr wrap="square" rtlCol="0">
              <a:spAutoFit/>
            </a:bodyPr>
            <a:lstStyle/>
            <a:p>
              <a:r>
                <a:rPr lang="es-MX" sz="1440" b="1" dirty="0"/>
                <a:t>A</a:t>
              </a:r>
              <a:endParaRPr lang="es-MX" sz="2160" b="1" dirty="0"/>
            </a:p>
          </p:txBody>
        </p:sp>
        <p:sp>
          <p:nvSpPr>
            <p:cNvPr id="47" name="46 CuadroTexto"/>
            <p:cNvSpPr txBox="1"/>
            <p:nvPr/>
          </p:nvSpPr>
          <p:spPr>
            <a:xfrm>
              <a:off x="3687842" y="3701903"/>
              <a:ext cx="213463" cy="261610"/>
            </a:xfrm>
            <a:prstGeom prst="rect">
              <a:avLst/>
            </a:prstGeom>
            <a:noFill/>
          </p:spPr>
          <p:txBody>
            <a:bodyPr wrap="square" rtlCol="0">
              <a:spAutoFit/>
            </a:bodyPr>
            <a:lstStyle/>
            <a:p>
              <a:r>
                <a:rPr lang="es-MX" sz="1440" b="1" dirty="0"/>
                <a:t>B</a:t>
              </a:r>
              <a:endParaRPr lang="es-MX" sz="2160" b="1" dirty="0"/>
            </a:p>
          </p:txBody>
        </p:sp>
        <p:sp>
          <p:nvSpPr>
            <p:cNvPr id="48" name="47 CuadroTexto"/>
            <p:cNvSpPr txBox="1"/>
            <p:nvPr/>
          </p:nvSpPr>
          <p:spPr>
            <a:xfrm>
              <a:off x="4992215" y="3995284"/>
              <a:ext cx="213463" cy="261610"/>
            </a:xfrm>
            <a:prstGeom prst="rect">
              <a:avLst/>
            </a:prstGeom>
            <a:noFill/>
          </p:spPr>
          <p:txBody>
            <a:bodyPr wrap="square" rtlCol="0">
              <a:spAutoFit/>
            </a:bodyPr>
            <a:lstStyle/>
            <a:p>
              <a:r>
                <a:rPr lang="es-MX" sz="1440" b="1" dirty="0"/>
                <a:t>C</a:t>
              </a:r>
              <a:endParaRPr lang="es-MX" sz="2160" b="1" dirty="0"/>
            </a:p>
          </p:txBody>
        </p:sp>
        <p:sp>
          <p:nvSpPr>
            <p:cNvPr id="49" name="48 CuadroTexto"/>
            <p:cNvSpPr txBox="1"/>
            <p:nvPr/>
          </p:nvSpPr>
          <p:spPr>
            <a:xfrm>
              <a:off x="8631560" y="3871778"/>
              <a:ext cx="213463" cy="261610"/>
            </a:xfrm>
            <a:prstGeom prst="rect">
              <a:avLst/>
            </a:prstGeom>
            <a:noFill/>
          </p:spPr>
          <p:txBody>
            <a:bodyPr wrap="square" rtlCol="0">
              <a:spAutoFit/>
            </a:bodyPr>
            <a:lstStyle/>
            <a:p>
              <a:r>
                <a:rPr lang="es-MX" sz="1440" b="1" dirty="0"/>
                <a:t>D</a:t>
              </a:r>
              <a:endParaRPr lang="es-MX" sz="2160" b="1" dirty="0"/>
            </a:p>
          </p:txBody>
        </p:sp>
      </p:grpSp>
      <p:sp>
        <p:nvSpPr>
          <p:cNvPr id="51"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63</a:t>
            </a:fld>
            <a:r>
              <a:rPr lang="es-MX" dirty="0"/>
              <a:t>/66</a:t>
            </a:r>
          </a:p>
        </p:txBody>
      </p:sp>
      <p:sp>
        <p:nvSpPr>
          <p:cNvPr id="52"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53" name="Picture 2" descr="http://www.itlp.edu.mx/carreras/carreras.files/civil.gif"/>
          <p:cNvPicPr>
            <a:picLocks noChangeAspect="1" noChangeArrowheads="1"/>
          </p:cNvPicPr>
          <p:nvPr/>
        </p:nvPicPr>
        <p:blipFill>
          <a:blip r:embed="rId2" cstate="print"/>
          <a:srcRect/>
          <a:stretch>
            <a:fillRect/>
          </a:stretch>
        </p:blipFill>
        <p:spPr bwMode="auto">
          <a:xfrm>
            <a:off x="10718275" y="58992"/>
            <a:ext cx="1294617" cy="983682"/>
          </a:xfrm>
          <a:prstGeom prst="rect">
            <a:avLst/>
          </a:prstGeom>
          <a:noFill/>
        </p:spPr>
      </p:pic>
      <p:pic>
        <p:nvPicPr>
          <p:cNvPr id="54"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55"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CuadroTexto 59"/>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Pendiente – deflexión</a:t>
            </a:r>
          </a:p>
        </p:txBody>
      </p:sp>
      <p:sp>
        <p:nvSpPr>
          <p:cNvPr id="58" name="CuadroTexto 57"/>
          <p:cNvSpPr txBox="1"/>
          <p:nvPr/>
        </p:nvSpPr>
        <p:spPr>
          <a:xfrm>
            <a:off x="4856384" y="30161"/>
            <a:ext cx="2713948"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Viga empotrada-apoyo simple</a:t>
            </a:r>
            <a:endParaRPr lang="x-none" sz="1600" dirty="0">
              <a:solidFill>
                <a:prstClr val="black">
                  <a:lumMod val="65000"/>
                  <a:lumOff val="35000"/>
                </a:prstClr>
              </a:solidFill>
            </a:endParaRPr>
          </a:p>
        </p:txBody>
      </p:sp>
      <p:sp>
        <p:nvSpPr>
          <p:cNvPr id="61" name="Botón de acción: Inicio 60">
            <a:hlinkClick r:id="rId6"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3" name="Conector recto 2"/>
          <p:cNvCxnSpPr/>
          <p:nvPr/>
        </p:nvCxnSpPr>
        <p:spPr>
          <a:xfrm flipV="1">
            <a:off x="2222400" y="4731267"/>
            <a:ext cx="0" cy="85797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798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64</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uadroTexto 33"/>
          <p:cNvSpPr txBox="1"/>
          <p:nvPr/>
        </p:nvSpPr>
        <p:spPr>
          <a:xfrm>
            <a:off x="4943872" y="417277"/>
            <a:ext cx="230425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CONCLUSIONES</a:t>
            </a:r>
          </a:p>
        </p:txBody>
      </p:sp>
      <p:graphicFrame>
        <p:nvGraphicFramePr>
          <p:cNvPr id="11" name="Tabla 10"/>
          <p:cNvGraphicFramePr>
            <a:graphicFrameLocks noGrp="1"/>
          </p:cNvGraphicFramePr>
          <p:nvPr/>
        </p:nvGraphicFramePr>
        <p:xfrm>
          <a:off x="-468313" y="-11063288"/>
          <a:ext cx="2667000" cy="167640"/>
        </p:xfrm>
        <a:graphic>
          <a:graphicData uri="http://schemas.openxmlformats.org/drawingml/2006/table">
            <a:tbl>
              <a:tblPr>
                <a:tableStyleId>{5C22544A-7EE6-4342-B048-85BDC9FD1C3A}</a:tableStyleId>
              </a:tblPr>
              <a:tblGrid>
                <a:gridCol w="2667000">
                  <a:extLst>
                    <a:ext uri="{9D8B030D-6E8A-4147-A177-3AD203B41FA5}">
                      <a16:colId xmlns:a16="http://schemas.microsoft.com/office/drawing/2014/main" val="20000"/>
                    </a:ext>
                  </a:extLst>
                </a:gridCol>
              </a:tblGrid>
              <a:tr h="0">
                <a:tc>
                  <a:txBody>
                    <a:bodyPr/>
                    <a:lstStyle/>
                    <a:p>
                      <a:pPr algn="l" fontAlgn="b"/>
                      <a:r>
                        <a:rPr lang="es-MX" sz="1100" u="none" strike="noStrike" dirty="0">
                          <a:effectLst/>
                        </a:rPr>
                        <a:t>MATRIZ </a:t>
                      </a:r>
                      <a:endParaRPr lang="es-MX"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28" name="CuadroTexto 7"/>
              <p:cNvSpPr txBox="1"/>
              <p:nvPr/>
            </p:nvSpPr>
            <p:spPr>
              <a:xfrm>
                <a:off x="12368213" y="17732375"/>
                <a:ext cx="292100" cy="18891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s-MX" sz="1200" b="1" i="1">
                              <a:latin typeface="Cambria Math" panose="02040503050406030204" pitchFamily="18" charset="0"/>
                            </a:rPr>
                          </m:ctrlPr>
                        </m:sSubPr>
                        <m:e>
                          <m:r>
                            <a:rPr lang="es-MX" sz="1200" b="1" i="1">
                              <a:latin typeface="Cambria Math" panose="02040503050406030204" pitchFamily="18" charset="0"/>
                            </a:rPr>
                            <m:t>𝑺</m:t>
                          </m:r>
                        </m:e>
                        <m:sub>
                          <m:r>
                            <a:rPr lang="es-MX" sz="1200" b="1" i="1">
                              <a:latin typeface="Cambria Math" panose="02040503050406030204" pitchFamily="18" charset="0"/>
                            </a:rPr>
                            <m:t>𝑹𝑫</m:t>
                          </m:r>
                        </m:sub>
                      </m:sSub>
                    </m:oMath>
                  </m:oMathPara>
                </a14:m>
                <a:endParaRPr lang="es-MX" sz="1200" b="1"/>
              </a:p>
            </p:txBody>
          </p:sp>
        </mc:Choice>
        <mc:Fallback xmlns="">
          <p:sp>
            <p:nvSpPr>
              <p:cNvPr id="28" name="CuadroTexto 7"/>
              <p:cNvSpPr txBox="1">
                <a:spLocks noRot="1" noChangeAspect="1" noMove="1" noResize="1" noEditPoints="1" noAdjustHandles="1" noChangeArrowheads="1" noChangeShapeType="1" noTextEdit="1"/>
              </p:cNvSpPr>
              <p:nvPr/>
            </p:nvSpPr>
            <p:spPr>
              <a:xfrm>
                <a:off x="12368213" y="17732375"/>
                <a:ext cx="292100" cy="188913"/>
              </a:xfrm>
              <a:prstGeom prst="rect">
                <a:avLst/>
              </a:prstGeom>
              <a:blipFill rotWithShape="0">
                <a:blip r:embed="rId8"/>
                <a:stretch>
                  <a:fillRect l="-12500" r="-4167" b="-12903"/>
                </a:stretch>
              </a:blipFill>
            </p:spPr>
            <p:txBody>
              <a:bodyPr/>
              <a:lstStyle/>
              <a:p>
                <a:r>
                  <a:rPr lang="es-MX">
                    <a:noFill/>
                  </a:rPr>
                  <a:t> </a:t>
                </a:r>
              </a:p>
            </p:txBody>
          </p:sp>
        </mc:Fallback>
      </mc:AlternateContent>
      <p:sp>
        <p:nvSpPr>
          <p:cNvPr id="4" name="CuadroTexto 3"/>
          <p:cNvSpPr txBox="1"/>
          <p:nvPr/>
        </p:nvSpPr>
        <p:spPr>
          <a:xfrm>
            <a:off x="820648" y="1772816"/>
            <a:ext cx="10785400"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MX" dirty="0">
                <a:solidFill>
                  <a:schemeClr val="tx1"/>
                </a:solidFill>
              </a:rPr>
              <a:t>Resolver problemas de análisis estructural por medio de métodos aproximados es algo muy sencillo. Es muy importante conocer las características de la estructura, ya que influirá en la manera de resolver el problema. Uno de los aspectos más importantes a considerar es el tipo de apoyo de la estructura y la rigidez de sus elementos.</a:t>
            </a:r>
          </a:p>
          <a:p>
            <a:pPr algn="just"/>
            <a:endParaRPr lang="es-MX" dirty="0">
              <a:solidFill>
                <a:schemeClr val="tx1"/>
              </a:solidFill>
            </a:endParaRPr>
          </a:p>
          <a:p>
            <a:pPr algn="just"/>
            <a:r>
              <a:rPr lang="es-MX" dirty="0">
                <a:solidFill>
                  <a:schemeClr val="tx1"/>
                </a:solidFill>
              </a:rPr>
              <a:t>El método de Distribución de momentos es un método iterativo, el cual la exactitud de sus valores depende del número de iteraciones, sin embargo no dejan de ser valores aproximados.  Se basa en la distribución y transmisión de momentos en los extremos a las barras por medio de un coeficiente que varía según la longitud y rigidez del elemento. Estos valores tienen que ir disminuyendo en cada iteración por lo que tienden a cero. El método de pendiente-deflexión es un método que se basa en la relación de las deformaciones y las cargas en la estructura. Los apoyos y rigideces definirán </a:t>
            </a:r>
            <a:r>
              <a:rPr lang="es-MX">
                <a:solidFill>
                  <a:schemeClr val="tx1"/>
                </a:solidFill>
              </a:rPr>
              <a:t>la manera </a:t>
            </a:r>
            <a:r>
              <a:rPr lang="es-MX" dirty="0">
                <a:solidFill>
                  <a:schemeClr val="tx1"/>
                </a:solidFill>
              </a:rPr>
              <a:t>de solucionar el problema. En base a los datos del proyecto aplicamos las formulas de pendiente deflexión según sean los extremos de cada elemento de la estructura y así se obtienen los momentos aproximados en la estructura.</a:t>
            </a:r>
          </a:p>
        </p:txBody>
      </p:sp>
      <p:sp>
        <p:nvSpPr>
          <p:cNvPr id="18" name="Botón de acción: Inicio 17">
            <a:hlinkClick r:id="rId9"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67847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65</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uadroTexto 33"/>
          <p:cNvSpPr txBox="1"/>
          <p:nvPr/>
        </p:nvSpPr>
        <p:spPr>
          <a:xfrm>
            <a:off x="5087888" y="382529"/>
            <a:ext cx="204263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BIBLIOGRAFIA</a:t>
            </a:r>
            <a:endParaRPr lang="es-419" sz="2400" dirty="0">
              <a:solidFill>
                <a:schemeClr val="tx1"/>
              </a:solidFill>
            </a:endParaRPr>
          </a:p>
        </p:txBody>
      </p:sp>
      <p:graphicFrame>
        <p:nvGraphicFramePr>
          <p:cNvPr id="11" name="Tabla 10"/>
          <p:cNvGraphicFramePr>
            <a:graphicFrameLocks noGrp="1"/>
          </p:cNvGraphicFramePr>
          <p:nvPr/>
        </p:nvGraphicFramePr>
        <p:xfrm>
          <a:off x="-468313" y="-11063288"/>
          <a:ext cx="2667000" cy="167640"/>
        </p:xfrm>
        <a:graphic>
          <a:graphicData uri="http://schemas.openxmlformats.org/drawingml/2006/table">
            <a:tbl>
              <a:tblPr>
                <a:tableStyleId>{5C22544A-7EE6-4342-B048-85BDC9FD1C3A}</a:tableStyleId>
              </a:tblPr>
              <a:tblGrid>
                <a:gridCol w="2667000">
                  <a:extLst>
                    <a:ext uri="{9D8B030D-6E8A-4147-A177-3AD203B41FA5}">
                      <a16:colId xmlns:a16="http://schemas.microsoft.com/office/drawing/2014/main" val="20000"/>
                    </a:ext>
                  </a:extLst>
                </a:gridCol>
              </a:tblGrid>
              <a:tr h="0">
                <a:tc>
                  <a:txBody>
                    <a:bodyPr/>
                    <a:lstStyle/>
                    <a:p>
                      <a:pPr algn="l" fontAlgn="b"/>
                      <a:r>
                        <a:rPr lang="es-MX" sz="1100" u="none" strike="noStrike" dirty="0">
                          <a:effectLst/>
                        </a:rPr>
                        <a:t>MATRIZ </a:t>
                      </a:r>
                      <a:endParaRPr lang="es-MX"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28" name="CuadroTexto 7"/>
              <p:cNvSpPr txBox="1"/>
              <p:nvPr/>
            </p:nvSpPr>
            <p:spPr>
              <a:xfrm>
                <a:off x="12368213" y="17732375"/>
                <a:ext cx="292100" cy="18891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s-MX" sz="1200" b="1" i="1">
                              <a:latin typeface="Cambria Math" panose="02040503050406030204" pitchFamily="18" charset="0"/>
                            </a:rPr>
                          </m:ctrlPr>
                        </m:sSubPr>
                        <m:e>
                          <m:r>
                            <a:rPr lang="es-MX" sz="1200" b="1" i="1">
                              <a:latin typeface="Cambria Math" panose="02040503050406030204" pitchFamily="18" charset="0"/>
                            </a:rPr>
                            <m:t>𝑺</m:t>
                          </m:r>
                        </m:e>
                        <m:sub>
                          <m:r>
                            <a:rPr lang="es-MX" sz="1200" b="1" i="1">
                              <a:latin typeface="Cambria Math" panose="02040503050406030204" pitchFamily="18" charset="0"/>
                            </a:rPr>
                            <m:t>𝑹𝑫</m:t>
                          </m:r>
                        </m:sub>
                      </m:sSub>
                    </m:oMath>
                  </m:oMathPara>
                </a14:m>
                <a:endParaRPr lang="es-MX" sz="1200" b="1"/>
              </a:p>
            </p:txBody>
          </p:sp>
        </mc:Choice>
        <mc:Fallback xmlns="">
          <p:sp>
            <p:nvSpPr>
              <p:cNvPr id="28" name="CuadroTexto 7"/>
              <p:cNvSpPr txBox="1">
                <a:spLocks noRot="1" noChangeAspect="1" noMove="1" noResize="1" noEditPoints="1" noAdjustHandles="1" noChangeArrowheads="1" noChangeShapeType="1" noTextEdit="1"/>
              </p:cNvSpPr>
              <p:nvPr/>
            </p:nvSpPr>
            <p:spPr>
              <a:xfrm>
                <a:off x="12368213" y="17732375"/>
                <a:ext cx="292100" cy="188913"/>
              </a:xfrm>
              <a:prstGeom prst="rect">
                <a:avLst/>
              </a:prstGeom>
              <a:blipFill rotWithShape="0">
                <a:blip r:embed="rId7"/>
                <a:stretch>
                  <a:fillRect l="-12500" r="-4167" b="-12903"/>
                </a:stretch>
              </a:blipFill>
            </p:spPr>
            <p:txBody>
              <a:bodyPr/>
              <a:lstStyle/>
              <a:p>
                <a:r>
                  <a:rPr lang="es-MX">
                    <a:noFill/>
                  </a:rPr>
                  <a:t> </a:t>
                </a:r>
              </a:p>
            </p:txBody>
          </p:sp>
        </mc:Fallback>
      </mc:AlternateContent>
      <p:sp>
        <p:nvSpPr>
          <p:cNvPr id="18" name="Botón de acción: Inicio 17">
            <a:hlinkClick r:id="rId8" action="ppaction://hlinksldjump" highlightClick="1"/>
          </p:cNvPr>
          <p:cNvSpPr/>
          <p:nvPr/>
        </p:nvSpPr>
        <p:spPr>
          <a:xfrm>
            <a:off x="9840866" y="6036843"/>
            <a:ext cx="504056" cy="485155"/>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CuadroTexto 18"/>
          <p:cNvSpPr txBox="1"/>
          <p:nvPr/>
        </p:nvSpPr>
        <p:spPr>
          <a:xfrm>
            <a:off x="3688735" y="2193830"/>
            <a:ext cx="504922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MX" dirty="0">
                <a:solidFill>
                  <a:schemeClr val="tx1"/>
                </a:solidFill>
              </a:rPr>
              <a:t>Análisis Estructural, Hibbeler, 8va Ed.</a:t>
            </a:r>
          </a:p>
          <a:p>
            <a:pPr algn="ctr"/>
            <a:r>
              <a:rPr lang="es-MX" dirty="0">
                <a:solidFill>
                  <a:schemeClr val="tx1"/>
                </a:solidFill>
              </a:rPr>
              <a:t>Tareas y trabajos del curso Análisis Estructural Avanzado</a:t>
            </a:r>
          </a:p>
        </p:txBody>
      </p:sp>
    </p:spTree>
    <p:extLst>
      <p:ext uri="{BB962C8B-B14F-4D97-AF65-F5344CB8AC3E}">
        <p14:creationId xmlns:p14="http://schemas.microsoft.com/office/powerpoint/2010/main" val="1662119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0" name="Picture 2" descr="http://www.itlp.edu.mx/carreras/carreras.files/civil.gif"/>
          <p:cNvPicPr>
            <a:picLocks noChangeAspect="1" noChangeArrowheads="1"/>
          </p:cNvPicPr>
          <p:nvPr/>
        </p:nvPicPr>
        <p:blipFill>
          <a:blip r:embed="rId2"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otón de acción: Inicio 1">
            <a:hlinkClick r:id="rId6" action="ppaction://hlinkpres?slideindex=2&amp;slidetitle=Contenido" highlightClick="1"/>
          </p:cNvPr>
          <p:cNvSpPr/>
          <p:nvPr/>
        </p:nvSpPr>
        <p:spPr>
          <a:xfrm>
            <a:off x="9192344" y="5949280"/>
            <a:ext cx="648072" cy="485155"/>
          </a:xfrm>
          <a:prstGeom prst="actionButtonHom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8 Marcador de número de diapositiva"/>
          <p:cNvSpPr>
            <a:spLocks noGrp="1"/>
          </p:cNvSpPr>
          <p:nvPr>
            <p:ph type="sldNum" sz="quarter" idx="12"/>
          </p:nvPr>
        </p:nvSpPr>
        <p:spPr>
          <a:xfrm>
            <a:off x="0" y="1272222"/>
            <a:ext cx="711200" cy="244476"/>
          </a:xfrm>
        </p:spPr>
        <p:txBody>
          <a:bodyPr>
            <a:normAutofit fontScale="85000" lnSpcReduction="20000"/>
          </a:bodyPr>
          <a:lstStyle/>
          <a:p>
            <a:fld id="{2F54D2E2-4751-499B-BE8E-440F2C3DF017}" type="slidenum">
              <a:rPr lang="es-MX" smtClean="0"/>
              <a:t>66</a:t>
            </a:fld>
            <a:r>
              <a:rPr lang="es-MX" dirty="0"/>
              <a:t>/66</a:t>
            </a:r>
          </a:p>
        </p:txBody>
      </p:sp>
      <p:sp>
        <p:nvSpPr>
          <p:cNvPr id="15" name="CuadroTexto 14"/>
          <p:cNvSpPr txBox="1"/>
          <p:nvPr/>
        </p:nvSpPr>
        <p:spPr>
          <a:xfrm>
            <a:off x="4570498" y="476672"/>
            <a:ext cx="32857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Métodos aproximados</a:t>
            </a:r>
          </a:p>
        </p:txBody>
      </p:sp>
      <p:sp>
        <p:nvSpPr>
          <p:cNvPr id="3" name="Rectángulo redondeado 2"/>
          <p:cNvSpPr/>
          <p:nvPr/>
        </p:nvSpPr>
        <p:spPr>
          <a:xfrm>
            <a:off x="3044996" y="2780928"/>
            <a:ext cx="6336704" cy="158417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4000" dirty="0"/>
              <a:t>GRACIAS.</a:t>
            </a:r>
          </a:p>
        </p:txBody>
      </p:sp>
    </p:spTree>
    <p:extLst>
      <p:ext uri="{BB962C8B-B14F-4D97-AF65-F5344CB8AC3E}">
        <p14:creationId xmlns:p14="http://schemas.microsoft.com/office/powerpoint/2010/main" val="3219101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7</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xmlns:a14="http://schemas.microsoft.com/office/drawing/2010/main">
        <mc:Choice Requires="a14">
          <p:sp>
            <p:nvSpPr>
              <p:cNvPr id="19" name="Rectángulo 18"/>
              <p:cNvSpPr/>
              <p:nvPr/>
            </p:nvSpPr>
            <p:spPr>
              <a:xfrm>
                <a:off x="1055440" y="1719656"/>
                <a:ext cx="6096000" cy="1384995"/>
              </a:xfrm>
              <a:prstGeom prst="rect">
                <a:avLst/>
              </a:prstGeom>
            </p:spPr>
            <p:txBody>
              <a:bodyPr>
                <a:spAutoFit/>
              </a:bodyPr>
              <a:lstStyle/>
              <a:p>
                <a:pPr>
                  <a:spcBef>
                    <a:spcPct val="0"/>
                  </a:spcBef>
                </a:pPr>
                <a:r>
                  <a:rPr lang="es-MX" sz="1400" b="1" dirty="0">
                    <a:effectLst/>
                    <a:latin typeface="Century Gothic" pitchFamily="34" charset="0"/>
                  </a:rPr>
                  <a:t>Nudo C</a:t>
                </a:r>
              </a:p>
              <a:p>
                <a:pPr algn="ctr">
                  <a:spcBef>
                    <a:spcPct val="0"/>
                  </a:spcBef>
                </a:pPr>
                <a:r>
                  <a:rPr lang="es-MX" sz="1400" b="1" dirty="0">
                    <a:effectLst/>
                    <a:latin typeface="Century Gothic" pitchFamily="34" charset="0"/>
                  </a:rPr>
                  <a:t>Momentos no repartidos = -12500-3843.75 = -16343.75 kg*m</a:t>
                </a:r>
              </a:p>
              <a:p>
                <a:pPr algn="ctr">
                  <a:spcBef>
                    <a:spcPct val="0"/>
                  </a:spcBef>
                </a:pPr>
                <a:endParaRPr lang="es-MX" sz="1400" b="1" dirty="0">
                  <a:effectLst/>
                  <a:latin typeface="Century Gothic" pitchFamily="34" charset="0"/>
                </a:endParaRPr>
              </a:p>
              <a:p>
                <a:pPr algn="ctr">
                  <a:spcBef>
                    <a:spcPct val="0"/>
                  </a:spcBef>
                </a:pPr>
                <a:r>
                  <a:rPr lang="es-MX" sz="1400" b="1" dirty="0">
                    <a:effectLst/>
                    <a:latin typeface="Century Gothic" pitchFamily="34" charset="0"/>
                  </a:rPr>
                  <a:t>Momentos repartidos en las barras:</a:t>
                </a: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𝑪𝑫</m:t>
                      </m:r>
                      <m:r>
                        <a:rPr lang="es-MX" sz="1400" b="1" i="1">
                          <a:effectLst/>
                          <a:latin typeface="Cambria Math" panose="02040503050406030204" pitchFamily="18" charset="0"/>
                        </a:rPr>
                        <m:t>=−.</m:t>
                      </m:r>
                      <m:r>
                        <a:rPr lang="es-MX" sz="1400" b="1" i="1">
                          <a:effectLst/>
                          <a:latin typeface="Cambria Math" panose="02040503050406030204" pitchFamily="18" charset="0"/>
                        </a:rPr>
                        <m:t>𝟑𝟖𝟓</m:t>
                      </m:r>
                      <m:d>
                        <m:dPr>
                          <m:ctrlPr>
                            <a:rPr lang="es-MX" sz="1400" b="1" i="1">
                              <a:effectLst/>
                              <a:latin typeface="Cambria Math" panose="02040503050406030204" pitchFamily="18" charset="0"/>
                            </a:rPr>
                          </m:ctrlPr>
                        </m:dPr>
                        <m:e>
                          <m:r>
                            <a:rPr lang="es-MX" sz="1400" b="1" i="1">
                              <a:effectLst/>
                              <a:latin typeface="Cambria Math" panose="02040503050406030204" pitchFamily="18" charset="0"/>
                            </a:rPr>
                            <m:t>−</m:t>
                          </m:r>
                          <m:r>
                            <a:rPr lang="es-MX" sz="1400" b="1" i="1">
                              <a:effectLst/>
                              <a:latin typeface="Cambria Math" panose="02040503050406030204" pitchFamily="18" charset="0"/>
                            </a:rPr>
                            <m:t>𝟏𝟔𝟑𝟒𝟑</m:t>
                          </m:r>
                          <m:r>
                            <a:rPr lang="es-MX" sz="1400" b="1" i="1">
                              <a:effectLst/>
                              <a:latin typeface="Cambria Math" panose="02040503050406030204" pitchFamily="18" charset="0"/>
                            </a:rPr>
                            <m:t>.</m:t>
                          </m:r>
                          <m:r>
                            <a:rPr lang="es-MX" sz="1400" b="1" i="1">
                              <a:effectLst/>
                              <a:latin typeface="Cambria Math" panose="02040503050406030204" pitchFamily="18" charset="0"/>
                            </a:rPr>
                            <m:t>𝟕𝟓</m:t>
                          </m:r>
                        </m:e>
                      </m:d>
                      <m:r>
                        <a:rPr lang="es-MX" sz="1400" b="1" i="1">
                          <a:effectLst/>
                          <a:latin typeface="Cambria Math" panose="02040503050406030204" pitchFamily="18" charset="0"/>
                        </a:rPr>
                        <m:t>=</m:t>
                      </m:r>
                      <m:r>
                        <a:rPr lang="es-MX" sz="1400" b="1" i="1">
                          <a:effectLst/>
                          <a:latin typeface="Cambria Math" panose="02040503050406030204" pitchFamily="18" charset="0"/>
                        </a:rPr>
                        <m:t>𝟔𝟐𝟗𝟐</m:t>
                      </m:r>
                      <m:r>
                        <a:rPr lang="es-MX" sz="1400" b="1" i="1">
                          <a:effectLst/>
                          <a:latin typeface="Cambria Math"/>
                        </a:rPr>
                        <m:t>.</m:t>
                      </m:r>
                      <m:r>
                        <a:rPr lang="es-MX" sz="1400" b="1" i="1">
                          <a:effectLst/>
                          <a:latin typeface="Cambria Math"/>
                        </a:rPr>
                        <m:t>𝟑𝟒𝟑𝟖</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𝑪𝑩</m:t>
                      </m:r>
                      <m:r>
                        <a:rPr lang="es-MX" sz="1400" b="1" i="1">
                          <a:effectLst/>
                          <a:latin typeface="Cambria Math" panose="02040503050406030204" pitchFamily="18" charset="0"/>
                        </a:rPr>
                        <m:t>=−.</m:t>
                      </m:r>
                      <m:r>
                        <a:rPr lang="es-MX" sz="1400" b="1" i="1">
                          <a:effectLst/>
                          <a:latin typeface="Cambria Math" panose="02040503050406030204" pitchFamily="18" charset="0"/>
                        </a:rPr>
                        <m:t>𝟔𝟏𝟓</m:t>
                      </m:r>
                      <m:d>
                        <m:dPr>
                          <m:ctrlPr>
                            <a:rPr lang="es-MX" sz="1400" b="1" i="1">
                              <a:effectLst/>
                              <a:latin typeface="Cambria Math" panose="02040503050406030204" pitchFamily="18" charset="0"/>
                            </a:rPr>
                          </m:ctrlPr>
                        </m:dPr>
                        <m:e>
                          <m:r>
                            <a:rPr lang="es-MX" sz="1400" b="1" i="1">
                              <a:effectLst/>
                              <a:latin typeface="Cambria Math" panose="02040503050406030204" pitchFamily="18" charset="0"/>
                            </a:rPr>
                            <m:t>−</m:t>
                          </m:r>
                          <m:r>
                            <a:rPr lang="es-MX" sz="1400" b="1" i="1">
                              <a:effectLst/>
                              <a:latin typeface="Cambria Math" panose="02040503050406030204" pitchFamily="18" charset="0"/>
                            </a:rPr>
                            <m:t>𝟏𝟔𝟑𝟒𝟑</m:t>
                          </m:r>
                          <m:r>
                            <a:rPr lang="es-MX" sz="1400" b="1" i="1">
                              <a:effectLst/>
                              <a:latin typeface="Cambria Math" panose="02040503050406030204" pitchFamily="18" charset="0"/>
                            </a:rPr>
                            <m:t>.</m:t>
                          </m:r>
                          <m:r>
                            <a:rPr lang="es-MX" sz="1400" b="1" i="1">
                              <a:effectLst/>
                              <a:latin typeface="Cambria Math" panose="02040503050406030204" pitchFamily="18" charset="0"/>
                            </a:rPr>
                            <m:t>𝟕𝟓</m:t>
                          </m:r>
                        </m:e>
                      </m:d>
                      <m:r>
                        <a:rPr lang="es-MX" sz="1400" b="1" i="1">
                          <a:effectLst/>
                          <a:latin typeface="Cambria Math" panose="02040503050406030204" pitchFamily="18" charset="0"/>
                        </a:rPr>
                        <m:t>=</m:t>
                      </m:r>
                      <m:r>
                        <a:rPr lang="es-MX" sz="1400" b="1" i="1">
                          <a:effectLst/>
                          <a:latin typeface="Cambria Math" panose="02040503050406030204" pitchFamily="18" charset="0"/>
                        </a:rPr>
                        <m:t>𝟏𝟎𝟎𝟓𝟏</m:t>
                      </m:r>
                      <m:r>
                        <a:rPr lang="es-MX" sz="1400" b="1" i="1">
                          <a:effectLst/>
                          <a:latin typeface="Cambria Math"/>
                        </a:rPr>
                        <m:t>.</m:t>
                      </m:r>
                      <m:r>
                        <a:rPr lang="es-MX" sz="1400" b="1" i="1">
                          <a:effectLst/>
                          <a:latin typeface="Cambria Math"/>
                        </a:rPr>
                        <m:t>𝟒𝟎𝟔𝟑</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solidFill>
                    <a:schemeClr val="accent1"/>
                  </a:solidFill>
                  <a:effectLst/>
                  <a:latin typeface="Century Gothic" pitchFamily="34"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1055440" y="1719656"/>
                <a:ext cx="6096000" cy="1384995"/>
              </a:xfrm>
              <a:prstGeom prst="rect">
                <a:avLst/>
              </a:prstGeom>
              <a:blipFill rotWithShape="0">
                <a:blip r:embed="rId8"/>
                <a:stretch>
                  <a:fillRect l="-300" t="-881" b="-176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7536160" y="1970256"/>
                <a:ext cx="2991951" cy="738664"/>
              </a:xfrm>
              <a:prstGeom prst="rect">
                <a:avLst/>
              </a:prstGeom>
            </p:spPr>
            <p:txBody>
              <a:bodyPr wrap="square">
                <a:spAutoFit/>
              </a:bodyPr>
              <a:lstStyle/>
              <a:p>
                <a:pPr algn="ctr">
                  <a:spcBef>
                    <a:spcPct val="0"/>
                  </a:spcBef>
                </a:pPr>
                <a:r>
                  <a:rPr lang="es-MX" sz="1400" b="1" dirty="0">
                    <a:effectLst/>
                    <a:latin typeface="Century Gothic" pitchFamily="34" charset="0"/>
                  </a:rPr>
                  <a:t>Momentos transmitidos:</a:t>
                </a: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𝑩𝑪</m:t>
                      </m:r>
                      <m:r>
                        <a:rPr lang="es-MX" sz="1400" b="1" i="1">
                          <a:effectLst/>
                          <a:latin typeface="Cambria Math" panose="02040503050406030204" pitchFamily="18" charset="0"/>
                        </a:rPr>
                        <m:t>=</m:t>
                      </m:r>
                      <m:r>
                        <a:rPr lang="es-MX" sz="1400" b="1" i="1">
                          <a:effectLst/>
                          <a:latin typeface="Cambria Math" panose="02040503050406030204" pitchFamily="18" charset="0"/>
                        </a:rPr>
                        <m:t>𝟓𝟎𝟐𝟓</m:t>
                      </m:r>
                      <m:r>
                        <a:rPr lang="es-MX" sz="1400" b="1" i="1">
                          <a:effectLst/>
                          <a:latin typeface="Cambria Math" panose="02040503050406030204" pitchFamily="18" charset="0"/>
                        </a:rPr>
                        <m:t>.</m:t>
                      </m:r>
                      <m:r>
                        <a:rPr lang="es-MX" sz="1400" b="1" i="1">
                          <a:effectLst/>
                          <a:latin typeface="Cambria Math"/>
                        </a:rPr>
                        <m:t>𝟕𝟎𝟑𝟏</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𝑫𝑪</m:t>
                      </m:r>
                      <m:r>
                        <a:rPr lang="es-MX" sz="1400" b="1" i="1">
                          <a:effectLst/>
                          <a:latin typeface="Cambria Math" panose="02040503050406030204" pitchFamily="18" charset="0"/>
                        </a:rPr>
                        <m:t>=</m:t>
                      </m:r>
                      <m:r>
                        <a:rPr lang="es-MX" sz="1400" b="1" i="1">
                          <a:effectLst/>
                          <a:latin typeface="Cambria Math"/>
                        </a:rPr>
                        <m:t>𝟑𝟏𝟒𝟔</m:t>
                      </m:r>
                      <m:r>
                        <a:rPr lang="es-MX" sz="1400" b="1" i="1">
                          <a:effectLst/>
                          <a:latin typeface="Cambria Math"/>
                        </a:rPr>
                        <m:t>.</m:t>
                      </m:r>
                      <m:r>
                        <a:rPr lang="es-MX" sz="1400" b="1" i="1">
                          <a:effectLst/>
                          <a:latin typeface="Cambria Math"/>
                        </a:rPr>
                        <m:t>𝟏𝟕𝟏𝟗</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solidFill>
                    <a:schemeClr val="accent1"/>
                  </a:solidFill>
                  <a:effectLst/>
                  <a:latin typeface="Century Gothic" pitchFamily="34" charset="0"/>
                </a:endParaRPr>
              </a:p>
            </p:txBody>
          </p:sp>
        </mc:Choice>
        <mc:Fallback xmlns="">
          <p:sp>
            <p:nvSpPr>
              <p:cNvPr id="21" name="Rectángulo 20"/>
              <p:cNvSpPr>
                <a:spLocks noRot="1" noChangeAspect="1" noMove="1" noResize="1" noEditPoints="1" noAdjustHandles="1" noChangeArrowheads="1" noChangeShapeType="1" noTextEdit="1"/>
              </p:cNvSpPr>
              <p:nvPr/>
            </p:nvSpPr>
            <p:spPr>
              <a:xfrm>
                <a:off x="7536160" y="1970256"/>
                <a:ext cx="2991951" cy="738664"/>
              </a:xfrm>
              <a:prstGeom prst="rect">
                <a:avLst/>
              </a:prstGeom>
              <a:blipFill rotWithShape="0">
                <a:blip r:embed="rId9"/>
                <a:stretch>
                  <a:fillRect t="-1653" b="-4132"/>
                </a:stretch>
              </a:blipFill>
            </p:spPr>
            <p:txBody>
              <a:bodyPr/>
              <a:lstStyle/>
              <a:p>
                <a:r>
                  <a:rPr lang="es-MX">
                    <a:noFill/>
                  </a:rPr>
                  <a:t> </a:t>
                </a:r>
              </a:p>
            </p:txBody>
          </p:sp>
        </mc:Fallback>
      </mc:AlternateContent>
      <p:grpSp>
        <p:nvGrpSpPr>
          <p:cNvPr id="6" name="Grupo 5"/>
          <p:cNvGrpSpPr/>
          <p:nvPr/>
        </p:nvGrpSpPr>
        <p:grpSpPr>
          <a:xfrm>
            <a:off x="1055440" y="3327616"/>
            <a:ext cx="9599217" cy="1815882"/>
            <a:chOff x="1055440" y="3327616"/>
            <a:chExt cx="9599217" cy="1815882"/>
          </a:xfrm>
        </p:grpSpPr>
        <mc:AlternateContent xmlns:mc="http://schemas.openxmlformats.org/markup-compatibility/2006" xmlns:a14="http://schemas.microsoft.com/office/drawing/2010/main">
          <mc:Choice Requires="a14">
            <p:sp>
              <p:nvSpPr>
                <p:cNvPr id="4" name="Rectángulo 3"/>
                <p:cNvSpPr/>
                <p:nvPr/>
              </p:nvSpPr>
              <p:spPr>
                <a:xfrm>
                  <a:off x="1055440" y="3327616"/>
                  <a:ext cx="4928747" cy="1815882"/>
                </a:xfrm>
                <a:prstGeom prst="rect">
                  <a:avLst/>
                </a:prstGeom>
              </p:spPr>
              <p:txBody>
                <a:bodyPr wrap="square">
                  <a:spAutoFit/>
                </a:bodyPr>
                <a:lstStyle/>
                <a:p>
                  <a:pPr>
                    <a:spcBef>
                      <a:spcPct val="0"/>
                    </a:spcBef>
                  </a:pPr>
                  <a:r>
                    <a:rPr lang="es-MX" sz="1400" b="1" dirty="0" smtClean="0">
                      <a:effectLst/>
                      <a:latin typeface="Century Gothic" pitchFamily="34" charset="0"/>
                    </a:rPr>
                    <a:t>Segunda vuelta:</a:t>
                  </a:r>
                </a:p>
                <a:p>
                  <a:pPr>
                    <a:spcBef>
                      <a:spcPct val="0"/>
                    </a:spcBef>
                  </a:pPr>
                  <a:r>
                    <a:rPr lang="es-MX" sz="1400" b="1" dirty="0">
                      <a:effectLst/>
                      <a:latin typeface="Century Gothic" pitchFamily="34" charset="0"/>
                    </a:rPr>
                    <a:t>Nudo B</a:t>
                  </a:r>
                </a:p>
                <a:p>
                  <a:pPr>
                    <a:spcBef>
                      <a:spcPct val="0"/>
                    </a:spcBef>
                  </a:pPr>
                  <a:endParaRPr lang="es-MX" sz="1400" b="1" dirty="0">
                    <a:effectLst/>
                    <a:latin typeface="Century Gothic" pitchFamily="34" charset="0"/>
                  </a:endParaRPr>
                </a:p>
                <a:p>
                  <a:pPr algn="ctr">
                    <a:spcBef>
                      <a:spcPct val="0"/>
                    </a:spcBef>
                  </a:pPr>
                  <a:r>
                    <a:rPr lang="es-MX" sz="1400" b="1" dirty="0">
                      <a:effectLst/>
                      <a:latin typeface="Century Gothic" pitchFamily="34" charset="0"/>
                    </a:rPr>
                    <a:t>Momentos no repartidos = 5025.7031 kg*m</a:t>
                  </a:r>
                </a:p>
                <a:p>
                  <a:pPr algn="ctr">
                    <a:spcBef>
                      <a:spcPct val="0"/>
                    </a:spcBef>
                  </a:pPr>
                  <a:endParaRPr lang="es-MX" sz="1400" b="1" dirty="0">
                    <a:effectLst/>
                    <a:latin typeface="Century Gothic" pitchFamily="34" charset="0"/>
                  </a:endParaRPr>
                </a:p>
                <a:p>
                  <a:pPr algn="ctr">
                    <a:spcBef>
                      <a:spcPct val="0"/>
                    </a:spcBef>
                  </a:pPr>
                  <a:r>
                    <a:rPr lang="es-MX" sz="1400" b="1" dirty="0">
                      <a:effectLst/>
                      <a:latin typeface="Century Gothic" pitchFamily="34" charset="0"/>
                    </a:rPr>
                    <a:t>Momentos repartidos:</a:t>
                  </a: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𝑩𝑨</m:t>
                        </m:r>
                        <m:r>
                          <a:rPr lang="es-MX" sz="1400" b="1" i="1">
                            <a:effectLst/>
                            <a:latin typeface="Cambria Math" panose="02040503050406030204" pitchFamily="18" charset="0"/>
                          </a:rPr>
                          <m:t>=−.</m:t>
                        </m:r>
                        <m:r>
                          <a:rPr lang="es-MX" sz="1400" b="1" i="1">
                            <a:effectLst/>
                            <a:latin typeface="Cambria Math" panose="02040503050406030204" pitchFamily="18" charset="0"/>
                          </a:rPr>
                          <m:t>𝟑𝟖𝟓</m:t>
                        </m:r>
                        <m:d>
                          <m:dPr>
                            <m:ctrlPr>
                              <a:rPr lang="es-MX" sz="1400" b="1" i="1">
                                <a:effectLst/>
                                <a:latin typeface="Cambria Math" panose="02040503050406030204" pitchFamily="18" charset="0"/>
                              </a:rPr>
                            </m:ctrlPr>
                          </m:dPr>
                          <m:e>
                            <m:r>
                              <a:rPr lang="es-MX" sz="1400" b="1" i="1">
                                <a:effectLst/>
                                <a:latin typeface="Cambria Math" panose="02040503050406030204" pitchFamily="18" charset="0"/>
                              </a:rPr>
                              <m:t>𝟓𝟎</m:t>
                            </m:r>
                            <m:r>
                              <a:rPr lang="es-MX" sz="1400" b="1" i="1">
                                <a:effectLst/>
                                <a:latin typeface="Cambria Math"/>
                              </a:rPr>
                              <m:t>𝟐𝟓</m:t>
                            </m:r>
                            <m:r>
                              <a:rPr lang="es-MX" sz="1400" b="1" i="1">
                                <a:effectLst/>
                                <a:latin typeface="Cambria Math"/>
                              </a:rPr>
                              <m:t>.</m:t>
                            </m:r>
                            <m:r>
                              <a:rPr lang="es-MX" sz="1400" b="1" i="1">
                                <a:effectLst/>
                                <a:latin typeface="Cambria Math"/>
                              </a:rPr>
                              <m:t>𝟕𝟎𝟑𝟏</m:t>
                            </m:r>
                          </m:e>
                        </m:d>
                        <m:r>
                          <a:rPr lang="es-MX" sz="1400" b="1" i="1">
                            <a:effectLst/>
                            <a:latin typeface="Cambria Math" panose="02040503050406030204" pitchFamily="18" charset="0"/>
                          </a:rPr>
                          <m:t>=−</m:t>
                        </m:r>
                        <m:r>
                          <a:rPr lang="es-MX" sz="1400" b="1" i="1">
                            <a:effectLst/>
                            <a:latin typeface="Cambria Math" panose="02040503050406030204" pitchFamily="18" charset="0"/>
                          </a:rPr>
                          <m:t>𝟏𝟗𝟑𝟒</m:t>
                        </m:r>
                        <m:r>
                          <a:rPr lang="es-MX" sz="1400" b="1" i="1">
                            <a:effectLst/>
                            <a:latin typeface="Cambria Math"/>
                          </a:rPr>
                          <m:t>.</m:t>
                        </m:r>
                        <m:r>
                          <a:rPr lang="es-MX" sz="1400" b="1" i="1">
                            <a:effectLst/>
                            <a:latin typeface="Cambria Math"/>
                          </a:rPr>
                          <m:t>𝟖𝟗𝟓𝟕</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𝑩𝑪</m:t>
                        </m:r>
                        <m:r>
                          <a:rPr lang="es-MX" sz="1400" b="1" i="1">
                            <a:effectLst/>
                            <a:latin typeface="Cambria Math" panose="02040503050406030204" pitchFamily="18" charset="0"/>
                          </a:rPr>
                          <m:t>=−.</m:t>
                        </m:r>
                        <m:r>
                          <a:rPr lang="es-MX" sz="1400" b="1" i="1">
                            <a:effectLst/>
                            <a:latin typeface="Cambria Math" panose="02040503050406030204" pitchFamily="18" charset="0"/>
                          </a:rPr>
                          <m:t>𝟔𝟏𝟓</m:t>
                        </m:r>
                        <m:d>
                          <m:dPr>
                            <m:ctrlPr>
                              <a:rPr lang="es-MX" sz="1400" b="1" i="1">
                                <a:effectLst/>
                                <a:latin typeface="Cambria Math" panose="02040503050406030204" pitchFamily="18" charset="0"/>
                              </a:rPr>
                            </m:ctrlPr>
                          </m:dPr>
                          <m:e>
                            <m:r>
                              <a:rPr lang="es-MX" sz="1400" b="1" i="1">
                                <a:effectLst/>
                                <a:latin typeface="Cambria Math" panose="02040503050406030204" pitchFamily="18" charset="0"/>
                              </a:rPr>
                              <m:t>𝟓𝟎</m:t>
                            </m:r>
                            <m:r>
                              <a:rPr lang="es-MX" sz="1400" b="1" i="1">
                                <a:effectLst/>
                                <a:latin typeface="Cambria Math"/>
                              </a:rPr>
                              <m:t>𝟐</m:t>
                            </m:r>
                            <m:r>
                              <a:rPr lang="es-ES" sz="1400" b="1" i="1" smtClean="0">
                                <a:effectLst/>
                                <a:latin typeface="Cambria Math" panose="02040503050406030204" pitchFamily="18" charset="0"/>
                              </a:rPr>
                              <m:t>𝟓</m:t>
                            </m:r>
                            <m:r>
                              <a:rPr lang="es-MX" sz="1400" b="1" i="1">
                                <a:effectLst/>
                                <a:latin typeface="Cambria Math"/>
                              </a:rPr>
                              <m:t>.</m:t>
                            </m:r>
                            <m:r>
                              <a:rPr lang="es-MX" sz="1400" b="1" i="1">
                                <a:effectLst/>
                                <a:latin typeface="Cambria Math"/>
                              </a:rPr>
                              <m:t>𝟕𝟎𝟑𝟏</m:t>
                            </m:r>
                          </m:e>
                        </m:d>
                        <m:r>
                          <a:rPr lang="es-MX" sz="1400" b="1" i="1">
                            <a:effectLst/>
                            <a:latin typeface="Cambria Math" panose="02040503050406030204" pitchFamily="18" charset="0"/>
                          </a:rPr>
                          <m:t>=−</m:t>
                        </m:r>
                        <m:r>
                          <a:rPr lang="es-MX" sz="1400" b="1" i="1">
                            <a:effectLst/>
                            <a:latin typeface="Cambria Math" panose="02040503050406030204" pitchFamily="18" charset="0"/>
                          </a:rPr>
                          <m:t>𝟑𝟎𝟗𝟎</m:t>
                        </m:r>
                        <m:r>
                          <a:rPr lang="es-MX" sz="1400" b="1" i="1">
                            <a:effectLst/>
                            <a:latin typeface="Cambria Math"/>
                          </a:rPr>
                          <m:t>.</m:t>
                        </m:r>
                        <m:r>
                          <a:rPr lang="es-MX" sz="1400" b="1" i="1">
                            <a:effectLst/>
                            <a:latin typeface="Cambria Math"/>
                          </a:rPr>
                          <m:t>𝟖𝟎𝟕𝟒</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055440" y="3327616"/>
                  <a:ext cx="4928747" cy="1815882"/>
                </a:xfrm>
                <a:prstGeom prst="rect">
                  <a:avLst/>
                </a:prstGeom>
                <a:blipFill>
                  <a:blip r:embed="rId10"/>
                  <a:stretch>
                    <a:fillRect l="-371" t="-671" b="-100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7291949" y="3639761"/>
                  <a:ext cx="3362708" cy="1327030"/>
                </a:xfrm>
                <a:prstGeom prst="rect">
                  <a:avLst/>
                </a:prstGeom>
              </p:spPr>
              <p:txBody>
                <a:bodyPr wrap="square">
                  <a:spAutoFit/>
                </a:bodyPr>
                <a:lstStyle/>
                <a:p>
                  <a:pPr algn="ctr">
                    <a:spcBef>
                      <a:spcPct val="0"/>
                    </a:spcBef>
                  </a:pPr>
                  <a:r>
                    <a:rPr lang="es-MX" sz="1400" b="1" dirty="0">
                      <a:effectLst/>
                      <a:latin typeface="Century Gothic" pitchFamily="34" charset="0"/>
                    </a:rPr>
                    <a:t>Momentos transmitidos:</a:t>
                  </a: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𝑨𝑩</m:t>
                        </m:r>
                        <m:r>
                          <a:rPr lang="es-MX" sz="1400" b="1" i="1">
                            <a:effectLst/>
                            <a:latin typeface="Cambria Math" panose="02040503050406030204" pitchFamily="18" charset="0"/>
                          </a:rPr>
                          <m:t>=</m:t>
                        </m:r>
                        <m:f>
                          <m:fPr>
                            <m:ctrlPr>
                              <a:rPr lang="es-MX" sz="1400" b="1" i="1">
                                <a:effectLst/>
                                <a:latin typeface="Cambria Math" panose="02040503050406030204" pitchFamily="18" charset="0"/>
                              </a:rPr>
                            </m:ctrlPr>
                          </m:fPr>
                          <m:num>
                            <m:sSub>
                              <m:sSubPr>
                                <m:ctrlPr>
                                  <a:rPr lang="es-MX" sz="1400" b="1" i="1">
                                    <a:effectLst/>
                                    <a:latin typeface="Cambria Math" panose="02040503050406030204" pitchFamily="18" charset="0"/>
                                  </a:rPr>
                                </m:ctrlPr>
                              </m:sSubPr>
                              <m:e>
                                <m:r>
                                  <a:rPr lang="es-MX" sz="1400" b="1" i="1">
                                    <a:effectLst/>
                                    <a:latin typeface="Cambria Math" panose="02040503050406030204" pitchFamily="18" charset="0"/>
                                  </a:rPr>
                                  <m:t>𝑴</m:t>
                                </m:r>
                              </m:e>
                              <m:sub>
                                <m:r>
                                  <a:rPr lang="es-MX" sz="1400" b="1" i="1">
                                    <a:effectLst/>
                                    <a:latin typeface="Cambria Math" panose="02040503050406030204" pitchFamily="18" charset="0"/>
                                  </a:rPr>
                                  <m:t>𝑩𝑨</m:t>
                                </m:r>
                              </m:sub>
                            </m:sSub>
                          </m:num>
                          <m:den>
                            <m:r>
                              <a:rPr lang="es-MX" sz="1400" b="1" i="1">
                                <a:effectLst/>
                                <a:latin typeface="Cambria Math" panose="02040503050406030204" pitchFamily="18" charset="0"/>
                              </a:rPr>
                              <m:t>𝟐</m:t>
                            </m:r>
                          </m:den>
                        </m:f>
                        <m:r>
                          <a:rPr lang="es-MX" sz="1400" b="1" i="1">
                            <a:effectLst/>
                            <a:latin typeface="Cambria Math" panose="02040503050406030204" pitchFamily="18" charset="0"/>
                          </a:rPr>
                          <m:t>=−</m:t>
                        </m:r>
                        <m:r>
                          <a:rPr lang="es-MX" sz="1400" b="1" i="1">
                            <a:effectLst/>
                            <a:latin typeface="Cambria Math" panose="02040503050406030204" pitchFamily="18" charset="0"/>
                          </a:rPr>
                          <m:t>𝟗𝟔𝟕</m:t>
                        </m:r>
                        <m:r>
                          <a:rPr lang="es-MX" sz="1400" b="1" i="1">
                            <a:effectLst/>
                            <a:latin typeface="Cambria Math"/>
                          </a:rPr>
                          <m:t>.</m:t>
                        </m:r>
                        <m:r>
                          <a:rPr lang="es-MX" sz="1400" b="1" i="1">
                            <a:effectLst/>
                            <a:latin typeface="Cambria Math"/>
                          </a:rPr>
                          <m:t>𝟒𝟒𝟕𝟗</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latin typeface="Century Gothic" pitchFamily="34" charset="0"/>
                  </a:endParaRPr>
                </a:p>
                <a:p>
                  <a:pPr algn="ctr">
                    <a:spcBef>
                      <a:spcPct val="0"/>
                    </a:spcBef>
                  </a:pPr>
                  <a:endParaRPr lang="es-MX" sz="14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400" b="1" i="1">
                            <a:effectLst/>
                            <a:latin typeface="Cambria Math" panose="02040503050406030204" pitchFamily="18" charset="0"/>
                          </a:rPr>
                          <m:t>𝑪𝑩</m:t>
                        </m:r>
                        <m:r>
                          <a:rPr lang="es-MX" sz="1400" b="1" i="1">
                            <a:effectLst/>
                            <a:latin typeface="Cambria Math" panose="02040503050406030204" pitchFamily="18" charset="0"/>
                          </a:rPr>
                          <m:t>=</m:t>
                        </m:r>
                        <m:f>
                          <m:fPr>
                            <m:ctrlPr>
                              <a:rPr lang="es-MX" sz="1400" b="1" i="1">
                                <a:effectLst/>
                                <a:latin typeface="Cambria Math" panose="02040503050406030204" pitchFamily="18" charset="0"/>
                              </a:rPr>
                            </m:ctrlPr>
                          </m:fPr>
                          <m:num>
                            <m:sSub>
                              <m:sSubPr>
                                <m:ctrlPr>
                                  <a:rPr lang="es-MX" sz="1400" b="1" i="1">
                                    <a:effectLst/>
                                    <a:latin typeface="Cambria Math" panose="02040503050406030204" pitchFamily="18" charset="0"/>
                                  </a:rPr>
                                </m:ctrlPr>
                              </m:sSubPr>
                              <m:e>
                                <m:r>
                                  <a:rPr lang="es-MX" sz="1400" b="1" i="1">
                                    <a:effectLst/>
                                    <a:latin typeface="Cambria Math" panose="02040503050406030204" pitchFamily="18" charset="0"/>
                                  </a:rPr>
                                  <m:t>𝑴</m:t>
                                </m:r>
                              </m:e>
                              <m:sub>
                                <m:r>
                                  <a:rPr lang="es-MX" sz="1400" b="1" i="1">
                                    <a:effectLst/>
                                    <a:latin typeface="Cambria Math" panose="02040503050406030204" pitchFamily="18" charset="0"/>
                                  </a:rPr>
                                  <m:t>𝑩𝑪</m:t>
                                </m:r>
                              </m:sub>
                            </m:sSub>
                          </m:num>
                          <m:den>
                            <m:r>
                              <a:rPr lang="es-MX" sz="1400" b="1" i="1">
                                <a:effectLst/>
                                <a:latin typeface="Cambria Math" panose="02040503050406030204" pitchFamily="18" charset="0"/>
                              </a:rPr>
                              <m:t>𝟐</m:t>
                            </m:r>
                          </m:den>
                        </m:f>
                        <m:r>
                          <a:rPr lang="es-MX" sz="1400" b="1" i="1">
                            <a:effectLst/>
                            <a:latin typeface="Cambria Math" panose="02040503050406030204" pitchFamily="18" charset="0"/>
                          </a:rPr>
                          <m:t>=−</m:t>
                        </m:r>
                        <m:r>
                          <a:rPr lang="es-MX" sz="1400" b="1" i="1">
                            <a:effectLst/>
                            <a:latin typeface="Cambria Math" panose="02040503050406030204" pitchFamily="18" charset="0"/>
                          </a:rPr>
                          <m:t>𝟏𝟓𝟒𝟓</m:t>
                        </m:r>
                        <m:r>
                          <a:rPr lang="es-MX" sz="1400" b="1" i="1">
                            <a:effectLst/>
                            <a:latin typeface="Cambria Math"/>
                          </a:rPr>
                          <m:t>.</m:t>
                        </m:r>
                        <m:r>
                          <a:rPr lang="es-MX" sz="1400" b="1" i="1">
                            <a:effectLst/>
                            <a:latin typeface="Cambria Math"/>
                          </a:rPr>
                          <m:t>𝟒𝟎𝟑𝟕</m:t>
                        </m:r>
                        <m:r>
                          <a:rPr lang="es-MX" sz="1400" b="1" i="1">
                            <a:effectLst/>
                            <a:latin typeface="Cambria Math" panose="02040503050406030204" pitchFamily="18" charset="0"/>
                          </a:rPr>
                          <m:t> </m:t>
                        </m:r>
                        <m:r>
                          <a:rPr lang="es-MX" sz="1400" b="1" i="1">
                            <a:effectLst/>
                            <a:latin typeface="Cambria Math" panose="02040503050406030204" pitchFamily="18" charset="0"/>
                          </a:rPr>
                          <m:t>𝒌𝒈</m:t>
                        </m:r>
                        <m:r>
                          <a:rPr lang="es-MX" sz="1400" b="1" i="1">
                            <a:effectLst/>
                            <a:latin typeface="Cambria Math" panose="02040503050406030204" pitchFamily="18" charset="0"/>
                          </a:rPr>
                          <m:t>∗</m:t>
                        </m:r>
                        <m:r>
                          <a:rPr lang="es-MX" sz="1400" b="1" i="1">
                            <a:effectLst/>
                            <a:latin typeface="Cambria Math" panose="02040503050406030204" pitchFamily="18" charset="0"/>
                          </a:rPr>
                          <m:t>𝒎</m:t>
                        </m:r>
                      </m:oMath>
                    </m:oMathPara>
                  </a14:m>
                  <a:endParaRPr lang="es-MX" sz="1400" b="1" dirty="0">
                    <a:effectLst/>
                  </a:endParaRPr>
                </a:p>
              </p:txBody>
            </p:sp>
          </mc:Choice>
          <mc:Fallback xmlns="">
            <p:sp>
              <p:nvSpPr>
                <p:cNvPr id="5" name="Rectángulo 4"/>
                <p:cNvSpPr>
                  <a:spLocks noRot="1" noChangeAspect="1" noMove="1" noResize="1" noEditPoints="1" noAdjustHandles="1" noChangeArrowheads="1" noChangeShapeType="1" noTextEdit="1"/>
                </p:cNvSpPr>
                <p:nvPr/>
              </p:nvSpPr>
              <p:spPr>
                <a:xfrm>
                  <a:off x="7291949" y="3639761"/>
                  <a:ext cx="3362708" cy="1327030"/>
                </a:xfrm>
                <a:prstGeom prst="rect">
                  <a:avLst/>
                </a:prstGeom>
                <a:blipFill rotWithShape="0">
                  <a:blip r:embed="rId11"/>
                  <a:stretch>
                    <a:fillRect t="-917"/>
                  </a:stretch>
                </a:blipFill>
              </p:spPr>
              <p:txBody>
                <a:bodyPr/>
                <a:lstStyle/>
                <a:p>
                  <a:r>
                    <a:rPr lang="es-MX">
                      <a:noFill/>
                    </a:rPr>
                    <a:t> </a:t>
                  </a:r>
                </a:p>
              </p:txBody>
            </p:sp>
          </mc:Fallback>
        </mc:AlternateContent>
      </p:grpSp>
      <p:sp>
        <p:nvSpPr>
          <p:cNvPr id="25" name="CuadroTexto 24"/>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Distribución de momentos.</a:t>
            </a:r>
          </a:p>
        </p:txBody>
      </p:sp>
    </p:spTree>
    <p:extLst>
      <p:ext uri="{BB962C8B-B14F-4D97-AF65-F5344CB8AC3E}">
        <p14:creationId xmlns:p14="http://schemas.microsoft.com/office/powerpoint/2010/main" val="3802545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8</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6559" y="6035766"/>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768408" y="6138578"/>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mc:AlternateContent xmlns:mc="http://schemas.openxmlformats.org/markup-compatibility/2006" xmlns:a14="http://schemas.microsoft.com/office/drawing/2010/main">
        <mc:Choice Requires="a14">
          <p:sp>
            <p:nvSpPr>
              <p:cNvPr id="18" name="CuadroTexto 17"/>
              <p:cNvSpPr txBox="1"/>
              <p:nvPr/>
            </p:nvSpPr>
            <p:spPr>
              <a:xfrm>
                <a:off x="897390" y="1556792"/>
                <a:ext cx="4912759" cy="1371992"/>
              </a:xfrm>
              <a:prstGeom prst="rect">
                <a:avLst/>
              </a:prstGeom>
            </p:spPr>
            <p:txBody>
              <a:bodyPr vert="horz" wrap="square" lIns="91440" tIns="45720" rIns="91440" bIns="45720" rtlCol="0" anchor="ctr">
                <a:noAutofit/>
              </a:bodyPr>
              <a:lstStyle/>
              <a:p>
                <a:pPr>
                  <a:spcBef>
                    <a:spcPct val="0"/>
                  </a:spcBef>
                </a:pPr>
                <a:r>
                  <a:rPr lang="es-MX" sz="1200" b="1" dirty="0">
                    <a:solidFill>
                      <a:schemeClr val="tx1"/>
                    </a:solidFill>
                    <a:effectLst/>
                  </a:rPr>
                  <a:t>NUDO C</a:t>
                </a:r>
              </a:p>
              <a:p>
                <a:pPr algn="ctr">
                  <a:spcBef>
                    <a:spcPct val="0"/>
                  </a:spcBef>
                </a:pPr>
                <a:endParaRPr lang="es-MX" sz="1200" b="1" dirty="0">
                  <a:effectLst/>
                </a:endParaRPr>
              </a:p>
              <a:p>
                <a:pPr algn="ctr">
                  <a:spcBef>
                    <a:spcPct val="0"/>
                  </a:spcBef>
                </a:pPr>
                <a:r>
                  <a:rPr lang="es-MX" sz="1200" b="1" dirty="0">
                    <a:solidFill>
                      <a:schemeClr val="tx1"/>
                    </a:solidFill>
                    <a:effectLst/>
                    <a:latin typeface="Century Gothic" pitchFamily="34" charset="0"/>
                  </a:rPr>
                  <a:t>Momentos no repartidos = -1545.4037 kg*m</a:t>
                </a:r>
              </a:p>
              <a:p>
                <a:pPr algn="ctr">
                  <a:spcBef>
                    <a:spcPct val="0"/>
                  </a:spcBef>
                </a:pPr>
                <a:endParaRPr lang="es-MX" sz="1200" b="1" dirty="0">
                  <a:effectLst/>
                  <a:latin typeface="Century Gothic" panose="020B0502020202020204" pitchFamily="34" charset="0"/>
                </a:endParaRPr>
              </a:p>
              <a:p>
                <a:pPr algn="ctr">
                  <a:spcBef>
                    <a:spcPct val="0"/>
                  </a:spcBef>
                </a:pPr>
                <a:r>
                  <a:rPr lang="es-MX" sz="1200" b="1" dirty="0">
                    <a:solidFill>
                      <a:schemeClr val="tx1"/>
                    </a:solidFill>
                    <a:effectLst/>
                    <a:latin typeface="Century Gothic" pitchFamily="34" charset="0"/>
                  </a:rPr>
                  <a:t>Momentos repartidos:</a:t>
                </a:r>
              </a:p>
              <a:p>
                <a:pPr algn="ctr">
                  <a:spcBef>
                    <a:spcPct val="0"/>
                  </a:spcBef>
                </a:pPr>
                <a14:m>
                  <m:oMathPara xmlns:m="http://schemas.openxmlformats.org/officeDocument/2006/math">
                    <m:oMathParaPr>
                      <m:jc m:val="centerGroup"/>
                    </m:oMathParaPr>
                    <m:oMath xmlns:m="http://schemas.openxmlformats.org/officeDocument/2006/math">
                      <m:r>
                        <a:rPr lang="es-MX" sz="1200" b="1" i="1">
                          <a:effectLst/>
                          <a:latin typeface="Cambria Math" panose="02040503050406030204" pitchFamily="18" charset="0"/>
                        </a:rPr>
                        <m:t>𝑪𝑫</m:t>
                      </m:r>
                      <m:r>
                        <a:rPr lang="es-MX" sz="1200" b="1" i="1">
                          <a:effectLst/>
                          <a:latin typeface="Cambria Math" panose="02040503050406030204" pitchFamily="18" charset="0"/>
                        </a:rPr>
                        <m:t>=−.</m:t>
                      </m:r>
                      <m:r>
                        <a:rPr lang="es-MX" sz="1200" b="1" i="1">
                          <a:effectLst/>
                          <a:latin typeface="Cambria Math" panose="02040503050406030204" pitchFamily="18" charset="0"/>
                        </a:rPr>
                        <m:t>𝟑𝟖𝟓</m:t>
                      </m:r>
                      <m:d>
                        <m:dPr>
                          <m:ctrlPr>
                            <a:rPr lang="es-MX" sz="1200" b="1" i="1">
                              <a:effectLst/>
                              <a:latin typeface="Cambria Math" panose="02040503050406030204" pitchFamily="18" charset="0"/>
                            </a:rPr>
                          </m:ctrlPr>
                        </m:dPr>
                        <m:e>
                          <m:r>
                            <a:rPr lang="es-MX" sz="1200" b="1" i="1">
                              <a:effectLst/>
                              <a:latin typeface="Cambria Math" panose="02040503050406030204" pitchFamily="18" charset="0"/>
                            </a:rPr>
                            <m:t>−</m:t>
                          </m:r>
                          <m:r>
                            <a:rPr lang="es-MX" sz="1200" b="1" i="1">
                              <a:effectLst/>
                              <a:latin typeface="Cambria Math" panose="02040503050406030204" pitchFamily="18" charset="0"/>
                            </a:rPr>
                            <m:t>𝟏𝟓𝟒𝟓</m:t>
                          </m:r>
                          <m:r>
                            <a:rPr lang="es-MX" sz="1200" b="1" i="1" smtClean="0">
                              <a:effectLst/>
                              <a:latin typeface="Cambria Math"/>
                            </a:rPr>
                            <m:t>.</m:t>
                          </m:r>
                          <m:r>
                            <a:rPr lang="es-MX" sz="1200" b="1" i="1" smtClean="0">
                              <a:effectLst/>
                              <a:latin typeface="Cambria Math"/>
                            </a:rPr>
                            <m:t>𝟒𝟎𝟑𝟕</m:t>
                          </m:r>
                        </m:e>
                      </m:d>
                      <m:r>
                        <a:rPr lang="es-MX" sz="1200" b="1" i="1">
                          <a:effectLst/>
                          <a:latin typeface="Cambria Math" panose="02040503050406030204" pitchFamily="18" charset="0"/>
                        </a:rPr>
                        <m:t>=</m:t>
                      </m:r>
                      <m:r>
                        <a:rPr lang="es-MX" sz="1200" b="1" i="1" smtClean="0">
                          <a:effectLst/>
                          <a:latin typeface="Cambria Math" panose="02040503050406030204" pitchFamily="18" charset="0"/>
                        </a:rPr>
                        <m:t>𝟓𝟗</m:t>
                      </m:r>
                      <m:r>
                        <a:rPr lang="es-MX" sz="1200" b="1" i="1" smtClean="0">
                          <a:effectLst/>
                          <a:latin typeface="Cambria Math"/>
                        </a:rPr>
                        <m:t>𝟒</m:t>
                      </m:r>
                      <m:r>
                        <a:rPr lang="es-MX" sz="1200" b="1" i="1" smtClean="0">
                          <a:effectLst/>
                          <a:latin typeface="Cambria Math"/>
                        </a:rPr>
                        <m:t>.</m:t>
                      </m:r>
                      <m:r>
                        <a:rPr lang="es-MX" sz="1200" b="1" i="1" smtClean="0">
                          <a:effectLst/>
                          <a:latin typeface="Cambria Math"/>
                        </a:rPr>
                        <m:t>𝟗𝟖𝟎𝟒</m:t>
                      </m:r>
                      <m:r>
                        <a:rPr lang="es-MX" sz="1200" b="1" i="1" smtClean="0">
                          <a:effectLst/>
                          <a:latin typeface="Cambria Math" panose="02040503050406030204" pitchFamily="18" charset="0"/>
                        </a:rPr>
                        <m:t> </m:t>
                      </m:r>
                      <m:r>
                        <a:rPr lang="es-MX" sz="1200" b="1" i="1" smtClean="0">
                          <a:effectLst/>
                          <a:latin typeface="Cambria Math" panose="02040503050406030204" pitchFamily="18" charset="0"/>
                        </a:rPr>
                        <m:t>𝒌𝒈</m:t>
                      </m:r>
                      <m:r>
                        <a:rPr lang="es-MX" sz="1200" b="1" i="1" smtClean="0">
                          <a:effectLst/>
                          <a:latin typeface="Cambria Math" panose="02040503050406030204" pitchFamily="18" charset="0"/>
                        </a:rPr>
                        <m:t>∗</m:t>
                      </m:r>
                      <m:r>
                        <a:rPr lang="es-MX" sz="1200" b="1" i="1" smtClean="0">
                          <a:effectLst/>
                          <a:latin typeface="Cambria Math" panose="02040503050406030204" pitchFamily="18" charset="0"/>
                        </a:rPr>
                        <m:t>𝒎</m:t>
                      </m:r>
                    </m:oMath>
                  </m:oMathPara>
                </a14:m>
                <a:endParaRPr lang="es-MX" sz="12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200" b="1" i="1">
                          <a:effectLst/>
                          <a:latin typeface="Cambria Math" panose="02040503050406030204" pitchFamily="18" charset="0"/>
                        </a:rPr>
                        <m:t>𝑪𝑩</m:t>
                      </m:r>
                      <m:r>
                        <a:rPr lang="es-MX" sz="1200" b="1" i="1">
                          <a:effectLst/>
                          <a:latin typeface="Cambria Math" panose="02040503050406030204" pitchFamily="18" charset="0"/>
                        </a:rPr>
                        <m:t>=−.</m:t>
                      </m:r>
                      <m:r>
                        <a:rPr lang="es-MX" sz="1200" b="1" i="1">
                          <a:effectLst/>
                          <a:latin typeface="Cambria Math" panose="02040503050406030204" pitchFamily="18" charset="0"/>
                        </a:rPr>
                        <m:t>𝟔𝟏𝟓</m:t>
                      </m:r>
                      <m:d>
                        <m:dPr>
                          <m:ctrlPr>
                            <a:rPr lang="es-MX" sz="1200" b="1" i="1">
                              <a:effectLst/>
                              <a:latin typeface="Cambria Math" panose="02040503050406030204" pitchFamily="18" charset="0"/>
                            </a:rPr>
                          </m:ctrlPr>
                        </m:dPr>
                        <m:e>
                          <m:r>
                            <a:rPr lang="es-MX" sz="1200" b="1" i="1">
                              <a:effectLst/>
                              <a:latin typeface="Cambria Math" panose="02040503050406030204" pitchFamily="18" charset="0"/>
                            </a:rPr>
                            <m:t>−</m:t>
                          </m:r>
                          <m:r>
                            <a:rPr lang="es-MX" sz="1200" b="1" i="1" smtClean="0">
                              <a:effectLst/>
                              <a:latin typeface="Cambria Math" panose="02040503050406030204" pitchFamily="18" charset="0"/>
                            </a:rPr>
                            <m:t>𝟏𝟓</m:t>
                          </m:r>
                          <m:r>
                            <a:rPr lang="es-MX" sz="1200" b="1" i="1" smtClean="0">
                              <a:effectLst/>
                              <a:latin typeface="Cambria Math"/>
                            </a:rPr>
                            <m:t>𝟒𝟓</m:t>
                          </m:r>
                          <m:r>
                            <a:rPr lang="es-MX" sz="1200" b="1" i="1" smtClean="0">
                              <a:effectLst/>
                              <a:latin typeface="Cambria Math"/>
                            </a:rPr>
                            <m:t>.</m:t>
                          </m:r>
                          <m:r>
                            <a:rPr lang="es-MX" sz="1200" b="1" i="1" smtClean="0">
                              <a:effectLst/>
                              <a:latin typeface="Cambria Math"/>
                            </a:rPr>
                            <m:t>𝟒𝟎𝟑𝟕</m:t>
                          </m:r>
                        </m:e>
                      </m:d>
                      <m:r>
                        <a:rPr lang="es-MX" sz="1200" b="1" i="1">
                          <a:effectLst/>
                          <a:latin typeface="Cambria Math" panose="02040503050406030204" pitchFamily="18" charset="0"/>
                        </a:rPr>
                        <m:t>=</m:t>
                      </m:r>
                      <m:r>
                        <a:rPr lang="es-MX" sz="1200" b="1" i="1" smtClean="0">
                          <a:effectLst/>
                          <a:latin typeface="Cambria Math" panose="02040503050406030204" pitchFamily="18" charset="0"/>
                        </a:rPr>
                        <m:t>𝟗𝟓</m:t>
                      </m:r>
                      <m:r>
                        <a:rPr lang="es-MX" sz="1200" b="1" i="1" smtClean="0">
                          <a:effectLst/>
                          <a:latin typeface="Cambria Math"/>
                        </a:rPr>
                        <m:t>𝟎</m:t>
                      </m:r>
                      <m:r>
                        <a:rPr lang="es-MX" sz="1200" b="1" i="1" smtClean="0">
                          <a:effectLst/>
                          <a:latin typeface="Cambria Math"/>
                        </a:rPr>
                        <m:t>.</m:t>
                      </m:r>
                      <m:r>
                        <a:rPr lang="es-MX" sz="1200" b="1" i="1" smtClean="0">
                          <a:effectLst/>
                          <a:latin typeface="Cambria Math"/>
                        </a:rPr>
                        <m:t>𝟒𝟐𝟑𝟐</m:t>
                      </m:r>
                      <m:r>
                        <a:rPr lang="es-MX" sz="1200" b="1" i="1" smtClean="0">
                          <a:effectLst/>
                          <a:latin typeface="Cambria Math" panose="02040503050406030204" pitchFamily="18" charset="0"/>
                        </a:rPr>
                        <m:t> </m:t>
                      </m:r>
                      <m:r>
                        <a:rPr lang="es-MX" sz="1200" b="1" i="1" smtClean="0">
                          <a:effectLst/>
                          <a:latin typeface="Cambria Math" panose="02040503050406030204" pitchFamily="18" charset="0"/>
                        </a:rPr>
                        <m:t>𝒌𝒈</m:t>
                      </m:r>
                      <m:r>
                        <a:rPr lang="es-MX" sz="1200" b="1" i="1" smtClean="0">
                          <a:effectLst/>
                          <a:latin typeface="Cambria Math" panose="02040503050406030204" pitchFamily="18" charset="0"/>
                        </a:rPr>
                        <m:t>∗</m:t>
                      </m:r>
                      <m:r>
                        <a:rPr lang="es-MX" sz="1200" b="1" i="1" smtClean="0">
                          <a:effectLst/>
                          <a:latin typeface="Cambria Math" panose="02040503050406030204" pitchFamily="18" charset="0"/>
                        </a:rPr>
                        <m:t>𝒎</m:t>
                      </m:r>
                    </m:oMath>
                  </m:oMathPara>
                </a14:m>
                <a:endParaRPr lang="es-MX" sz="1200" b="1" dirty="0">
                  <a:solidFill>
                    <a:schemeClr val="accent1"/>
                  </a:solidFill>
                  <a:effectLst/>
                  <a:latin typeface="Century Gothic" pitchFamily="34" charset="0"/>
                </a:endParaRPr>
              </a:p>
            </p:txBody>
          </p:sp>
        </mc:Choice>
        <mc:Fallback xmlns="">
          <p:sp>
            <p:nvSpPr>
              <p:cNvPr id="18" name="CuadroTexto 17"/>
              <p:cNvSpPr txBox="1">
                <a:spLocks noRot="1" noChangeAspect="1" noMove="1" noResize="1" noEditPoints="1" noAdjustHandles="1" noChangeArrowheads="1" noChangeShapeType="1" noTextEdit="1"/>
              </p:cNvSpPr>
              <p:nvPr/>
            </p:nvSpPr>
            <p:spPr>
              <a:xfrm>
                <a:off x="897390" y="1556792"/>
                <a:ext cx="4912759" cy="1371992"/>
              </a:xfrm>
              <a:prstGeom prst="rect">
                <a:avLst/>
              </a:prstGeom>
              <a:blipFill rotWithShape="0">
                <a:blip r:embed="rId8"/>
                <a:stretch>
                  <a:fillRect b="-177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6672064" y="1885437"/>
                <a:ext cx="3265852" cy="1150700"/>
              </a:xfrm>
              <a:prstGeom prst="rect">
                <a:avLst/>
              </a:prstGeom>
            </p:spPr>
            <p:txBody>
              <a:bodyPr wrap="square">
                <a:spAutoFit/>
              </a:bodyPr>
              <a:lstStyle/>
              <a:p>
                <a:pPr algn="ctr">
                  <a:spcBef>
                    <a:spcPct val="0"/>
                  </a:spcBef>
                </a:pPr>
                <a:r>
                  <a:rPr lang="es-MX" sz="1200" b="1" dirty="0">
                    <a:effectLst/>
                    <a:latin typeface="Century Gothic" pitchFamily="34" charset="0"/>
                  </a:rPr>
                  <a:t>Momentos transmitidos:</a:t>
                </a:r>
              </a:p>
              <a:p>
                <a:pPr algn="ctr">
                  <a:spcBef>
                    <a:spcPct val="0"/>
                  </a:spcBef>
                </a:pPr>
                <a14:m>
                  <m:oMathPara xmlns:m="http://schemas.openxmlformats.org/officeDocument/2006/math">
                    <m:oMathParaPr>
                      <m:jc m:val="centerGroup"/>
                    </m:oMathParaPr>
                    <m:oMath xmlns:m="http://schemas.openxmlformats.org/officeDocument/2006/math">
                      <m:r>
                        <a:rPr lang="es-MX" sz="1200" b="1" i="1">
                          <a:effectLst/>
                          <a:latin typeface="Cambria Math" panose="02040503050406030204" pitchFamily="18" charset="0"/>
                        </a:rPr>
                        <m:t>𝑩𝑪</m:t>
                      </m:r>
                      <m:r>
                        <a:rPr lang="es-MX" sz="1200" b="1" i="1">
                          <a:effectLst/>
                          <a:latin typeface="Cambria Math" panose="02040503050406030204" pitchFamily="18" charset="0"/>
                        </a:rPr>
                        <m:t>=</m:t>
                      </m:r>
                      <m:f>
                        <m:fPr>
                          <m:ctrlPr>
                            <a:rPr lang="es-MX" sz="1200" b="1" i="1">
                              <a:effectLst/>
                              <a:latin typeface="Cambria Math" panose="02040503050406030204" pitchFamily="18" charset="0"/>
                            </a:rPr>
                          </m:ctrlPr>
                        </m:fPr>
                        <m:num>
                          <m:sSub>
                            <m:sSubPr>
                              <m:ctrlPr>
                                <a:rPr lang="es-MX" sz="1200" b="1" i="1">
                                  <a:effectLst/>
                                  <a:latin typeface="Cambria Math" panose="02040503050406030204" pitchFamily="18" charset="0"/>
                                </a:rPr>
                              </m:ctrlPr>
                            </m:sSubPr>
                            <m:e>
                              <m:r>
                                <a:rPr lang="es-MX" sz="1200" b="1" i="1">
                                  <a:effectLst/>
                                  <a:latin typeface="Cambria Math" panose="02040503050406030204" pitchFamily="18" charset="0"/>
                                </a:rPr>
                                <m:t>𝑴</m:t>
                              </m:r>
                            </m:e>
                            <m:sub>
                              <m:r>
                                <a:rPr lang="es-MX" sz="1200" b="1" i="1">
                                  <a:effectLst/>
                                  <a:latin typeface="Cambria Math" panose="02040503050406030204" pitchFamily="18" charset="0"/>
                                </a:rPr>
                                <m:t>𝑪𝑩</m:t>
                              </m:r>
                            </m:sub>
                          </m:sSub>
                        </m:num>
                        <m:den>
                          <m:r>
                            <a:rPr lang="es-MX" sz="1200" b="1" i="1">
                              <a:effectLst/>
                              <a:latin typeface="Cambria Math" panose="02040503050406030204" pitchFamily="18" charset="0"/>
                            </a:rPr>
                            <m:t>𝟐</m:t>
                          </m:r>
                        </m:den>
                      </m:f>
                      <m:r>
                        <a:rPr lang="es-MX" sz="1200" b="1" i="1">
                          <a:effectLst/>
                          <a:latin typeface="Cambria Math" panose="02040503050406030204" pitchFamily="18" charset="0"/>
                        </a:rPr>
                        <m:t>=</m:t>
                      </m:r>
                      <m:r>
                        <a:rPr lang="es-MX" sz="1200" b="1" i="1">
                          <a:effectLst/>
                          <a:latin typeface="Cambria Math"/>
                        </a:rPr>
                        <m:t>𝟒𝟕𝟓</m:t>
                      </m:r>
                      <m:r>
                        <a:rPr lang="es-MX" sz="1200" b="1" i="1">
                          <a:effectLst/>
                          <a:latin typeface="Cambria Math"/>
                        </a:rPr>
                        <m:t>.</m:t>
                      </m:r>
                      <m:r>
                        <a:rPr lang="es-MX" sz="1200" b="1" i="1">
                          <a:effectLst/>
                          <a:latin typeface="Cambria Math"/>
                        </a:rPr>
                        <m:t>𝟐𝟏𝟏𝟔</m:t>
                      </m:r>
                      <m:r>
                        <a:rPr lang="es-MX" sz="1200" b="1" i="1">
                          <a:effectLst/>
                          <a:latin typeface="Cambria Math" panose="02040503050406030204" pitchFamily="18" charset="0"/>
                        </a:rPr>
                        <m:t> </m:t>
                      </m:r>
                      <m:r>
                        <a:rPr lang="es-MX" sz="1200" b="1" i="1">
                          <a:effectLst/>
                          <a:latin typeface="Cambria Math" panose="02040503050406030204" pitchFamily="18" charset="0"/>
                        </a:rPr>
                        <m:t>𝒌𝒈</m:t>
                      </m:r>
                      <m:r>
                        <a:rPr lang="es-MX" sz="1200" b="1" i="1">
                          <a:effectLst/>
                          <a:latin typeface="Cambria Math" panose="02040503050406030204" pitchFamily="18" charset="0"/>
                        </a:rPr>
                        <m:t>∗</m:t>
                      </m:r>
                      <m:r>
                        <a:rPr lang="es-MX" sz="1200" b="1" i="1">
                          <a:effectLst/>
                          <a:latin typeface="Cambria Math" panose="02040503050406030204" pitchFamily="18" charset="0"/>
                        </a:rPr>
                        <m:t>𝒎</m:t>
                      </m:r>
                    </m:oMath>
                  </m:oMathPara>
                </a14:m>
                <a:endParaRPr lang="es-MX" sz="1200" b="1" dirty="0">
                  <a:effectLst/>
                  <a:latin typeface="Century Gothic" pitchFamily="34" charset="0"/>
                </a:endParaRPr>
              </a:p>
              <a:p>
                <a:pPr algn="ctr">
                  <a:spcBef>
                    <a:spcPct val="0"/>
                  </a:spcBef>
                </a:pPr>
                <a:endParaRPr lang="es-MX" sz="1200" b="1" dirty="0">
                  <a:effectLst/>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200" b="1" i="1">
                          <a:effectLst/>
                          <a:latin typeface="Cambria Math" panose="02040503050406030204" pitchFamily="18" charset="0"/>
                        </a:rPr>
                        <m:t>𝑫𝑪</m:t>
                      </m:r>
                      <m:r>
                        <a:rPr lang="es-MX" sz="1200" b="1" i="1">
                          <a:effectLst/>
                          <a:latin typeface="Cambria Math" panose="02040503050406030204" pitchFamily="18" charset="0"/>
                        </a:rPr>
                        <m:t>=</m:t>
                      </m:r>
                      <m:f>
                        <m:fPr>
                          <m:ctrlPr>
                            <a:rPr lang="es-MX" sz="1200" b="1" i="1">
                              <a:effectLst/>
                              <a:latin typeface="Cambria Math" panose="02040503050406030204" pitchFamily="18" charset="0"/>
                            </a:rPr>
                          </m:ctrlPr>
                        </m:fPr>
                        <m:num>
                          <m:sSub>
                            <m:sSubPr>
                              <m:ctrlPr>
                                <a:rPr lang="es-MX" sz="1200" b="1" i="1">
                                  <a:effectLst/>
                                  <a:latin typeface="Cambria Math" panose="02040503050406030204" pitchFamily="18" charset="0"/>
                                </a:rPr>
                              </m:ctrlPr>
                            </m:sSubPr>
                            <m:e>
                              <m:r>
                                <a:rPr lang="es-MX" sz="1200" b="1" i="1">
                                  <a:effectLst/>
                                  <a:latin typeface="Cambria Math" panose="02040503050406030204" pitchFamily="18" charset="0"/>
                                </a:rPr>
                                <m:t>𝑴</m:t>
                              </m:r>
                            </m:e>
                            <m:sub>
                              <m:r>
                                <a:rPr lang="es-MX" sz="1200" b="1" i="1">
                                  <a:effectLst/>
                                  <a:latin typeface="Cambria Math" panose="02040503050406030204" pitchFamily="18" charset="0"/>
                                </a:rPr>
                                <m:t>𝑪𝑫</m:t>
                              </m:r>
                            </m:sub>
                          </m:sSub>
                        </m:num>
                        <m:den>
                          <m:r>
                            <a:rPr lang="es-MX" sz="1200" b="1" i="1">
                              <a:effectLst/>
                              <a:latin typeface="Cambria Math" panose="02040503050406030204" pitchFamily="18" charset="0"/>
                            </a:rPr>
                            <m:t>𝟐</m:t>
                          </m:r>
                        </m:den>
                      </m:f>
                      <m:r>
                        <a:rPr lang="es-MX" sz="1200" b="1" i="1">
                          <a:effectLst/>
                          <a:latin typeface="Cambria Math" panose="02040503050406030204" pitchFamily="18" charset="0"/>
                        </a:rPr>
                        <m:t>=</m:t>
                      </m:r>
                      <m:r>
                        <a:rPr lang="es-MX" sz="1200" b="1" i="1">
                          <a:effectLst/>
                          <a:latin typeface="Cambria Math"/>
                        </a:rPr>
                        <m:t>𝟐𝟗𝟕</m:t>
                      </m:r>
                      <m:r>
                        <a:rPr lang="es-MX" sz="1200" b="1" i="1">
                          <a:effectLst/>
                          <a:latin typeface="Cambria Math"/>
                        </a:rPr>
                        <m:t>.</m:t>
                      </m:r>
                      <m:r>
                        <a:rPr lang="es-MX" sz="1200" b="1" i="1">
                          <a:effectLst/>
                          <a:latin typeface="Cambria Math"/>
                        </a:rPr>
                        <m:t>𝟒𝟗𝟎𝟐</m:t>
                      </m:r>
                      <m:r>
                        <a:rPr lang="es-MX" sz="1200" b="1" i="1">
                          <a:effectLst/>
                          <a:latin typeface="Cambria Math" panose="02040503050406030204" pitchFamily="18" charset="0"/>
                        </a:rPr>
                        <m:t> </m:t>
                      </m:r>
                      <m:r>
                        <a:rPr lang="es-MX" sz="1200" b="1" i="1">
                          <a:effectLst/>
                          <a:latin typeface="Cambria Math" panose="02040503050406030204" pitchFamily="18" charset="0"/>
                        </a:rPr>
                        <m:t>𝒌𝒈</m:t>
                      </m:r>
                      <m:r>
                        <a:rPr lang="es-MX" sz="1200" b="1" i="1">
                          <a:effectLst/>
                          <a:latin typeface="Cambria Math" panose="02040503050406030204" pitchFamily="18" charset="0"/>
                        </a:rPr>
                        <m:t>∗</m:t>
                      </m:r>
                      <m:r>
                        <a:rPr lang="es-MX" sz="1200" b="1" i="1">
                          <a:effectLst/>
                          <a:latin typeface="Cambria Math" panose="02040503050406030204" pitchFamily="18" charset="0"/>
                        </a:rPr>
                        <m:t>𝒎</m:t>
                      </m:r>
                    </m:oMath>
                  </m:oMathPara>
                </a14:m>
                <a:endParaRPr lang="es-MX" sz="1200" b="1" dirty="0">
                  <a:effectLst/>
                </a:endParaRPr>
              </a:p>
            </p:txBody>
          </p:sp>
        </mc:Choice>
        <mc:Fallback xmlns="">
          <p:sp>
            <p:nvSpPr>
              <p:cNvPr id="3" name="Rectángulo 2"/>
              <p:cNvSpPr>
                <a:spLocks noRot="1" noChangeAspect="1" noMove="1" noResize="1" noEditPoints="1" noAdjustHandles="1" noChangeArrowheads="1" noChangeShapeType="1" noTextEdit="1"/>
              </p:cNvSpPr>
              <p:nvPr/>
            </p:nvSpPr>
            <p:spPr>
              <a:xfrm>
                <a:off x="6672064" y="1885437"/>
                <a:ext cx="3265852" cy="1150700"/>
              </a:xfrm>
              <a:prstGeom prst="rect">
                <a:avLst/>
              </a:prstGeom>
              <a:blipFill rotWithShape="0">
                <a:blip r:embed="rId9"/>
                <a:stretch>
                  <a:fillRect/>
                </a:stretch>
              </a:blipFill>
            </p:spPr>
            <p:txBody>
              <a:bodyPr/>
              <a:lstStyle/>
              <a:p>
                <a:r>
                  <a:rPr lang="es-MX">
                    <a:noFill/>
                  </a:rPr>
                  <a:t> </a:t>
                </a:r>
              </a:p>
            </p:txBody>
          </p:sp>
        </mc:Fallback>
      </mc:AlternateContent>
      <p:graphicFrame>
        <p:nvGraphicFramePr>
          <p:cNvPr id="25" name="Tabla 24"/>
          <p:cNvGraphicFramePr>
            <a:graphicFrameLocks noGrp="1"/>
          </p:cNvGraphicFramePr>
          <p:nvPr>
            <p:extLst>
              <p:ext uri="{D42A27DB-BD31-4B8C-83A1-F6EECF244321}">
                <p14:modId xmlns:p14="http://schemas.microsoft.com/office/powerpoint/2010/main" val="3363482066"/>
              </p:ext>
            </p:extLst>
          </p:nvPr>
        </p:nvGraphicFramePr>
        <p:xfrm>
          <a:off x="1472111" y="4287975"/>
          <a:ext cx="9246164" cy="1725601"/>
        </p:xfrm>
        <a:graphic>
          <a:graphicData uri="http://schemas.openxmlformats.org/drawingml/2006/table">
            <a:tbl>
              <a:tblPr firstRow="1" firstCol="1">
                <a:tableStyleId>{5C22544A-7EE6-4342-B048-85BDC9FD1C3A}</a:tableStyleId>
              </a:tblPr>
              <a:tblGrid>
                <a:gridCol w="1272938">
                  <a:extLst>
                    <a:ext uri="{9D8B030D-6E8A-4147-A177-3AD203B41FA5}">
                      <a16:colId xmlns:a16="http://schemas.microsoft.com/office/drawing/2014/main" val="20000"/>
                    </a:ext>
                  </a:extLst>
                </a:gridCol>
                <a:gridCol w="1350236">
                  <a:extLst>
                    <a:ext uri="{9D8B030D-6E8A-4147-A177-3AD203B41FA5}">
                      <a16:colId xmlns:a16="http://schemas.microsoft.com/office/drawing/2014/main" val="20001"/>
                    </a:ext>
                  </a:extLst>
                </a:gridCol>
                <a:gridCol w="1427147">
                  <a:extLst>
                    <a:ext uri="{9D8B030D-6E8A-4147-A177-3AD203B41FA5}">
                      <a16:colId xmlns:a16="http://schemas.microsoft.com/office/drawing/2014/main" val="20002"/>
                    </a:ext>
                  </a:extLst>
                </a:gridCol>
                <a:gridCol w="1264778">
                  <a:extLst>
                    <a:ext uri="{9D8B030D-6E8A-4147-A177-3AD203B41FA5}">
                      <a16:colId xmlns:a16="http://schemas.microsoft.com/office/drawing/2014/main" val="20003"/>
                    </a:ext>
                  </a:extLst>
                </a:gridCol>
                <a:gridCol w="1324598">
                  <a:extLst>
                    <a:ext uri="{9D8B030D-6E8A-4147-A177-3AD203B41FA5}">
                      <a16:colId xmlns:a16="http://schemas.microsoft.com/office/drawing/2014/main" val="20004"/>
                    </a:ext>
                  </a:extLst>
                </a:gridCol>
                <a:gridCol w="1298961">
                  <a:extLst>
                    <a:ext uri="{9D8B030D-6E8A-4147-A177-3AD203B41FA5}">
                      <a16:colId xmlns:a16="http://schemas.microsoft.com/office/drawing/2014/main" val="20005"/>
                    </a:ext>
                  </a:extLst>
                </a:gridCol>
                <a:gridCol w="1307506">
                  <a:extLst>
                    <a:ext uri="{9D8B030D-6E8A-4147-A177-3AD203B41FA5}">
                      <a16:colId xmlns:a16="http://schemas.microsoft.com/office/drawing/2014/main" val="20006"/>
                    </a:ext>
                  </a:extLst>
                </a:gridCol>
              </a:tblGrid>
              <a:tr h="228861">
                <a:tc>
                  <a:txBody>
                    <a:bodyPr/>
                    <a:lstStyle/>
                    <a:p>
                      <a:pPr algn="ctr" fontAlgn="b"/>
                      <a:r>
                        <a:rPr lang="es-MX" sz="1100" b="1" i="0" u="none" strike="noStrike" dirty="0">
                          <a:solidFill>
                            <a:schemeClr val="tx1"/>
                          </a:solidFill>
                          <a:effectLst/>
                          <a:latin typeface="Calibri" panose="020F0502020204030204" pitchFamily="34" charset="0"/>
                        </a:rPr>
                        <a:t>NUDO</a:t>
                      </a:r>
                    </a:p>
                  </a:txBody>
                  <a:tcPr marL="7620" marR="7620" marT="7620" marB="0" anchor="ctr"/>
                </a:tc>
                <a:tc>
                  <a:txBody>
                    <a:bodyPr/>
                    <a:lstStyle/>
                    <a:p>
                      <a:pPr algn="ctr" fontAlgn="b"/>
                      <a:r>
                        <a:rPr lang="es-MX" sz="1400" b="1" u="none" strike="noStrike" dirty="0">
                          <a:effectLst/>
                        </a:rPr>
                        <a:t>A</a:t>
                      </a:r>
                      <a:endParaRPr lang="es-MX" sz="1400" b="1" i="0" u="none" strike="noStrike" dirty="0">
                        <a:solidFill>
                          <a:srgbClr val="000000"/>
                        </a:solidFill>
                        <a:effectLst/>
                        <a:latin typeface="Calibri" panose="020F0502020204030204" pitchFamily="34" charset="0"/>
                      </a:endParaRPr>
                    </a:p>
                  </a:txBody>
                  <a:tcPr marL="7620" marR="7620" marT="7620" marB="0" anchor="ctr"/>
                </a:tc>
                <a:tc gridSpan="2">
                  <a:txBody>
                    <a:bodyPr/>
                    <a:lstStyle/>
                    <a:p>
                      <a:pPr algn="ctr" fontAlgn="b"/>
                      <a:r>
                        <a:rPr lang="es-MX" sz="1400" b="1" u="none" strike="noStrike" dirty="0">
                          <a:effectLst/>
                        </a:rPr>
                        <a:t>B</a:t>
                      </a:r>
                      <a:endParaRPr lang="es-MX"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s-MX"/>
                    </a:p>
                  </a:txBody>
                  <a:tcPr/>
                </a:tc>
                <a:tc gridSpan="2">
                  <a:txBody>
                    <a:bodyPr/>
                    <a:lstStyle/>
                    <a:p>
                      <a:pPr algn="ctr" fontAlgn="b"/>
                      <a:r>
                        <a:rPr lang="es-MX" sz="1400" b="1" u="none" strike="noStrike" dirty="0">
                          <a:effectLst/>
                        </a:rPr>
                        <a:t>C</a:t>
                      </a:r>
                      <a:endParaRPr lang="es-MX"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fontAlgn="b"/>
                      <a:r>
                        <a:rPr lang="es-MX" sz="1400" b="1" u="none" strike="noStrike">
                          <a:effectLst/>
                        </a:rPr>
                        <a:t>D</a:t>
                      </a:r>
                      <a:endParaRPr lang="es-MX" sz="14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38396">
                <a:tc>
                  <a:txBody>
                    <a:bodyPr/>
                    <a:lstStyle/>
                    <a:p>
                      <a:pPr algn="ctr" fontAlgn="b"/>
                      <a:r>
                        <a:rPr lang="es-MX" sz="1100" b="1" i="0" u="none" strike="noStrike" dirty="0">
                          <a:solidFill>
                            <a:schemeClr val="tx1"/>
                          </a:solidFill>
                          <a:effectLst/>
                          <a:latin typeface="Calibri" panose="020F0502020204030204" pitchFamily="34" charset="0"/>
                        </a:rPr>
                        <a:t>BARRA</a:t>
                      </a:r>
                    </a:p>
                  </a:txBody>
                  <a:tcPr marL="7620" marR="7620" marT="7620" marB="0" anchor="ctr"/>
                </a:tc>
                <a:tc>
                  <a:txBody>
                    <a:bodyPr/>
                    <a:lstStyle/>
                    <a:p>
                      <a:pPr algn="ctr" fontAlgn="b"/>
                      <a:r>
                        <a:rPr lang="es-MX" sz="1400" b="1" u="none" strike="noStrike" dirty="0">
                          <a:effectLst/>
                        </a:rPr>
                        <a:t>AB</a:t>
                      </a:r>
                      <a:endParaRPr lang="es-MX"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400" b="1" u="none" strike="noStrike" dirty="0">
                          <a:effectLst/>
                        </a:rPr>
                        <a:t>BA</a:t>
                      </a:r>
                      <a:endParaRPr lang="es-MX"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400" b="1" u="none" strike="noStrike" dirty="0">
                          <a:effectLst/>
                        </a:rPr>
                        <a:t>BC</a:t>
                      </a:r>
                      <a:endParaRPr lang="es-MX"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400" b="1" u="none" strike="noStrike" dirty="0">
                          <a:effectLst/>
                        </a:rPr>
                        <a:t>CB</a:t>
                      </a:r>
                      <a:endParaRPr lang="es-MX"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400" b="1" u="none" strike="noStrike" dirty="0">
                          <a:effectLst/>
                        </a:rPr>
                        <a:t>CD</a:t>
                      </a:r>
                      <a:endParaRPr lang="es-MX"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400" b="1" u="none" strike="noStrike" dirty="0">
                          <a:effectLst/>
                        </a:rPr>
                        <a:t>DC</a:t>
                      </a:r>
                      <a:endParaRPr lang="es-MX"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228861">
                <a:tc>
                  <a:txBody>
                    <a:bodyPr/>
                    <a:lstStyle/>
                    <a:p>
                      <a:pPr algn="ctr" fontAlgn="b"/>
                      <a:r>
                        <a:rPr lang="es-MX" sz="1100" b="1" u="none" strike="noStrike" dirty="0">
                          <a:solidFill>
                            <a:schemeClr val="tx1"/>
                          </a:solidFill>
                          <a:effectLst/>
                        </a:rPr>
                        <a:t> COEFICIENTE DE REPARTICION</a:t>
                      </a:r>
                      <a:r>
                        <a:rPr lang="es-MX" sz="1100" b="1" u="none" strike="noStrike" baseline="0" dirty="0">
                          <a:solidFill>
                            <a:schemeClr val="tx1"/>
                          </a:solidFill>
                          <a:effectLst/>
                        </a:rPr>
                        <a:t> </a:t>
                      </a:r>
                      <a:endParaRPr lang="es-MX"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b"/>
                      <a:r>
                        <a:rPr lang="es-MX" sz="1400" b="0" u="none" strike="noStrike" dirty="0">
                          <a:effectLst/>
                        </a:rPr>
                        <a:t> </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0.385</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a:effectLst/>
                        </a:rPr>
                        <a:t>0.615</a:t>
                      </a:r>
                      <a:endParaRPr lang="es-MX"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0.615</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0.385</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400" b="0" u="none" strike="noStrike" dirty="0">
                          <a:effectLst/>
                        </a:rPr>
                        <a:t> </a:t>
                      </a:r>
                      <a:endParaRPr lang="es-MX"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28861">
                <a:tc>
                  <a:txBody>
                    <a:bodyPr/>
                    <a:lstStyle/>
                    <a:p>
                      <a:pPr algn="ctr" fontAlgn="b"/>
                      <a:r>
                        <a:rPr lang="es-MX" sz="1100" b="1" u="none" strike="noStrike" dirty="0">
                          <a:solidFill>
                            <a:schemeClr val="tx1"/>
                          </a:solidFill>
                          <a:effectLst/>
                        </a:rPr>
                        <a:t> MEP</a:t>
                      </a:r>
                      <a:endParaRPr lang="es-MX"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b"/>
                      <a:r>
                        <a:rPr lang="es-MX" sz="1400" b="0" u="none" strike="noStrike" dirty="0">
                          <a:effectLst/>
                        </a:rPr>
                        <a:t> </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400" b="0" u="none" strike="noStrike" dirty="0">
                          <a:effectLst/>
                        </a:rPr>
                        <a:t> </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12500</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-12500</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400" b="0" u="none" strike="noStrike" dirty="0">
                          <a:effectLst/>
                        </a:rPr>
                        <a:t> </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400" b="0" u="none" strike="noStrike" dirty="0">
                          <a:effectLst/>
                        </a:rPr>
                        <a:t> </a:t>
                      </a:r>
                      <a:endParaRPr lang="es-MX"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28861">
                <a:tc>
                  <a:txBody>
                    <a:bodyPr/>
                    <a:lstStyle/>
                    <a:p>
                      <a:pPr algn="ctr" fontAlgn="b"/>
                      <a:r>
                        <a:rPr lang="es-MX" sz="1100" b="1" i="0" u="none" strike="noStrike" dirty="0">
                          <a:solidFill>
                            <a:schemeClr val="tx1"/>
                          </a:solidFill>
                          <a:effectLst/>
                          <a:latin typeface="Calibri" panose="020F0502020204030204" pitchFamily="34" charset="0"/>
                        </a:rPr>
                        <a:t>PRIMER</a:t>
                      </a:r>
                      <a:r>
                        <a:rPr lang="es-MX" sz="1100" b="1" i="0" u="none" strike="noStrike" baseline="0" dirty="0">
                          <a:solidFill>
                            <a:schemeClr val="tx1"/>
                          </a:solidFill>
                          <a:effectLst/>
                          <a:latin typeface="Calibri" panose="020F0502020204030204" pitchFamily="34" charset="0"/>
                        </a:rPr>
                        <a:t> VUELTA</a:t>
                      </a:r>
                      <a:endParaRPr lang="es-MX"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algn="r" fontAlgn="b"/>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s-MX"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MX"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228861">
                <a:tc>
                  <a:txBody>
                    <a:bodyPr/>
                    <a:lstStyle/>
                    <a:p>
                      <a:pPr algn="ctr" fontAlgn="b"/>
                      <a:r>
                        <a:rPr lang="es-MX" sz="1100" b="1" u="none" strike="noStrike" dirty="0">
                          <a:solidFill>
                            <a:schemeClr val="tx1"/>
                          </a:solidFill>
                          <a:effectLst/>
                        </a:rPr>
                        <a:t>B</a:t>
                      </a:r>
                      <a:endParaRPr lang="es-MX"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algn="r" fontAlgn="b"/>
                      <a:r>
                        <a:rPr lang="es-MX" sz="1400" b="0" u="none" strike="noStrike" dirty="0">
                          <a:effectLst/>
                        </a:rPr>
                        <a:t>-2406</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-4812.5</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-7687.5</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-3843.75</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400" b="0" u="none" strike="noStrike">
                          <a:effectLst/>
                        </a:rPr>
                        <a:t> </a:t>
                      </a:r>
                      <a:endParaRPr lang="es-MX"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400" b="0" u="none" strike="noStrike">
                          <a:effectLst/>
                        </a:rPr>
                        <a:t> </a:t>
                      </a:r>
                      <a:endParaRPr lang="es-MX"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28861">
                <a:tc>
                  <a:txBody>
                    <a:bodyPr/>
                    <a:lstStyle/>
                    <a:p>
                      <a:pPr algn="ctr" fontAlgn="b"/>
                      <a:r>
                        <a:rPr lang="es-MX" sz="1100" b="1" u="none" strike="noStrike" dirty="0">
                          <a:solidFill>
                            <a:schemeClr val="tx1"/>
                          </a:solidFill>
                          <a:effectLst/>
                        </a:rPr>
                        <a:t>C</a:t>
                      </a:r>
                      <a:endParaRPr lang="es-MX" sz="1100" b="1"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b"/>
                      <a:r>
                        <a:rPr lang="es-MX" sz="1400" b="0" u="none" strike="noStrike" dirty="0">
                          <a:effectLst/>
                        </a:rPr>
                        <a:t> </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400" b="0" u="none" strike="noStrike" dirty="0">
                          <a:effectLst/>
                        </a:rPr>
                        <a:t> </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5025.7031</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10051.4063</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i="0" u="none" strike="noStrike" dirty="0">
                          <a:solidFill>
                            <a:schemeClr val="dk1"/>
                          </a:solidFill>
                          <a:effectLst/>
                          <a:latin typeface="+mn-lt"/>
                        </a:rPr>
                        <a:t>6292.3438</a:t>
                      </a:r>
                      <a:endParaRPr lang="es-MX"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400" b="0" u="none" strike="noStrike" dirty="0">
                          <a:effectLst/>
                        </a:rPr>
                        <a:t>3146.1719</a:t>
                      </a:r>
                      <a:endParaRPr lang="es-MX"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bl>
          </a:graphicData>
        </a:graphic>
      </p:graphicFrame>
      <p:sp>
        <p:nvSpPr>
          <p:cNvPr id="26" name="Rectángulo 25"/>
          <p:cNvSpPr/>
          <p:nvPr/>
        </p:nvSpPr>
        <p:spPr>
          <a:xfrm>
            <a:off x="722694" y="3212976"/>
            <a:ext cx="1071339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Al analizar los nudos, los valores se acomodan en una tabla para llevar un orden de los momentos transmitidos y repartidos en la estructura, y se repite el mismo procedimiento hasta que los valores obtenidos sean cantidades despreciables.</a:t>
            </a:r>
          </a:p>
        </p:txBody>
      </p:sp>
      <p:sp>
        <p:nvSpPr>
          <p:cNvPr id="27" name="CuadroTexto 26"/>
          <p:cNvSpPr txBox="1"/>
          <p:nvPr/>
        </p:nvSpPr>
        <p:spPr>
          <a:xfrm>
            <a:off x="3929208" y="598861"/>
            <a:ext cx="43003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Distribución de momentos.</a:t>
            </a:r>
          </a:p>
        </p:txBody>
      </p:sp>
    </p:spTree>
    <p:extLst>
      <p:ext uri="{BB962C8B-B14F-4D97-AF65-F5344CB8AC3E}">
        <p14:creationId xmlns:p14="http://schemas.microsoft.com/office/powerpoint/2010/main" val="2592636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fld id="{2F54D2E2-4751-499B-BE8E-440F2C3DF017}" type="slidenum">
              <a:rPr lang="es-MX" smtClean="0"/>
              <a:t>9</a:t>
            </a:fld>
            <a:r>
              <a:rPr lang="es-MX" dirty="0"/>
              <a:t>/66</a:t>
            </a: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MARTINEZ DIBENE</a:t>
            </a:r>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7566" y="6087494"/>
            <a:ext cx="811502" cy="58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696400" y="6307859"/>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3900188" y="568012"/>
            <a:ext cx="461506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2400" dirty="0">
                <a:solidFill>
                  <a:schemeClr val="tx1"/>
                </a:solidFill>
              </a:rPr>
              <a:t>Tabla de distribución de momentos</a:t>
            </a:r>
          </a:p>
        </p:txBody>
      </p:sp>
      <p:sp>
        <p:nvSpPr>
          <p:cNvPr id="20" name="CuadroTexto 19"/>
          <p:cNvSpPr txBox="1"/>
          <p:nvPr/>
        </p:nvSpPr>
        <p:spPr>
          <a:xfrm>
            <a:off x="5134755" y="30161"/>
            <a:ext cx="2157194" cy="338554"/>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s-ES" sz="1600" dirty="0">
                <a:solidFill>
                  <a:prstClr val="black">
                    <a:lumMod val="65000"/>
                    <a:lumOff val="35000"/>
                  </a:prstClr>
                </a:solidFill>
              </a:rPr>
              <a:t>Empotrado - Empotrado</a:t>
            </a:r>
            <a:endParaRPr lang="x-none" sz="1600" dirty="0">
              <a:solidFill>
                <a:prstClr val="black">
                  <a:lumMod val="65000"/>
                  <a:lumOff val="35000"/>
                </a:prstClr>
              </a:solidFill>
            </a:endParaRPr>
          </a:p>
        </p:txBody>
      </p:sp>
      <p:sp>
        <p:nvSpPr>
          <p:cNvPr id="18" name="Rectángulo 17"/>
          <p:cNvSpPr/>
          <p:nvPr/>
        </p:nvSpPr>
        <p:spPr>
          <a:xfrm>
            <a:off x="722694" y="1661307"/>
            <a:ext cx="1071339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sz="1600" dirty="0">
                <a:solidFill>
                  <a:schemeClr val="tx1"/>
                </a:solidFill>
              </a:rPr>
              <a:t>El número de iteraciones depende de la exactitud de los valores que se requiera. En este caso se hicieron 5 iteraciones</a:t>
            </a:r>
          </a:p>
        </p:txBody>
      </p:sp>
      <p:graphicFrame>
        <p:nvGraphicFramePr>
          <p:cNvPr id="19" name="Tabla 18"/>
          <p:cNvGraphicFramePr>
            <a:graphicFrameLocks noGrp="1"/>
          </p:cNvGraphicFramePr>
          <p:nvPr>
            <p:extLst>
              <p:ext uri="{D42A27DB-BD31-4B8C-83A1-F6EECF244321}">
                <p14:modId xmlns:p14="http://schemas.microsoft.com/office/powerpoint/2010/main" val="2640095674"/>
              </p:ext>
            </p:extLst>
          </p:nvPr>
        </p:nvGraphicFramePr>
        <p:xfrm>
          <a:off x="1357236" y="2073441"/>
          <a:ext cx="9361039" cy="4207193"/>
        </p:xfrm>
        <a:graphic>
          <a:graphicData uri="http://schemas.openxmlformats.org/drawingml/2006/table">
            <a:tbl>
              <a:tblPr firstRow="1" firstCol="1">
                <a:tableStyleId>{5C22544A-7EE6-4342-B048-85BDC9FD1C3A}</a:tableStyleId>
              </a:tblPr>
              <a:tblGrid>
                <a:gridCol w="194421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152127">
                  <a:extLst>
                    <a:ext uri="{9D8B030D-6E8A-4147-A177-3AD203B41FA5}">
                      <a16:colId xmlns:a16="http://schemas.microsoft.com/office/drawing/2014/main" val="20006"/>
                    </a:ext>
                  </a:extLst>
                </a:gridCol>
              </a:tblGrid>
              <a:tr h="210269">
                <a:tc>
                  <a:txBody>
                    <a:bodyPr/>
                    <a:lstStyle/>
                    <a:p>
                      <a:pPr algn="ctr" fontAlgn="b"/>
                      <a:r>
                        <a:rPr lang="es-MX" sz="1050" b="1" i="0" u="none" strike="noStrike" dirty="0">
                          <a:solidFill>
                            <a:schemeClr val="tx1"/>
                          </a:solidFill>
                          <a:effectLst/>
                          <a:latin typeface="Calibri" panose="020F0502020204030204" pitchFamily="34" charset="0"/>
                        </a:rPr>
                        <a:t>NODO</a:t>
                      </a:r>
                    </a:p>
                  </a:txBody>
                  <a:tcPr marL="7620" marR="7620" marT="7620" marB="0" anchor="ctr"/>
                </a:tc>
                <a:tc>
                  <a:txBody>
                    <a:bodyPr/>
                    <a:lstStyle/>
                    <a:p>
                      <a:pPr algn="ctr" fontAlgn="b"/>
                      <a:r>
                        <a:rPr lang="es-MX" sz="1200" b="1" u="none" strike="noStrike" dirty="0">
                          <a:solidFill>
                            <a:schemeClr val="tx1"/>
                          </a:solidFill>
                          <a:effectLst/>
                        </a:rPr>
                        <a:t>A</a:t>
                      </a:r>
                      <a:endParaRPr lang="es-MX" sz="1200" b="1" i="0" u="none" strike="noStrike" dirty="0">
                        <a:solidFill>
                          <a:schemeClr val="tx1"/>
                        </a:solidFill>
                        <a:effectLst/>
                        <a:latin typeface="Calibri" panose="020F0502020204030204" pitchFamily="34" charset="0"/>
                      </a:endParaRPr>
                    </a:p>
                  </a:txBody>
                  <a:tcPr marL="7620" marR="7620" marT="7620" marB="0" anchor="ctr"/>
                </a:tc>
                <a:tc gridSpan="2">
                  <a:txBody>
                    <a:bodyPr/>
                    <a:lstStyle/>
                    <a:p>
                      <a:pPr algn="ctr" fontAlgn="b"/>
                      <a:r>
                        <a:rPr lang="es-MX" sz="1200" b="1" u="none" strike="noStrike" dirty="0">
                          <a:solidFill>
                            <a:schemeClr val="tx1"/>
                          </a:solidFill>
                          <a:effectLst/>
                        </a:rPr>
                        <a:t>B</a:t>
                      </a:r>
                      <a:endParaRPr lang="es-MX" sz="1200" b="1" i="0" u="none" strike="noStrike" dirty="0">
                        <a:solidFill>
                          <a:schemeClr val="tx1"/>
                        </a:solidFill>
                        <a:effectLst/>
                        <a:latin typeface="Calibri" panose="020F0502020204030204" pitchFamily="34" charset="0"/>
                      </a:endParaRPr>
                    </a:p>
                  </a:txBody>
                  <a:tcPr marL="7620" marR="7620" marT="7620" marB="0" anchor="ctr"/>
                </a:tc>
                <a:tc hMerge="1">
                  <a:txBody>
                    <a:bodyPr/>
                    <a:lstStyle/>
                    <a:p>
                      <a:endParaRPr lang="es-MX"/>
                    </a:p>
                  </a:txBody>
                  <a:tcPr/>
                </a:tc>
                <a:tc gridSpan="2">
                  <a:txBody>
                    <a:bodyPr/>
                    <a:lstStyle/>
                    <a:p>
                      <a:pPr algn="ctr" fontAlgn="b"/>
                      <a:r>
                        <a:rPr lang="es-MX" sz="1200" b="1" u="none" strike="noStrike" dirty="0">
                          <a:solidFill>
                            <a:schemeClr val="tx1"/>
                          </a:solidFill>
                          <a:effectLst/>
                        </a:rPr>
                        <a:t>C</a:t>
                      </a:r>
                      <a:endParaRPr lang="es-MX" sz="1200" b="1" i="0" u="none" strike="noStrike" dirty="0">
                        <a:solidFill>
                          <a:schemeClr val="tx1"/>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fontAlgn="b"/>
                      <a:r>
                        <a:rPr lang="es-MX" sz="1200" b="1" u="none" strike="noStrike" dirty="0">
                          <a:solidFill>
                            <a:schemeClr val="tx1"/>
                          </a:solidFill>
                          <a:effectLst/>
                        </a:rPr>
                        <a:t>D</a:t>
                      </a:r>
                      <a:endParaRPr lang="es-MX" sz="1200" b="1"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10269">
                <a:tc>
                  <a:txBody>
                    <a:bodyPr/>
                    <a:lstStyle/>
                    <a:p>
                      <a:pPr algn="ctr" fontAlgn="b"/>
                      <a:r>
                        <a:rPr lang="es-MX" sz="1050" b="1" i="0" u="none" strike="noStrike" dirty="0">
                          <a:solidFill>
                            <a:schemeClr val="tx1"/>
                          </a:solidFill>
                          <a:effectLst/>
                          <a:latin typeface="Calibri" panose="020F0502020204030204" pitchFamily="34" charset="0"/>
                        </a:rPr>
                        <a:t>BARRA</a:t>
                      </a:r>
                    </a:p>
                  </a:txBody>
                  <a:tcPr marL="7620" marR="7620" marT="7620" marB="0" anchor="ctr"/>
                </a:tc>
                <a:tc>
                  <a:txBody>
                    <a:bodyPr/>
                    <a:lstStyle/>
                    <a:p>
                      <a:pPr algn="ctr" fontAlgn="b"/>
                      <a:r>
                        <a:rPr lang="es-MX" sz="1200" b="1" u="none" strike="noStrike">
                          <a:effectLst/>
                        </a:rPr>
                        <a:t>AB</a:t>
                      </a:r>
                      <a:endParaRPr lang="es-MX"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s-MX" sz="1200" b="1" u="none" strike="noStrike" dirty="0">
                          <a:effectLst/>
                        </a:rPr>
                        <a:t>BA</a:t>
                      </a:r>
                      <a:endParaRPr lang="es-MX"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200" b="1" u="none" strike="noStrike" dirty="0">
                          <a:effectLst/>
                        </a:rPr>
                        <a:t>BC</a:t>
                      </a:r>
                      <a:endParaRPr lang="es-MX"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200" b="1" u="none" strike="noStrike" dirty="0">
                          <a:effectLst/>
                        </a:rPr>
                        <a:t>CB</a:t>
                      </a:r>
                      <a:endParaRPr lang="es-MX"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200" b="1" u="none" strike="noStrike" dirty="0">
                          <a:effectLst/>
                        </a:rPr>
                        <a:t>CD</a:t>
                      </a:r>
                      <a:endParaRPr lang="es-MX"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MX" sz="1200" b="1" u="none" strike="noStrike" dirty="0">
                          <a:effectLst/>
                        </a:rPr>
                        <a:t>DC</a:t>
                      </a:r>
                      <a:endParaRPr lang="es-MX" sz="12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210269">
                <a:tc>
                  <a:txBody>
                    <a:bodyPr/>
                    <a:lstStyle/>
                    <a:p>
                      <a:pPr algn="ctr" fontAlgn="b"/>
                      <a:r>
                        <a:rPr lang="es-MX" sz="1050" b="1" u="none" strike="noStrike" dirty="0">
                          <a:solidFill>
                            <a:schemeClr val="tx1"/>
                          </a:solidFill>
                          <a:effectLst/>
                        </a:rPr>
                        <a:t> COEFICIENTE</a:t>
                      </a:r>
                      <a:r>
                        <a:rPr lang="es-MX" sz="1050" b="1" u="none" strike="noStrike" baseline="0" dirty="0">
                          <a:solidFill>
                            <a:schemeClr val="tx1"/>
                          </a:solidFill>
                          <a:effectLst/>
                        </a:rPr>
                        <a:t> DE REPARTICION </a:t>
                      </a:r>
                      <a:endParaRPr lang="es-MX" sz="1050" b="1"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0.385</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a:effectLst/>
                        </a:rPr>
                        <a:t>0.615</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0.615</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0.385</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10269">
                <a:tc>
                  <a:txBody>
                    <a:bodyPr/>
                    <a:lstStyle/>
                    <a:p>
                      <a:pPr algn="ctr" fontAlgn="b"/>
                      <a:r>
                        <a:rPr lang="es-MX" sz="1050" b="1" u="none" strike="noStrike" dirty="0">
                          <a:solidFill>
                            <a:schemeClr val="tx1"/>
                          </a:solidFill>
                          <a:effectLst/>
                        </a:rPr>
                        <a:t> MEP</a:t>
                      </a:r>
                      <a:endParaRPr lang="es-MX" sz="1050" b="1" i="0" u="none" strike="noStrike" dirty="0">
                        <a:solidFill>
                          <a:schemeClr val="tx1"/>
                        </a:solidFill>
                        <a:effectLst/>
                        <a:latin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12500</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-12500</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10269">
                <a:tc>
                  <a:txBody>
                    <a:bodyPr/>
                    <a:lstStyle/>
                    <a:p>
                      <a:pPr algn="ctr" fontAlgn="b"/>
                      <a:r>
                        <a:rPr lang="es-MX" sz="1200" b="1" i="0" u="none" strike="noStrike" dirty="0">
                          <a:solidFill>
                            <a:schemeClr val="tx1"/>
                          </a:solidFill>
                          <a:effectLst/>
                          <a:latin typeface="Calibri" panose="020F0502020204030204" pitchFamily="34" charset="0"/>
                        </a:rPr>
                        <a:t>Primer vuelta</a:t>
                      </a:r>
                    </a:p>
                  </a:txBody>
                  <a:tcPr marL="7620" marR="7620" marT="7620" marB="0" anchor="ctr"/>
                </a:tc>
                <a:tc>
                  <a:txBody>
                    <a:bodyPr/>
                    <a:lstStyle/>
                    <a:p>
                      <a:pPr algn="r" fontAlgn="b"/>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b"/>
                      <a:r>
                        <a:rPr lang="es-MX" sz="1200" b="0" u="none" strike="noStrike" dirty="0">
                          <a:effectLst/>
                        </a:rPr>
                        <a:t>-2406</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-4812.5</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-7687.5</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-3843.75</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5025.7031</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10051.4063</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i="0" u="none" strike="noStrike" dirty="0">
                          <a:solidFill>
                            <a:schemeClr val="dk1"/>
                          </a:solidFill>
                          <a:effectLst/>
                          <a:latin typeface="+mn-lt"/>
                        </a:rPr>
                        <a:t>6292.3438</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3146.1719</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Segunda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b"/>
                      <a:r>
                        <a:rPr lang="es-MX" sz="1200" b="0" u="none" strike="noStrike" dirty="0">
                          <a:effectLst/>
                        </a:rPr>
                        <a:t>-967.4479</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-1934.8957</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-3090.8074</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-1545.4037</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475.2116</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950.4232</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594.9804</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297.4902</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9"/>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 Tercer</a:t>
                      </a:r>
                      <a:r>
                        <a:rPr lang="es-MX" sz="1200" b="1" u="none" strike="noStrike" baseline="0" dirty="0">
                          <a:solidFill>
                            <a:schemeClr val="tx1"/>
                          </a:solidFill>
                          <a:effectLst/>
                          <a:latin typeface="Calibri" panose="020F0502020204030204" pitchFamily="34" charset="0"/>
                          <a:cs typeface="Calibri" panose="020F0502020204030204" pitchFamily="34" charset="0"/>
                        </a:rPr>
                        <a:t>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0"/>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b"/>
                      <a:r>
                        <a:rPr lang="es-MX" sz="1200" b="0" u="none" strike="noStrike" dirty="0">
                          <a:effectLst/>
                        </a:rPr>
                        <a:t>-91.4783</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-182.9565</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-293.2551</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-146.6276</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1"/>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45.088</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90.1760</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56.4516</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28.2258</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2"/>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 Cuarta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3"/>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b"/>
                      <a:r>
                        <a:rPr lang="es-MX" sz="1200" b="0" u="none" strike="noStrike" dirty="0">
                          <a:effectLst/>
                        </a:rPr>
                        <a:t>-8.6794</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-17.3588</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-27.7291</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-13.8647</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4"/>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4.2634</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8.5268</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5.3379</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2.6689</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5"/>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 Quinta</a:t>
                      </a:r>
                      <a:r>
                        <a:rPr lang="es-MX" sz="1200" b="1" u="none" strike="noStrike" baseline="0" dirty="0">
                          <a:solidFill>
                            <a:schemeClr val="tx1"/>
                          </a:solidFill>
                          <a:effectLst/>
                          <a:latin typeface="Calibri" panose="020F0502020204030204" pitchFamily="34" charset="0"/>
                          <a:cs typeface="Calibri" panose="020F0502020204030204" pitchFamily="34" charset="0"/>
                        </a:rPr>
                        <a:t> vuelta</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6"/>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B</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b"/>
                      <a:r>
                        <a:rPr lang="es-MX" sz="1200" b="0" u="none" strike="noStrike" dirty="0">
                          <a:effectLst/>
                        </a:rPr>
                        <a:t>-0.8207</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-1.6414</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-2.6220</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-1.311</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7"/>
                  </a:ext>
                </a:extLst>
              </a:tr>
              <a:tr h="210269">
                <a:tc>
                  <a:txBody>
                    <a:bodyPr/>
                    <a:lstStyle/>
                    <a:p>
                      <a:pPr algn="ctr" fontAlgn="b"/>
                      <a:r>
                        <a:rPr lang="es-MX" sz="1200" b="1" u="none" strike="noStrike" dirty="0">
                          <a:solidFill>
                            <a:schemeClr val="tx1"/>
                          </a:solidFill>
                          <a:effectLst/>
                          <a:latin typeface="Calibri" panose="020F0502020204030204" pitchFamily="34" charset="0"/>
                          <a:cs typeface="Calibri" panose="020F0502020204030204" pitchFamily="34" charset="0"/>
                        </a:rPr>
                        <a:t>C</a:t>
                      </a:r>
                      <a:endParaRPr lang="es-MX" sz="12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l" fontAlgn="b"/>
                      <a:r>
                        <a:rPr lang="es-MX" sz="1200" b="0" u="none" strike="noStrike" dirty="0">
                          <a:effectLst/>
                        </a:rPr>
                        <a:t> </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s-MX" sz="1200" b="0" u="none" strike="noStrike">
                          <a:effectLst/>
                        </a:rPr>
                        <a:t> </a:t>
                      </a:r>
                      <a:endParaRPr lang="es-MX"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0.4031</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0.8063</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0.505</a:t>
                      </a:r>
                      <a:endParaRPr lang="es-MX"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MX" sz="1200" b="0" u="none" strike="noStrike" dirty="0">
                          <a:effectLst/>
                        </a:rPr>
                        <a:t>0.2525</a:t>
                      </a:r>
                      <a:endParaRPr lang="es-MX"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8"/>
                  </a:ext>
                </a:extLst>
              </a:tr>
              <a:tr h="212082">
                <a:tc>
                  <a:txBody>
                    <a:bodyPr/>
                    <a:lstStyle/>
                    <a:p>
                      <a:pPr algn="ctr" fontAlgn="b"/>
                      <a:r>
                        <a:rPr lang="es-MX" sz="1100" b="1" u="none" strike="noStrike" dirty="0">
                          <a:solidFill>
                            <a:schemeClr val="tx1"/>
                          </a:solidFill>
                          <a:effectLst/>
                          <a:latin typeface="Calibri" panose="020F0502020204030204" pitchFamily="34" charset="0"/>
                          <a:cs typeface="Calibri" panose="020F0502020204030204" pitchFamily="34" charset="0"/>
                        </a:rPr>
                        <a:t>∑M</a:t>
                      </a:r>
                      <a:endParaRPr lang="es-MX" sz="1100" b="1" i="0" u="none" strike="noStrike" dirty="0">
                        <a:solidFill>
                          <a:schemeClr val="tx1"/>
                        </a:solidFill>
                        <a:effectLst/>
                        <a:latin typeface="Calibri" panose="020F0502020204030204" pitchFamily="34" charset="0"/>
                        <a:cs typeface="Calibri" panose="020F0502020204030204" pitchFamily="34" charset="0"/>
                      </a:endParaRPr>
                    </a:p>
                  </a:txBody>
                  <a:tcPr marL="7620" marR="7620" marT="7620" marB="0" anchor="ctr"/>
                </a:tc>
                <a:tc>
                  <a:txBody>
                    <a:bodyPr/>
                    <a:lstStyle/>
                    <a:p>
                      <a:pPr algn="r" fontAlgn="b"/>
                      <a:r>
                        <a:rPr lang="es-MX" sz="1200" b="1" i="0" u="none" strike="noStrike" dirty="0">
                          <a:solidFill>
                            <a:srgbClr val="000000"/>
                          </a:solidFill>
                          <a:effectLst/>
                          <a:latin typeface="Calibri"/>
                        </a:rPr>
                        <a:t>-3474.4263 kg*m</a:t>
                      </a:r>
                    </a:p>
                  </a:txBody>
                  <a:tcPr marL="9525" marR="9525" marT="9525" marB="0" anchor="b">
                    <a:solidFill>
                      <a:schemeClr val="accent1">
                        <a:lumMod val="40000"/>
                        <a:lumOff val="60000"/>
                      </a:schemeClr>
                    </a:solidFill>
                  </a:tcPr>
                </a:tc>
                <a:tc>
                  <a:txBody>
                    <a:bodyPr/>
                    <a:lstStyle/>
                    <a:p>
                      <a:pPr algn="r" fontAlgn="b"/>
                      <a:r>
                        <a:rPr lang="es-MX" sz="1200" b="1" i="0" u="none" strike="noStrike" dirty="0">
                          <a:solidFill>
                            <a:srgbClr val="000000"/>
                          </a:solidFill>
                          <a:effectLst/>
                          <a:latin typeface="Calibri"/>
                        </a:rPr>
                        <a:t>-6949.3524 kg*m</a:t>
                      </a:r>
                    </a:p>
                  </a:txBody>
                  <a:tcPr marL="9525" marR="9525" marT="9525" marB="0" anchor="b">
                    <a:solidFill>
                      <a:schemeClr val="accent1">
                        <a:lumMod val="40000"/>
                        <a:lumOff val="60000"/>
                      </a:schemeClr>
                    </a:solidFill>
                  </a:tcPr>
                </a:tc>
                <a:tc>
                  <a:txBody>
                    <a:bodyPr/>
                    <a:lstStyle/>
                    <a:p>
                      <a:pPr algn="r" fontAlgn="b"/>
                      <a:r>
                        <a:rPr lang="es-MX" sz="1200" b="1" i="0" u="none" strike="noStrike" dirty="0">
                          <a:solidFill>
                            <a:srgbClr val="000000"/>
                          </a:solidFill>
                          <a:effectLst/>
                          <a:latin typeface="Calibri"/>
                        </a:rPr>
                        <a:t>6948.7556 kg*m</a:t>
                      </a:r>
                    </a:p>
                  </a:txBody>
                  <a:tcPr marL="9525" marR="9525" marT="9525" marB="0" anchor="b">
                    <a:solidFill>
                      <a:schemeClr val="accent1">
                        <a:lumMod val="40000"/>
                        <a:lumOff val="60000"/>
                      </a:schemeClr>
                    </a:solidFill>
                  </a:tcPr>
                </a:tc>
                <a:tc>
                  <a:txBody>
                    <a:bodyPr/>
                    <a:lstStyle/>
                    <a:p>
                      <a:pPr algn="r" fontAlgn="b"/>
                      <a:r>
                        <a:rPr lang="es-MX" sz="1200" b="1" i="0" u="none" strike="noStrike" dirty="0">
                          <a:solidFill>
                            <a:srgbClr val="000000"/>
                          </a:solidFill>
                          <a:effectLst/>
                          <a:latin typeface="Calibri"/>
                        </a:rPr>
                        <a:t>-6949.6184 kg*m</a:t>
                      </a:r>
                    </a:p>
                  </a:txBody>
                  <a:tcPr marL="9525" marR="9525" marT="9525" marB="0" anchor="b">
                    <a:solidFill>
                      <a:schemeClr val="accent1">
                        <a:lumMod val="40000"/>
                        <a:lumOff val="60000"/>
                      </a:schemeClr>
                    </a:solidFill>
                  </a:tcPr>
                </a:tc>
                <a:tc>
                  <a:txBody>
                    <a:bodyPr/>
                    <a:lstStyle/>
                    <a:p>
                      <a:pPr algn="r" fontAlgn="b"/>
                      <a:r>
                        <a:rPr lang="es-MX" sz="1200" b="1" i="0" u="none" strike="noStrike" dirty="0">
                          <a:solidFill>
                            <a:srgbClr val="000000"/>
                          </a:solidFill>
                          <a:effectLst/>
                          <a:latin typeface="Calibri"/>
                        </a:rPr>
                        <a:t>6949.6187 kg*m</a:t>
                      </a:r>
                    </a:p>
                  </a:txBody>
                  <a:tcPr marL="9525" marR="9525" marT="9525" marB="0" anchor="b">
                    <a:solidFill>
                      <a:schemeClr val="accent1">
                        <a:lumMod val="40000"/>
                        <a:lumOff val="60000"/>
                      </a:schemeClr>
                    </a:solidFill>
                  </a:tcPr>
                </a:tc>
                <a:tc>
                  <a:txBody>
                    <a:bodyPr/>
                    <a:lstStyle/>
                    <a:p>
                      <a:pPr algn="r" fontAlgn="b"/>
                      <a:r>
                        <a:rPr lang="es-MX" sz="1200" b="1" i="0" u="none" strike="noStrike" dirty="0">
                          <a:solidFill>
                            <a:srgbClr val="000000"/>
                          </a:solidFill>
                          <a:effectLst/>
                          <a:latin typeface="Calibri"/>
                        </a:rPr>
                        <a:t>3474.8093</a:t>
                      </a:r>
                      <a:r>
                        <a:rPr lang="es-MX" sz="1200" b="1" i="0" u="none" strike="noStrike" baseline="0" dirty="0">
                          <a:solidFill>
                            <a:srgbClr val="000000"/>
                          </a:solidFill>
                          <a:effectLst/>
                          <a:latin typeface="Calibri"/>
                        </a:rPr>
                        <a:t> kg*m</a:t>
                      </a:r>
                      <a:endParaRPr lang="es-MX"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776119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6426</TotalTime>
  <Words>5441</Words>
  <Application>Microsoft Office PowerPoint</Application>
  <PresentationFormat>Panorámica</PresentationFormat>
  <Paragraphs>1152</Paragraphs>
  <Slides>66</Slides>
  <Notes>49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66</vt:i4>
      </vt:variant>
    </vt:vector>
  </HeadingPairs>
  <TitlesOfParts>
    <vt:vector size="75" baseType="lpstr">
      <vt:lpstr>Arial</vt:lpstr>
      <vt:lpstr>Calibri</vt:lpstr>
      <vt:lpstr>Cambria Math</vt:lpstr>
      <vt:lpstr>Century Gothic</vt:lpstr>
      <vt:lpstr>Times New Roman</vt:lpstr>
      <vt:lpstr>Tw Cen MT</vt:lpstr>
      <vt:lpstr>Wingdings</vt:lpstr>
      <vt:lpstr>Wingdings 2</vt:lpstr>
      <vt:lpstr>Intermedio</vt:lpstr>
      <vt:lpstr>Análisis estructural avanzado  INGENIERÍA CIVIL    DOCENTE:  M.C. ANTONIO DANIEL MARTÍNEZ DIBENE  UNIDAD I: métodos aproximados  TEMA: DISTRIBUCIÓN DE MOMENTOS. PENDIENTE-DEFLEXIÓN. </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Edgar PC</dc:creator>
  <cp:lastModifiedBy>Usuario</cp:lastModifiedBy>
  <cp:revision>366</cp:revision>
  <dcterms:created xsi:type="dcterms:W3CDTF">2015-05-13T01:18:38Z</dcterms:created>
  <dcterms:modified xsi:type="dcterms:W3CDTF">2023-09-18T19:30:50Z</dcterms:modified>
</cp:coreProperties>
</file>