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handoutMasterIdLst>
    <p:handoutMasterId r:id="rId90"/>
  </p:handoutMasterIdLst>
  <p:sldIdLst>
    <p:sldId id="257" r:id="rId2"/>
    <p:sldId id="281" r:id="rId3"/>
    <p:sldId id="284" r:id="rId4"/>
    <p:sldId id="285" r:id="rId5"/>
    <p:sldId id="286" r:id="rId6"/>
    <p:sldId id="287" r:id="rId7"/>
    <p:sldId id="288" r:id="rId8"/>
    <p:sldId id="289" r:id="rId9"/>
    <p:sldId id="291" r:id="rId10"/>
    <p:sldId id="292" r:id="rId11"/>
    <p:sldId id="290"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448" r:id="rId59"/>
    <p:sldId id="437" r:id="rId60"/>
    <p:sldId id="443" r:id="rId61"/>
    <p:sldId id="444" r:id="rId62"/>
    <p:sldId id="445" r:id="rId63"/>
    <p:sldId id="446" r:id="rId64"/>
    <p:sldId id="447" r:id="rId65"/>
    <p:sldId id="456" r:id="rId66"/>
    <p:sldId id="457" r:id="rId67"/>
    <p:sldId id="438" r:id="rId68"/>
    <p:sldId id="449" r:id="rId69"/>
    <p:sldId id="439" r:id="rId70"/>
    <p:sldId id="440" r:id="rId71"/>
    <p:sldId id="441" r:id="rId72"/>
    <p:sldId id="442" r:id="rId73"/>
    <p:sldId id="450" r:id="rId74"/>
    <p:sldId id="451" r:id="rId75"/>
    <p:sldId id="452" r:id="rId76"/>
    <p:sldId id="453" r:id="rId77"/>
    <p:sldId id="454" r:id="rId78"/>
    <p:sldId id="455" r:id="rId79"/>
    <p:sldId id="458" r:id="rId80"/>
    <p:sldId id="378" r:id="rId81"/>
    <p:sldId id="379" r:id="rId82"/>
    <p:sldId id="386" r:id="rId83"/>
    <p:sldId id="380" r:id="rId84"/>
    <p:sldId id="381" r:id="rId85"/>
    <p:sldId id="382" r:id="rId86"/>
    <p:sldId id="383" r:id="rId87"/>
    <p:sldId id="385" r:id="rId88"/>
  </p:sldIdLst>
  <p:sldSz cx="10440988"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056" y="40"/>
      </p:cViewPr>
      <p:guideLst>
        <p:guide orient="horz" pos="2160"/>
        <p:guide pos="3289"/>
      </p:guideLst>
    </p:cSldViewPr>
  </p:slideViewPr>
  <p:notesTextViewPr>
    <p:cViewPr>
      <p:scale>
        <a:sx n="1" d="1"/>
        <a:sy n="1" d="1"/>
      </p:scale>
      <p:origin x="0" y="0"/>
    </p:cViewPr>
  </p:notesTextViewPr>
  <p:notesViewPr>
    <p:cSldViewPr>
      <p:cViewPr varScale="1">
        <p:scale>
          <a:sx n="65" d="100"/>
          <a:sy n="65" d="100"/>
        </p:scale>
        <p:origin x="3091" y="1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Hoja_de_c_lculo_de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MX" sz="2800" dirty="0"/>
              <a:t>Porcentaje</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Hoja1!$B$1</c:f>
              <c:strCache>
                <c:ptCount val="1"/>
                <c:pt idx="0">
                  <c:v>Porcentaje</c:v>
                </c:pt>
              </c:strCache>
            </c:strRef>
          </c:tx>
          <c:explosion val="25"/>
          <c:cat>
            <c:strRef>
              <c:f>Hoja1!$A$2:$A$5</c:f>
              <c:strCache>
                <c:ptCount val="3"/>
                <c:pt idx="0">
                  <c:v>Hierro</c:v>
                </c:pt>
                <c:pt idx="1">
                  <c:v>Cromo</c:v>
                </c:pt>
                <c:pt idx="2">
                  <c:v>Niquel</c:v>
                </c:pt>
              </c:strCache>
            </c:strRef>
          </c:cat>
          <c:val>
            <c:numRef>
              <c:f>Hoja1!$B$2:$B$5</c:f>
              <c:numCache>
                <c:formatCode>General</c:formatCode>
                <c:ptCount val="4"/>
                <c:pt idx="0">
                  <c:v>75</c:v>
                </c:pt>
                <c:pt idx="1">
                  <c:v>17</c:v>
                </c:pt>
                <c:pt idx="2">
                  <c:v>8</c:v>
                </c:pt>
              </c:numCache>
            </c:numRef>
          </c:val>
          <c:extLst>
            <c:ext xmlns:c16="http://schemas.microsoft.com/office/drawing/2014/chart" uri="{C3380CC4-5D6E-409C-BE32-E72D297353CC}">
              <c16:uniqueId val="{00000000-3864-4239-BE75-A00816D0DAC6}"/>
            </c:ext>
          </c:extLst>
        </c:ser>
        <c:dLbls>
          <c:showLegendKey val="0"/>
          <c:showVal val="0"/>
          <c:showCatName val="0"/>
          <c:showSerName val="0"/>
          <c:showPercent val="0"/>
          <c:showBubbleSize val="0"/>
          <c:showLeaderLines val="1"/>
        </c:dLbls>
      </c:pie3DChart>
      <c:spPr>
        <a:noFill/>
        <a:ln w="25410">
          <a:noFill/>
        </a:ln>
      </c:spPr>
    </c:plotArea>
    <c:legend>
      <c:legendPos val="r"/>
      <c:legendEntry>
        <c:idx val="3"/>
        <c:delete val="1"/>
      </c:legendEntry>
      <c:overlay val="0"/>
      <c:txPr>
        <a:bodyPr/>
        <a:lstStyle/>
        <a:p>
          <a:pPr>
            <a:defRPr sz="2000" b="1"/>
          </a:pPr>
          <a:endParaRPr lang="es-MX"/>
        </a:p>
      </c:txPr>
    </c:legend>
    <c:plotVisOnly val="1"/>
    <c:dispBlanksAs val="zero"/>
    <c:showDLblsOverMax val="0"/>
  </c:chart>
  <c:txPr>
    <a:bodyPr/>
    <a:lstStyle/>
    <a:p>
      <a:pPr>
        <a:defRPr sz="1801"/>
      </a:pPr>
      <a:endParaRPr lang="es-MX"/>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97AD6B-729F-4B18-A7A6-614A52EF102B}" type="doc">
      <dgm:prSet loTypeId="urn:microsoft.com/office/officeart/2005/8/layout/gear1" loCatId="process" qsTypeId="urn:microsoft.com/office/officeart/2005/8/quickstyle/simple1" qsCatId="simple" csTypeId="urn:microsoft.com/office/officeart/2005/8/colors/accent1_2" csCatId="accent1" phldr="1"/>
      <dgm:spPr/>
    </dgm:pt>
    <dgm:pt modelId="{61E57E60-1004-4F32-95F1-0A938229B1D4}">
      <dgm:prSet phldrT="[Texto]"/>
      <dgm:spPr>
        <a:solidFill>
          <a:srgbClr val="92D050"/>
        </a:solidFill>
      </dgm:spPr>
      <dgm:t>
        <a:bodyPr/>
        <a:lstStyle/>
        <a:p>
          <a:r>
            <a:rPr lang="es-MX" dirty="0">
              <a:solidFill>
                <a:srgbClr val="FF0000"/>
              </a:solidFill>
            </a:rPr>
            <a:t>Krupp</a:t>
          </a:r>
        </a:p>
        <a:p>
          <a:r>
            <a:rPr lang="es-MX" dirty="0">
              <a:solidFill>
                <a:srgbClr val="FF0000"/>
              </a:solidFill>
            </a:rPr>
            <a:t>Método Industrial</a:t>
          </a:r>
        </a:p>
      </dgm:t>
    </dgm:pt>
    <dgm:pt modelId="{32754CA2-F2C8-4E6E-84CA-505B97984070}" type="parTrans" cxnId="{E251841B-E797-4E5D-9903-FA6EAE4A554A}">
      <dgm:prSet/>
      <dgm:spPr/>
      <dgm:t>
        <a:bodyPr/>
        <a:lstStyle/>
        <a:p>
          <a:endParaRPr lang="es-MX">
            <a:solidFill>
              <a:srgbClr val="FF0000"/>
            </a:solidFill>
          </a:endParaRPr>
        </a:p>
      </dgm:t>
    </dgm:pt>
    <dgm:pt modelId="{1C9AFD74-5213-4478-A6AE-5DC7A7FEDD6E}" type="sibTrans" cxnId="{E251841B-E797-4E5D-9903-FA6EAE4A554A}">
      <dgm:prSet/>
      <dgm:spPr/>
      <dgm:t>
        <a:bodyPr/>
        <a:lstStyle/>
        <a:p>
          <a:endParaRPr lang="es-MX" dirty="0">
            <a:solidFill>
              <a:srgbClr val="FF0000"/>
            </a:solidFill>
          </a:endParaRPr>
        </a:p>
      </dgm:t>
    </dgm:pt>
    <dgm:pt modelId="{77BB691B-4CCB-49CB-A466-2EE55C191D7A}">
      <dgm:prSet phldrT="[Texto]"/>
      <dgm:spPr>
        <a:solidFill>
          <a:srgbClr val="00B0F0"/>
        </a:solidFill>
      </dgm:spPr>
      <dgm:t>
        <a:bodyPr/>
        <a:lstStyle/>
        <a:p>
          <a:r>
            <a:rPr lang="es-MX" dirty="0">
              <a:solidFill>
                <a:srgbClr val="FF0000"/>
              </a:solidFill>
            </a:rPr>
            <a:t>Martin  Siemens</a:t>
          </a:r>
        </a:p>
      </dgm:t>
    </dgm:pt>
    <dgm:pt modelId="{25ED880F-0303-43D4-80FE-CE619B2E1332}" type="parTrans" cxnId="{81E7A859-857B-429D-A52D-CF00ACD52E0F}">
      <dgm:prSet/>
      <dgm:spPr/>
      <dgm:t>
        <a:bodyPr/>
        <a:lstStyle/>
        <a:p>
          <a:endParaRPr lang="es-MX">
            <a:solidFill>
              <a:srgbClr val="FF0000"/>
            </a:solidFill>
          </a:endParaRPr>
        </a:p>
      </dgm:t>
    </dgm:pt>
    <dgm:pt modelId="{D26D6F1B-E3CB-4AA0-AF0F-7BAB2D0FF561}" type="sibTrans" cxnId="{81E7A859-857B-429D-A52D-CF00ACD52E0F}">
      <dgm:prSet/>
      <dgm:spPr/>
      <dgm:t>
        <a:bodyPr/>
        <a:lstStyle/>
        <a:p>
          <a:endParaRPr lang="es-MX" dirty="0">
            <a:solidFill>
              <a:srgbClr val="FF0000"/>
            </a:solidFill>
          </a:endParaRPr>
        </a:p>
      </dgm:t>
    </dgm:pt>
    <dgm:pt modelId="{09567DBF-A31E-4162-8C32-DE3A94A4EB31}">
      <dgm:prSet phldrT="[Texto]"/>
      <dgm:spPr>
        <a:solidFill>
          <a:srgbClr val="FFFF00"/>
        </a:solidFill>
      </dgm:spPr>
      <dgm:t>
        <a:bodyPr/>
        <a:lstStyle/>
        <a:p>
          <a:r>
            <a:rPr lang="es-MX" dirty="0">
              <a:solidFill>
                <a:srgbClr val="FF0000"/>
              </a:solidFill>
            </a:rPr>
            <a:t>Oficinista Británico, Thomas</a:t>
          </a:r>
        </a:p>
      </dgm:t>
    </dgm:pt>
    <dgm:pt modelId="{0B71E9F8-7FA9-42C2-B7AE-0E55D0EE3A3E}" type="parTrans" cxnId="{2AF0AB53-A647-4B40-9553-2057DF83D5A1}">
      <dgm:prSet/>
      <dgm:spPr/>
      <dgm:t>
        <a:bodyPr/>
        <a:lstStyle/>
        <a:p>
          <a:endParaRPr lang="es-MX">
            <a:solidFill>
              <a:srgbClr val="FF0000"/>
            </a:solidFill>
          </a:endParaRPr>
        </a:p>
      </dgm:t>
    </dgm:pt>
    <dgm:pt modelId="{F0183815-DE28-44B0-95D7-7584C17A46F4}" type="sibTrans" cxnId="{2AF0AB53-A647-4B40-9553-2057DF83D5A1}">
      <dgm:prSet/>
      <dgm:spPr/>
      <dgm:t>
        <a:bodyPr/>
        <a:lstStyle/>
        <a:p>
          <a:endParaRPr lang="es-MX" dirty="0">
            <a:solidFill>
              <a:srgbClr val="FF0000"/>
            </a:solidFill>
          </a:endParaRPr>
        </a:p>
      </dgm:t>
    </dgm:pt>
    <dgm:pt modelId="{DD8BE140-8A8D-4BEA-8D8C-D2721978BF80}">
      <dgm:prSet custT="1"/>
      <dgm:spPr/>
      <dgm:t>
        <a:bodyPr/>
        <a:lstStyle/>
        <a:p>
          <a:pPr algn="ctr"/>
          <a:r>
            <a:rPr lang="es-MX" sz="1900" dirty="0">
              <a:solidFill>
                <a:srgbClr val="FF0000"/>
              </a:solidFill>
            </a:rPr>
            <a:t>Convertidor Bessemer, 1856</a:t>
          </a:r>
        </a:p>
      </dgm:t>
    </dgm:pt>
    <dgm:pt modelId="{C713DE8D-008F-4D97-A13D-56B8162A54A0}" type="parTrans" cxnId="{EAFCEB2B-4449-49BA-97DB-04AEE691D3A4}">
      <dgm:prSet/>
      <dgm:spPr/>
      <dgm:t>
        <a:bodyPr/>
        <a:lstStyle/>
        <a:p>
          <a:endParaRPr lang="es-MX">
            <a:solidFill>
              <a:srgbClr val="FF0000"/>
            </a:solidFill>
          </a:endParaRPr>
        </a:p>
      </dgm:t>
    </dgm:pt>
    <dgm:pt modelId="{20E8E3BC-D587-4123-9D0A-62F0E09087A2}" type="sibTrans" cxnId="{EAFCEB2B-4449-49BA-97DB-04AEE691D3A4}">
      <dgm:prSet/>
      <dgm:spPr/>
      <dgm:t>
        <a:bodyPr/>
        <a:lstStyle/>
        <a:p>
          <a:endParaRPr lang="es-MX">
            <a:solidFill>
              <a:srgbClr val="FF0000"/>
            </a:solidFill>
          </a:endParaRPr>
        </a:p>
      </dgm:t>
    </dgm:pt>
    <dgm:pt modelId="{30BB1626-9169-4BE7-93AD-6F50BAD1BA52}" type="pres">
      <dgm:prSet presAssocID="{DB97AD6B-729F-4B18-A7A6-614A52EF102B}" presName="composite" presStyleCnt="0">
        <dgm:presLayoutVars>
          <dgm:chMax val="3"/>
          <dgm:animLvl val="lvl"/>
          <dgm:resizeHandles val="exact"/>
        </dgm:presLayoutVars>
      </dgm:prSet>
      <dgm:spPr/>
    </dgm:pt>
    <dgm:pt modelId="{94251D08-2EC0-4B91-B2CA-3885B7D0C679}" type="pres">
      <dgm:prSet presAssocID="{61E57E60-1004-4F32-95F1-0A938229B1D4}" presName="gear1" presStyleLbl="node1" presStyleIdx="0" presStyleCnt="3">
        <dgm:presLayoutVars>
          <dgm:chMax val="1"/>
          <dgm:bulletEnabled val="1"/>
        </dgm:presLayoutVars>
      </dgm:prSet>
      <dgm:spPr/>
      <dgm:t>
        <a:bodyPr/>
        <a:lstStyle/>
        <a:p>
          <a:endParaRPr lang="es-ES"/>
        </a:p>
      </dgm:t>
    </dgm:pt>
    <dgm:pt modelId="{6DD085F9-413E-4D75-B0C0-30CDC01F2494}" type="pres">
      <dgm:prSet presAssocID="{61E57E60-1004-4F32-95F1-0A938229B1D4}" presName="gear1srcNode" presStyleLbl="node1" presStyleIdx="0" presStyleCnt="3"/>
      <dgm:spPr/>
      <dgm:t>
        <a:bodyPr/>
        <a:lstStyle/>
        <a:p>
          <a:endParaRPr lang="es-ES"/>
        </a:p>
      </dgm:t>
    </dgm:pt>
    <dgm:pt modelId="{401B1CEB-6F17-43F9-9DD4-443F0240B1BE}" type="pres">
      <dgm:prSet presAssocID="{61E57E60-1004-4F32-95F1-0A938229B1D4}" presName="gear1dstNode" presStyleLbl="node1" presStyleIdx="0" presStyleCnt="3"/>
      <dgm:spPr/>
      <dgm:t>
        <a:bodyPr/>
        <a:lstStyle/>
        <a:p>
          <a:endParaRPr lang="es-ES"/>
        </a:p>
      </dgm:t>
    </dgm:pt>
    <dgm:pt modelId="{4DBD263A-D5B5-420B-8B8E-B46BD967891D}" type="pres">
      <dgm:prSet presAssocID="{61E57E60-1004-4F32-95F1-0A938229B1D4}" presName="gear1ch" presStyleLbl="fgAcc1" presStyleIdx="0" presStyleCnt="1" custLinFactX="84294" custLinFactY="-165605" custLinFactNeighborX="100000" custLinFactNeighborY="-200000">
        <dgm:presLayoutVars>
          <dgm:chMax val="0"/>
          <dgm:bulletEnabled val="1"/>
        </dgm:presLayoutVars>
      </dgm:prSet>
      <dgm:spPr/>
      <dgm:t>
        <a:bodyPr/>
        <a:lstStyle/>
        <a:p>
          <a:endParaRPr lang="es-ES"/>
        </a:p>
      </dgm:t>
    </dgm:pt>
    <dgm:pt modelId="{9F6DB733-2CE9-4AD1-8E6E-9CE9A6375EA1}" type="pres">
      <dgm:prSet presAssocID="{77BB691B-4CCB-49CB-A466-2EE55C191D7A}" presName="gear2" presStyleLbl="node1" presStyleIdx="1" presStyleCnt="3">
        <dgm:presLayoutVars>
          <dgm:chMax val="1"/>
          <dgm:bulletEnabled val="1"/>
        </dgm:presLayoutVars>
      </dgm:prSet>
      <dgm:spPr/>
      <dgm:t>
        <a:bodyPr/>
        <a:lstStyle/>
        <a:p>
          <a:endParaRPr lang="es-ES"/>
        </a:p>
      </dgm:t>
    </dgm:pt>
    <dgm:pt modelId="{9D4B4B0C-2EE5-4988-85F8-2A5A2C0984A2}" type="pres">
      <dgm:prSet presAssocID="{77BB691B-4CCB-49CB-A466-2EE55C191D7A}" presName="gear2srcNode" presStyleLbl="node1" presStyleIdx="1" presStyleCnt="3"/>
      <dgm:spPr/>
      <dgm:t>
        <a:bodyPr/>
        <a:lstStyle/>
        <a:p>
          <a:endParaRPr lang="es-ES"/>
        </a:p>
      </dgm:t>
    </dgm:pt>
    <dgm:pt modelId="{3CB9AB37-DB6D-422C-8C45-129E47FFE038}" type="pres">
      <dgm:prSet presAssocID="{77BB691B-4CCB-49CB-A466-2EE55C191D7A}" presName="gear2dstNode" presStyleLbl="node1" presStyleIdx="1" presStyleCnt="3"/>
      <dgm:spPr/>
      <dgm:t>
        <a:bodyPr/>
        <a:lstStyle/>
        <a:p>
          <a:endParaRPr lang="es-ES"/>
        </a:p>
      </dgm:t>
    </dgm:pt>
    <dgm:pt modelId="{D3E68C13-E754-401E-87E1-9679722C1080}" type="pres">
      <dgm:prSet presAssocID="{09567DBF-A31E-4162-8C32-DE3A94A4EB31}" presName="gear3" presStyleLbl="node1" presStyleIdx="2" presStyleCnt="3"/>
      <dgm:spPr/>
      <dgm:t>
        <a:bodyPr/>
        <a:lstStyle/>
        <a:p>
          <a:endParaRPr lang="es-ES"/>
        </a:p>
      </dgm:t>
    </dgm:pt>
    <dgm:pt modelId="{A741E64C-EAC6-4A9B-A9DD-309E906742B3}" type="pres">
      <dgm:prSet presAssocID="{09567DBF-A31E-4162-8C32-DE3A94A4EB31}" presName="gear3tx" presStyleLbl="node1" presStyleIdx="2" presStyleCnt="3">
        <dgm:presLayoutVars>
          <dgm:chMax val="1"/>
          <dgm:bulletEnabled val="1"/>
        </dgm:presLayoutVars>
      </dgm:prSet>
      <dgm:spPr/>
      <dgm:t>
        <a:bodyPr/>
        <a:lstStyle/>
        <a:p>
          <a:endParaRPr lang="es-ES"/>
        </a:p>
      </dgm:t>
    </dgm:pt>
    <dgm:pt modelId="{68F26B48-5BC2-451D-95CB-9635F4EDD323}" type="pres">
      <dgm:prSet presAssocID="{09567DBF-A31E-4162-8C32-DE3A94A4EB31}" presName="gear3srcNode" presStyleLbl="node1" presStyleIdx="2" presStyleCnt="3"/>
      <dgm:spPr/>
      <dgm:t>
        <a:bodyPr/>
        <a:lstStyle/>
        <a:p>
          <a:endParaRPr lang="es-ES"/>
        </a:p>
      </dgm:t>
    </dgm:pt>
    <dgm:pt modelId="{AC99E612-9DFD-4408-B80A-98049BE43EB5}" type="pres">
      <dgm:prSet presAssocID="{09567DBF-A31E-4162-8C32-DE3A94A4EB31}" presName="gear3dstNode" presStyleLbl="node1" presStyleIdx="2" presStyleCnt="3"/>
      <dgm:spPr/>
      <dgm:t>
        <a:bodyPr/>
        <a:lstStyle/>
        <a:p>
          <a:endParaRPr lang="es-ES"/>
        </a:p>
      </dgm:t>
    </dgm:pt>
    <dgm:pt modelId="{D92C6E84-183A-44F9-8B65-9BBA0C2C377A}" type="pres">
      <dgm:prSet presAssocID="{1C9AFD74-5213-4478-A6AE-5DC7A7FEDD6E}" presName="connector1" presStyleLbl="sibTrans2D1" presStyleIdx="0" presStyleCnt="3"/>
      <dgm:spPr/>
      <dgm:t>
        <a:bodyPr/>
        <a:lstStyle/>
        <a:p>
          <a:endParaRPr lang="es-ES"/>
        </a:p>
      </dgm:t>
    </dgm:pt>
    <dgm:pt modelId="{89A5C62B-EDA3-4DA8-9F8C-5F61F8A3A43B}" type="pres">
      <dgm:prSet presAssocID="{D26D6F1B-E3CB-4AA0-AF0F-7BAB2D0FF561}" presName="connector2" presStyleLbl="sibTrans2D1" presStyleIdx="1" presStyleCnt="3"/>
      <dgm:spPr/>
      <dgm:t>
        <a:bodyPr/>
        <a:lstStyle/>
        <a:p>
          <a:endParaRPr lang="es-ES"/>
        </a:p>
      </dgm:t>
    </dgm:pt>
    <dgm:pt modelId="{B0FCBE8D-C55E-4328-896D-4F21104A327F}" type="pres">
      <dgm:prSet presAssocID="{F0183815-DE28-44B0-95D7-7584C17A46F4}" presName="connector3" presStyleLbl="sibTrans2D1" presStyleIdx="2" presStyleCnt="3"/>
      <dgm:spPr/>
      <dgm:t>
        <a:bodyPr/>
        <a:lstStyle/>
        <a:p>
          <a:endParaRPr lang="es-ES"/>
        </a:p>
      </dgm:t>
    </dgm:pt>
  </dgm:ptLst>
  <dgm:cxnLst>
    <dgm:cxn modelId="{7371EDAA-A985-4583-A8A0-F48A986B9D65}" type="presOf" srcId="{09567DBF-A31E-4162-8C32-DE3A94A4EB31}" destId="{AC99E612-9DFD-4408-B80A-98049BE43EB5}" srcOrd="3" destOrd="0" presId="urn:microsoft.com/office/officeart/2005/8/layout/gear1"/>
    <dgm:cxn modelId="{A6E1D222-58C2-4CF5-A8B6-5F14FA853F49}" type="presOf" srcId="{D26D6F1B-E3CB-4AA0-AF0F-7BAB2D0FF561}" destId="{89A5C62B-EDA3-4DA8-9F8C-5F61F8A3A43B}" srcOrd="0" destOrd="0" presId="urn:microsoft.com/office/officeart/2005/8/layout/gear1"/>
    <dgm:cxn modelId="{F7E202DE-4C65-4295-85D2-174DABFCC81D}" type="presOf" srcId="{61E57E60-1004-4F32-95F1-0A938229B1D4}" destId="{6DD085F9-413E-4D75-B0C0-30CDC01F2494}" srcOrd="1" destOrd="0" presId="urn:microsoft.com/office/officeart/2005/8/layout/gear1"/>
    <dgm:cxn modelId="{1C3A5781-3A89-4BDA-8BC2-C0734DE1831D}" type="presOf" srcId="{61E57E60-1004-4F32-95F1-0A938229B1D4}" destId="{94251D08-2EC0-4B91-B2CA-3885B7D0C679}" srcOrd="0" destOrd="0" presId="urn:microsoft.com/office/officeart/2005/8/layout/gear1"/>
    <dgm:cxn modelId="{C33C9247-BB61-4F82-96B5-98831042344A}" type="presOf" srcId="{77BB691B-4CCB-49CB-A466-2EE55C191D7A}" destId="{9D4B4B0C-2EE5-4988-85F8-2A5A2C0984A2}" srcOrd="1" destOrd="0" presId="urn:microsoft.com/office/officeart/2005/8/layout/gear1"/>
    <dgm:cxn modelId="{0C4F8FCA-7BBA-460B-A3A1-DDDB65EB501D}" type="presOf" srcId="{77BB691B-4CCB-49CB-A466-2EE55C191D7A}" destId="{9F6DB733-2CE9-4AD1-8E6E-9CE9A6375EA1}" srcOrd="0" destOrd="0" presId="urn:microsoft.com/office/officeart/2005/8/layout/gear1"/>
    <dgm:cxn modelId="{75B5FB28-4468-4CA6-ACD5-9336FC65CB6F}" type="presOf" srcId="{F0183815-DE28-44B0-95D7-7584C17A46F4}" destId="{B0FCBE8D-C55E-4328-896D-4F21104A327F}" srcOrd="0" destOrd="0" presId="urn:microsoft.com/office/officeart/2005/8/layout/gear1"/>
    <dgm:cxn modelId="{B686A79A-4300-40EC-9D69-BD2BE5C9EE37}" type="presOf" srcId="{09567DBF-A31E-4162-8C32-DE3A94A4EB31}" destId="{D3E68C13-E754-401E-87E1-9679722C1080}" srcOrd="0" destOrd="0" presId="urn:microsoft.com/office/officeart/2005/8/layout/gear1"/>
    <dgm:cxn modelId="{D46D6799-1653-4D17-BE00-27E1683C67E0}" type="presOf" srcId="{09567DBF-A31E-4162-8C32-DE3A94A4EB31}" destId="{68F26B48-5BC2-451D-95CB-9635F4EDD323}" srcOrd="2" destOrd="0" presId="urn:microsoft.com/office/officeart/2005/8/layout/gear1"/>
    <dgm:cxn modelId="{2AF0AB53-A647-4B40-9553-2057DF83D5A1}" srcId="{DB97AD6B-729F-4B18-A7A6-614A52EF102B}" destId="{09567DBF-A31E-4162-8C32-DE3A94A4EB31}" srcOrd="2" destOrd="0" parTransId="{0B71E9F8-7FA9-42C2-B7AE-0E55D0EE3A3E}" sibTransId="{F0183815-DE28-44B0-95D7-7584C17A46F4}"/>
    <dgm:cxn modelId="{699F96E0-436F-4D33-BDF1-BD07EC7BA1B0}" type="presOf" srcId="{77BB691B-4CCB-49CB-A466-2EE55C191D7A}" destId="{3CB9AB37-DB6D-422C-8C45-129E47FFE038}" srcOrd="2" destOrd="0" presId="urn:microsoft.com/office/officeart/2005/8/layout/gear1"/>
    <dgm:cxn modelId="{30FD0A18-8929-4857-895C-59534C7AE4DA}" type="presOf" srcId="{DB97AD6B-729F-4B18-A7A6-614A52EF102B}" destId="{30BB1626-9169-4BE7-93AD-6F50BAD1BA52}" srcOrd="0" destOrd="0" presId="urn:microsoft.com/office/officeart/2005/8/layout/gear1"/>
    <dgm:cxn modelId="{81E7A859-857B-429D-A52D-CF00ACD52E0F}" srcId="{DB97AD6B-729F-4B18-A7A6-614A52EF102B}" destId="{77BB691B-4CCB-49CB-A466-2EE55C191D7A}" srcOrd="1" destOrd="0" parTransId="{25ED880F-0303-43D4-80FE-CE619B2E1332}" sibTransId="{D26D6F1B-E3CB-4AA0-AF0F-7BAB2D0FF561}"/>
    <dgm:cxn modelId="{F1B511C4-FB70-4FA1-B6A8-7B9F9197A352}" type="presOf" srcId="{61E57E60-1004-4F32-95F1-0A938229B1D4}" destId="{401B1CEB-6F17-43F9-9DD4-443F0240B1BE}" srcOrd="2" destOrd="0" presId="urn:microsoft.com/office/officeart/2005/8/layout/gear1"/>
    <dgm:cxn modelId="{832AF3EE-F76E-454A-881D-172716586DC9}" type="presOf" srcId="{09567DBF-A31E-4162-8C32-DE3A94A4EB31}" destId="{A741E64C-EAC6-4A9B-A9DD-309E906742B3}" srcOrd="1" destOrd="0" presId="urn:microsoft.com/office/officeart/2005/8/layout/gear1"/>
    <dgm:cxn modelId="{94EFD07A-FDED-4691-8BE8-6500A481A453}" type="presOf" srcId="{DD8BE140-8A8D-4BEA-8D8C-D2721978BF80}" destId="{4DBD263A-D5B5-420B-8B8E-B46BD967891D}" srcOrd="0" destOrd="0" presId="urn:microsoft.com/office/officeart/2005/8/layout/gear1"/>
    <dgm:cxn modelId="{3156A4C6-2CC7-4E51-9CBB-42F24B3EB459}" type="presOf" srcId="{1C9AFD74-5213-4478-A6AE-5DC7A7FEDD6E}" destId="{D92C6E84-183A-44F9-8B65-9BBA0C2C377A}" srcOrd="0" destOrd="0" presId="urn:microsoft.com/office/officeart/2005/8/layout/gear1"/>
    <dgm:cxn modelId="{EAFCEB2B-4449-49BA-97DB-04AEE691D3A4}" srcId="{61E57E60-1004-4F32-95F1-0A938229B1D4}" destId="{DD8BE140-8A8D-4BEA-8D8C-D2721978BF80}" srcOrd="0" destOrd="0" parTransId="{C713DE8D-008F-4D97-A13D-56B8162A54A0}" sibTransId="{20E8E3BC-D587-4123-9D0A-62F0E09087A2}"/>
    <dgm:cxn modelId="{E251841B-E797-4E5D-9903-FA6EAE4A554A}" srcId="{DB97AD6B-729F-4B18-A7A6-614A52EF102B}" destId="{61E57E60-1004-4F32-95F1-0A938229B1D4}" srcOrd="0" destOrd="0" parTransId="{32754CA2-F2C8-4E6E-84CA-505B97984070}" sibTransId="{1C9AFD74-5213-4478-A6AE-5DC7A7FEDD6E}"/>
    <dgm:cxn modelId="{832F6BF1-BD83-4295-AC36-169794019070}" type="presParOf" srcId="{30BB1626-9169-4BE7-93AD-6F50BAD1BA52}" destId="{94251D08-2EC0-4B91-B2CA-3885B7D0C679}" srcOrd="0" destOrd="0" presId="urn:microsoft.com/office/officeart/2005/8/layout/gear1"/>
    <dgm:cxn modelId="{0E01C3FC-D439-4A3D-AE18-F206B3E75503}" type="presParOf" srcId="{30BB1626-9169-4BE7-93AD-6F50BAD1BA52}" destId="{6DD085F9-413E-4D75-B0C0-30CDC01F2494}" srcOrd="1" destOrd="0" presId="urn:microsoft.com/office/officeart/2005/8/layout/gear1"/>
    <dgm:cxn modelId="{EE7E6DCF-1DE8-4A9C-B73D-EF1553B5EC4E}" type="presParOf" srcId="{30BB1626-9169-4BE7-93AD-6F50BAD1BA52}" destId="{401B1CEB-6F17-43F9-9DD4-443F0240B1BE}" srcOrd="2" destOrd="0" presId="urn:microsoft.com/office/officeart/2005/8/layout/gear1"/>
    <dgm:cxn modelId="{E3994A0D-9854-44CB-A481-B8CA740BC380}" type="presParOf" srcId="{30BB1626-9169-4BE7-93AD-6F50BAD1BA52}" destId="{4DBD263A-D5B5-420B-8B8E-B46BD967891D}" srcOrd="3" destOrd="0" presId="urn:microsoft.com/office/officeart/2005/8/layout/gear1"/>
    <dgm:cxn modelId="{9555F068-B3C7-4FC5-BB7E-75EA6DAF3193}" type="presParOf" srcId="{30BB1626-9169-4BE7-93AD-6F50BAD1BA52}" destId="{9F6DB733-2CE9-4AD1-8E6E-9CE9A6375EA1}" srcOrd="4" destOrd="0" presId="urn:microsoft.com/office/officeart/2005/8/layout/gear1"/>
    <dgm:cxn modelId="{95816228-8E72-48B3-AF22-B8DECF7BD8A2}" type="presParOf" srcId="{30BB1626-9169-4BE7-93AD-6F50BAD1BA52}" destId="{9D4B4B0C-2EE5-4988-85F8-2A5A2C0984A2}" srcOrd="5" destOrd="0" presId="urn:microsoft.com/office/officeart/2005/8/layout/gear1"/>
    <dgm:cxn modelId="{877EBE59-D61F-4C84-8919-B1BD890F299B}" type="presParOf" srcId="{30BB1626-9169-4BE7-93AD-6F50BAD1BA52}" destId="{3CB9AB37-DB6D-422C-8C45-129E47FFE038}" srcOrd="6" destOrd="0" presId="urn:microsoft.com/office/officeart/2005/8/layout/gear1"/>
    <dgm:cxn modelId="{711E79DD-5028-4172-B305-ADE69F3B4ADA}" type="presParOf" srcId="{30BB1626-9169-4BE7-93AD-6F50BAD1BA52}" destId="{D3E68C13-E754-401E-87E1-9679722C1080}" srcOrd="7" destOrd="0" presId="urn:microsoft.com/office/officeart/2005/8/layout/gear1"/>
    <dgm:cxn modelId="{246DECCA-87FB-4AC5-8217-3242BF00832F}" type="presParOf" srcId="{30BB1626-9169-4BE7-93AD-6F50BAD1BA52}" destId="{A741E64C-EAC6-4A9B-A9DD-309E906742B3}" srcOrd="8" destOrd="0" presId="urn:microsoft.com/office/officeart/2005/8/layout/gear1"/>
    <dgm:cxn modelId="{A62A387E-839A-4480-8614-5DF36253AF62}" type="presParOf" srcId="{30BB1626-9169-4BE7-93AD-6F50BAD1BA52}" destId="{68F26B48-5BC2-451D-95CB-9635F4EDD323}" srcOrd="9" destOrd="0" presId="urn:microsoft.com/office/officeart/2005/8/layout/gear1"/>
    <dgm:cxn modelId="{DED2F5C7-DA3B-4FD8-8297-66C105C16F9F}" type="presParOf" srcId="{30BB1626-9169-4BE7-93AD-6F50BAD1BA52}" destId="{AC99E612-9DFD-4408-B80A-98049BE43EB5}" srcOrd="10" destOrd="0" presId="urn:microsoft.com/office/officeart/2005/8/layout/gear1"/>
    <dgm:cxn modelId="{DD85E81A-49F6-43E2-9AA1-014D98B15229}" type="presParOf" srcId="{30BB1626-9169-4BE7-93AD-6F50BAD1BA52}" destId="{D92C6E84-183A-44F9-8B65-9BBA0C2C377A}" srcOrd="11" destOrd="0" presId="urn:microsoft.com/office/officeart/2005/8/layout/gear1"/>
    <dgm:cxn modelId="{D4BC83F1-7D44-4372-B894-1BF2D1F0BC15}" type="presParOf" srcId="{30BB1626-9169-4BE7-93AD-6F50BAD1BA52}" destId="{89A5C62B-EDA3-4DA8-9F8C-5F61F8A3A43B}" srcOrd="12" destOrd="0" presId="urn:microsoft.com/office/officeart/2005/8/layout/gear1"/>
    <dgm:cxn modelId="{395F4A71-C7E4-4A11-B606-D3472FD765B0}" type="presParOf" srcId="{30BB1626-9169-4BE7-93AD-6F50BAD1BA52}" destId="{B0FCBE8D-C55E-4328-896D-4F21104A327F}" srcOrd="13"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51D08-2EC0-4B91-B2CA-3885B7D0C679}">
      <dsp:nvSpPr>
        <dsp:cNvPr id="0" name=""/>
        <dsp:cNvSpPr/>
      </dsp:nvSpPr>
      <dsp:spPr>
        <a:xfrm>
          <a:off x="3888501" y="2036683"/>
          <a:ext cx="2489279" cy="2489279"/>
        </a:xfrm>
        <a:prstGeom prst="gear9">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MX" sz="1900" kern="1200" dirty="0">
              <a:solidFill>
                <a:srgbClr val="FF0000"/>
              </a:solidFill>
            </a:rPr>
            <a:t>Krupp</a:t>
          </a:r>
        </a:p>
        <a:p>
          <a:pPr lvl="0" algn="ctr" defTabSz="844550">
            <a:lnSpc>
              <a:spcPct val="90000"/>
            </a:lnSpc>
            <a:spcBef>
              <a:spcPct val="0"/>
            </a:spcBef>
            <a:spcAft>
              <a:spcPct val="35000"/>
            </a:spcAft>
          </a:pPr>
          <a:r>
            <a:rPr lang="es-MX" sz="1900" kern="1200" dirty="0">
              <a:solidFill>
                <a:srgbClr val="FF0000"/>
              </a:solidFill>
            </a:rPr>
            <a:t>Método Industrial</a:t>
          </a:r>
        </a:p>
      </dsp:txBody>
      <dsp:txXfrm>
        <a:off x="4388957" y="2619785"/>
        <a:ext cx="1488367" cy="1279541"/>
      </dsp:txXfrm>
    </dsp:sp>
    <dsp:sp modelId="{4DBD263A-D5B5-420B-8B8E-B46BD967891D}">
      <dsp:nvSpPr>
        <dsp:cNvPr id="0" name=""/>
        <dsp:cNvSpPr/>
      </dsp:nvSpPr>
      <dsp:spPr>
        <a:xfrm>
          <a:off x="6491061" y="100609"/>
          <a:ext cx="1584087" cy="9504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71450" lvl="1" indent="-171450" algn="ctr" defTabSz="844550">
            <a:lnSpc>
              <a:spcPct val="90000"/>
            </a:lnSpc>
            <a:spcBef>
              <a:spcPct val="0"/>
            </a:spcBef>
            <a:spcAft>
              <a:spcPct val="15000"/>
            </a:spcAft>
            <a:buChar char="••"/>
          </a:pPr>
          <a:r>
            <a:rPr lang="es-MX" sz="1900" kern="1200" dirty="0">
              <a:solidFill>
                <a:srgbClr val="FF0000"/>
              </a:solidFill>
            </a:rPr>
            <a:t>Convertidor Bessemer, 1856</a:t>
          </a:r>
        </a:p>
      </dsp:txBody>
      <dsp:txXfrm>
        <a:off x="6518899" y="128447"/>
        <a:ext cx="1528411" cy="894776"/>
      </dsp:txXfrm>
    </dsp:sp>
    <dsp:sp modelId="{9F6DB733-2CE9-4AD1-8E6E-9CE9A6375EA1}">
      <dsp:nvSpPr>
        <dsp:cNvPr id="0" name=""/>
        <dsp:cNvSpPr/>
      </dsp:nvSpPr>
      <dsp:spPr>
        <a:xfrm>
          <a:off x="2440193" y="1448308"/>
          <a:ext cx="1810385" cy="1810385"/>
        </a:xfrm>
        <a:prstGeom prst="gear6">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MX" sz="1900" kern="1200" dirty="0">
              <a:solidFill>
                <a:srgbClr val="FF0000"/>
              </a:solidFill>
            </a:rPr>
            <a:t>Martin  Siemens</a:t>
          </a:r>
        </a:p>
      </dsp:txBody>
      <dsp:txXfrm>
        <a:off x="2895963" y="1906833"/>
        <a:ext cx="898845" cy="893335"/>
      </dsp:txXfrm>
    </dsp:sp>
    <dsp:sp modelId="{D3E68C13-E754-401E-87E1-9679722C1080}">
      <dsp:nvSpPr>
        <dsp:cNvPr id="0" name=""/>
        <dsp:cNvSpPr/>
      </dsp:nvSpPr>
      <dsp:spPr>
        <a:xfrm rot="20700000">
          <a:off x="3454194" y="199327"/>
          <a:ext cx="1773807" cy="1773807"/>
        </a:xfrm>
        <a:prstGeom prst="gear6">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MX" sz="1900" kern="1200" dirty="0">
              <a:solidFill>
                <a:srgbClr val="FF0000"/>
              </a:solidFill>
            </a:rPr>
            <a:t>Oficinista Británico, Thomas</a:t>
          </a:r>
        </a:p>
      </dsp:txBody>
      <dsp:txXfrm rot="-20700000">
        <a:off x="3843242" y="588375"/>
        <a:ext cx="995711" cy="995711"/>
      </dsp:txXfrm>
    </dsp:sp>
    <dsp:sp modelId="{D92C6E84-183A-44F9-8B65-9BBA0C2C377A}">
      <dsp:nvSpPr>
        <dsp:cNvPr id="0" name=""/>
        <dsp:cNvSpPr/>
      </dsp:nvSpPr>
      <dsp:spPr>
        <a:xfrm>
          <a:off x="3700746" y="1658974"/>
          <a:ext cx="3186277" cy="3186277"/>
        </a:xfrm>
        <a:prstGeom prst="circularArrow">
          <a:avLst>
            <a:gd name="adj1" fmla="val 4687"/>
            <a:gd name="adj2" fmla="val 299029"/>
            <a:gd name="adj3" fmla="val 2523572"/>
            <a:gd name="adj4" fmla="val 1584541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A5C62B-EDA3-4DA8-9F8C-5F61F8A3A43B}">
      <dsp:nvSpPr>
        <dsp:cNvPr id="0" name=""/>
        <dsp:cNvSpPr/>
      </dsp:nvSpPr>
      <dsp:spPr>
        <a:xfrm>
          <a:off x="2119577" y="1046315"/>
          <a:ext cx="2315030" cy="231503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FCBE8D-C55E-4328-896D-4F21104A327F}">
      <dsp:nvSpPr>
        <dsp:cNvPr id="0" name=""/>
        <dsp:cNvSpPr/>
      </dsp:nvSpPr>
      <dsp:spPr>
        <a:xfrm>
          <a:off x="3043894" y="-190626"/>
          <a:ext cx="2496068" cy="2496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0.11361</cdr:x>
      <cdr:y>0.17647</cdr:y>
    </cdr:from>
    <cdr:to>
      <cdr:x>0.24787</cdr:x>
      <cdr:y>0.27451</cdr:y>
    </cdr:to>
    <cdr:sp macro="" textlink="">
      <cdr:nvSpPr>
        <cdr:cNvPr id="2" name="1 Rectángulo"/>
        <cdr:cNvSpPr/>
      </cdr:nvSpPr>
      <cdr:spPr>
        <a:xfrm xmlns:a="http://schemas.openxmlformats.org/drawingml/2006/main">
          <a:off x="792088" y="648072"/>
          <a:ext cx="936104" cy="36004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s-MX" sz="1800" b="1" dirty="0">
              <a:solidFill>
                <a:schemeClr val="tx1"/>
              </a:solidFill>
            </a:rPr>
            <a:t>10.5%</a:t>
          </a:r>
        </a:p>
      </cdr:txBody>
    </cdr:sp>
  </cdr:relSizeAnchor>
  <cdr:relSizeAnchor xmlns:cdr="http://schemas.openxmlformats.org/drawingml/2006/chartDrawing">
    <cdr:from>
      <cdr:x>0.30984</cdr:x>
      <cdr:y>0.07843</cdr:y>
    </cdr:from>
    <cdr:to>
      <cdr:x>0.39246</cdr:x>
      <cdr:y>0.17647</cdr:y>
    </cdr:to>
    <cdr:sp macro="" textlink="">
      <cdr:nvSpPr>
        <cdr:cNvPr id="3" name="1 Rectángulo"/>
        <cdr:cNvSpPr/>
      </cdr:nvSpPr>
      <cdr:spPr>
        <a:xfrm xmlns:a="http://schemas.openxmlformats.org/drawingml/2006/main">
          <a:off x="2160240" y="288032"/>
          <a:ext cx="576064" cy="36004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000000">
              <a:alpha val="35000"/>
            </a:srgbClr>
          </a:outerShdw>
        </a:effectLst>
        <a:scene3d xmlns:a="http://schemas.openxmlformats.org/drawingml/2006/main">
          <a:camera prst="orthographicFront">
            <a:rot lat="0" lon="0" rev="0"/>
          </a:camera>
          <a:lightRig rig="threePt" dir="t">
            <a:rot lat="0" lon="0" rev="1200000"/>
          </a:lightRig>
        </a:scene3d>
        <a:sp3d xmlns:a="http://schemas.openxmlformats.org/drawingml/2006/main">
          <a:bevelT w="63500" h="25400"/>
        </a:sp3d>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r>
            <a:rPr lang="es-MX" sz="1800" b="1" dirty="0">
              <a:solidFill>
                <a:schemeClr val="tx1"/>
              </a:solidFill>
            </a:rPr>
            <a:t>7 %</a:t>
          </a:r>
        </a:p>
      </cdr:txBody>
    </cdr:sp>
  </cdr:relSizeAnchor>
  <cdr:relSizeAnchor xmlns:cdr="http://schemas.openxmlformats.org/drawingml/2006/chartDrawing">
    <cdr:from>
      <cdr:x>0.68165</cdr:x>
      <cdr:y>0.80392</cdr:y>
    </cdr:from>
    <cdr:to>
      <cdr:x>0.81591</cdr:x>
      <cdr:y>0.90196</cdr:y>
    </cdr:to>
    <cdr:sp macro="" textlink="">
      <cdr:nvSpPr>
        <cdr:cNvPr id="4" name="1 Rectángulo"/>
        <cdr:cNvSpPr/>
      </cdr:nvSpPr>
      <cdr:spPr>
        <a:xfrm xmlns:a="http://schemas.openxmlformats.org/drawingml/2006/main">
          <a:off x="4752528" y="2952328"/>
          <a:ext cx="936104" cy="36004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000000">
              <a:alpha val="35000"/>
            </a:srgbClr>
          </a:outerShdw>
        </a:effectLst>
        <a:scene3d xmlns:a="http://schemas.openxmlformats.org/drawingml/2006/main">
          <a:camera prst="orthographicFront">
            <a:rot lat="0" lon="0" rev="0"/>
          </a:camera>
          <a:lightRig rig="threePt" dir="t">
            <a:rot lat="0" lon="0" rev="1200000"/>
          </a:lightRig>
        </a:scene3d>
        <a:sp3d xmlns:a="http://schemas.openxmlformats.org/drawingml/2006/main">
          <a:bevelT w="63500" h="25400"/>
        </a:sp3d>
      </cdr:spPr>
      <cdr:style>
        <a:lnRef xmlns:a="http://schemas.openxmlformats.org/drawingml/2006/main" idx="0">
          <a:schemeClr val="accent6"/>
        </a:lnRef>
        <a:fillRef xmlns:a="http://schemas.openxmlformats.org/drawingml/2006/main" idx="3">
          <a:schemeClr val="accent6"/>
        </a:fillRef>
        <a:effectRef xmlns:a="http://schemas.openxmlformats.org/drawingml/2006/main" idx="3">
          <a:schemeClr val="accent6"/>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r>
            <a:rPr lang="es-MX" sz="1800" b="1" dirty="0">
              <a:solidFill>
                <a:sysClr val="windowText" lastClr="000000"/>
              </a:solidFill>
            </a:rPr>
            <a:t>82.5%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F2F793E-73AF-4670-820C-BD049BCAA3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BFC21A97-8C8F-4173-A246-60796E43B6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B6606E-DAE0-4E89-96AA-8401258E9164}" type="datetimeFigureOut">
              <a:rPr lang="es-MX" smtClean="0"/>
              <a:t>13/02/2023</a:t>
            </a:fld>
            <a:endParaRPr lang="es-MX"/>
          </a:p>
        </p:txBody>
      </p:sp>
      <p:sp>
        <p:nvSpPr>
          <p:cNvPr id="4" name="Marcador de pie de página 3">
            <a:extLst>
              <a:ext uri="{FF2B5EF4-FFF2-40B4-BE49-F238E27FC236}">
                <a16:creationId xmlns:a16="http://schemas.microsoft.com/office/drawing/2014/main" id="{C25E8556-CD15-456B-BA04-71BFD4A533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E87FE023-29D6-4C9F-A2DC-721DD0C598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E36273-9C74-4D88-B8B7-F66F63D4FFE6}" type="slidenum">
              <a:rPr lang="es-MX" smtClean="0"/>
              <a:t>‹Nº›</a:t>
            </a:fld>
            <a:endParaRPr lang="es-MX"/>
          </a:p>
        </p:txBody>
      </p:sp>
    </p:spTree>
    <p:extLst>
      <p:ext uri="{BB962C8B-B14F-4D97-AF65-F5344CB8AC3E}">
        <p14:creationId xmlns:p14="http://schemas.microsoft.com/office/powerpoint/2010/main" val="952220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6305B4-ABE3-44E4-8ABF-1E360A748EBD}" type="datetimeFigureOut">
              <a:rPr lang="es-MX" smtClean="0"/>
              <a:t>13/02/2023</a:t>
            </a:fld>
            <a:endParaRPr lang="es-MX"/>
          </a:p>
        </p:txBody>
      </p:sp>
      <p:sp>
        <p:nvSpPr>
          <p:cNvPr id="4" name="3 Marcador de imagen de diapositiva"/>
          <p:cNvSpPr>
            <a:spLocks noGrp="1" noRot="1" noChangeAspect="1"/>
          </p:cNvSpPr>
          <p:nvPr>
            <p:ph type="sldImg" idx="2"/>
          </p:nvPr>
        </p:nvSpPr>
        <p:spPr>
          <a:xfrm>
            <a:off x="819150" y="685800"/>
            <a:ext cx="52197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F66260-8B23-43FB-ADBF-817ED4543432}" type="slidenum">
              <a:rPr lang="es-MX" smtClean="0"/>
              <a:t>‹Nº›</a:t>
            </a:fld>
            <a:endParaRPr lang="es-MX"/>
          </a:p>
        </p:txBody>
      </p:sp>
    </p:spTree>
    <p:extLst>
      <p:ext uri="{BB962C8B-B14F-4D97-AF65-F5344CB8AC3E}">
        <p14:creationId xmlns:p14="http://schemas.microsoft.com/office/powerpoint/2010/main" val="3374742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9150" y="685800"/>
            <a:ext cx="52197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ACC78A74-0B9B-46D2-B436-1CD871832CCD}" type="slidenum">
              <a:rPr lang="es-ES" smtClean="0">
                <a:solidFill>
                  <a:prstClr val="black"/>
                </a:solidFill>
              </a:rPr>
              <a:pPr/>
              <a:t>1</a:t>
            </a:fld>
            <a:endParaRPr lang="es-ES" dirty="0">
              <a:solidFill>
                <a:prstClr val="black"/>
              </a:solidFill>
            </a:endParaRPr>
          </a:p>
        </p:txBody>
      </p:sp>
    </p:spTree>
    <p:extLst>
      <p:ext uri="{BB962C8B-B14F-4D97-AF65-F5344CB8AC3E}">
        <p14:creationId xmlns:p14="http://schemas.microsoft.com/office/powerpoint/2010/main" val="483667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77B5E452-8E2C-4EAF-86AD-EC35B6219C0A}" type="slidenum">
              <a:rPr lang="es-MX" smtClean="0"/>
              <a:pPr/>
              <a:t>10</a:t>
            </a:fld>
            <a:endParaRPr lang="es-MX"/>
          </a:p>
        </p:txBody>
      </p:sp>
    </p:spTree>
    <p:extLst>
      <p:ext uri="{BB962C8B-B14F-4D97-AF65-F5344CB8AC3E}">
        <p14:creationId xmlns:p14="http://schemas.microsoft.com/office/powerpoint/2010/main" val="260620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9150" y="685800"/>
            <a:ext cx="52197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ACC78A74-0B9B-46D2-B436-1CD871832CCD}" type="slidenum">
              <a:rPr lang="es-ES" smtClean="0">
                <a:solidFill>
                  <a:prstClr val="black"/>
                </a:solidFill>
              </a:rPr>
              <a:pPr/>
              <a:t>31</a:t>
            </a:fld>
            <a:endParaRPr lang="es-ES" dirty="0">
              <a:solidFill>
                <a:prstClr val="black"/>
              </a:solidFill>
            </a:endParaRPr>
          </a:p>
        </p:txBody>
      </p:sp>
    </p:spTree>
    <p:extLst>
      <p:ext uri="{BB962C8B-B14F-4D97-AF65-F5344CB8AC3E}">
        <p14:creationId xmlns:p14="http://schemas.microsoft.com/office/powerpoint/2010/main" val="48366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9150" y="685800"/>
            <a:ext cx="52197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ACC78A74-0B9B-46D2-B436-1CD871832CCD}" type="slidenum">
              <a:rPr lang="es-ES" smtClean="0">
                <a:solidFill>
                  <a:prstClr val="black"/>
                </a:solidFill>
              </a:rPr>
              <a:pPr/>
              <a:t>58</a:t>
            </a:fld>
            <a:endParaRPr lang="es-ES" dirty="0">
              <a:solidFill>
                <a:prstClr val="black"/>
              </a:solidFill>
            </a:endParaRPr>
          </a:p>
        </p:txBody>
      </p:sp>
    </p:spTree>
    <p:extLst>
      <p:ext uri="{BB962C8B-B14F-4D97-AF65-F5344CB8AC3E}">
        <p14:creationId xmlns:p14="http://schemas.microsoft.com/office/powerpoint/2010/main" val="483667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F8A513C8-CD52-4554-9E29-4CCAE30C7C4D}" type="slidenum">
              <a:rPr lang="es-MX" smtClean="0"/>
              <a:t>63</a:t>
            </a:fld>
            <a:endParaRPr lang="es-MX"/>
          </a:p>
        </p:txBody>
      </p:sp>
    </p:spTree>
    <p:extLst>
      <p:ext uri="{BB962C8B-B14F-4D97-AF65-F5344CB8AC3E}">
        <p14:creationId xmlns:p14="http://schemas.microsoft.com/office/powerpoint/2010/main" val="4204313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F8A513C8-CD52-4554-9E29-4CCAE30C7C4D}" type="slidenum">
              <a:rPr lang="es-MX" smtClean="0"/>
              <a:t>64</a:t>
            </a:fld>
            <a:endParaRPr lang="es-MX"/>
          </a:p>
        </p:txBody>
      </p:sp>
    </p:spTree>
    <p:extLst>
      <p:ext uri="{BB962C8B-B14F-4D97-AF65-F5344CB8AC3E}">
        <p14:creationId xmlns:p14="http://schemas.microsoft.com/office/powerpoint/2010/main" val="4000937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9150" y="685800"/>
            <a:ext cx="52197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ACC78A74-0B9B-46D2-B436-1CD871832CCD}" type="slidenum">
              <a:rPr lang="es-ES" smtClean="0">
                <a:solidFill>
                  <a:prstClr val="black"/>
                </a:solidFill>
              </a:rPr>
              <a:pPr/>
              <a:t>65</a:t>
            </a:fld>
            <a:endParaRPr lang="es-ES" dirty="0">
              <a:solidFill>
                <a:prstClr val="black"/>
              </a:solidFill>
            </a:endParaRPr>
          </a:p>
        </p:txBody>
      </p:sp>
    </p:spTree>
    <p:extLst>
      <p:ext uri="{BB962C8B-B14F-4D97-AF65-F5344CB8AC3E}">
        <p14:creationId xmlns:p14="http://schemas.microsoft.com/office/powerpoint/2010/main" val="48366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74F66260-8B23-43FB-ADBF-817ED4543432}" type="slidenum">
              <a:rPr lang="es-MX" smtClean="0"/>
              <a:t>79</a:t>
            </a:fld>
            <a:endParaRPr lang="es-MX"/>
          </a:p>
        </p:txBody>
      </p:sp>
    </p:spTree>
    <p:extLst>
      <p:ext uri="{BB962C8B-B14F-4D97-AF65-F5344CB8AC3E}">
        <p14:creationId xmlns:p14="http://schemas.microsoft.com/office/powerpoint/2010/main" val="417354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83074" y="2130436"/>
            <a:ext cx="887484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566148" y="3886200"/>
            <a:ext cx="730869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1DF84099-D5F2-4D83-8240-152F8E011457}" type="datetime1">
              <a:rPr lang="es-MX" smtClean="0">
                <a:solidFill>
                  <a:prstClr val="black">
                    <a:tint val="75000"/>
                  </a:prstClr>
                </a:solidFill>
              </a:rPr>
              <a:t>13/02/2023</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20D5B2E-A39C-4A67-9A03-2664C49F1C64}" type="slidenum">
              <a:rPr lang="es-MX" smtClean="0"/>
              <a:pPr/>
              <a:t>‹Nº›</a:t>
            </a:fld>
            <a:r>
              <a:rPr lang="es-MX" dirty="0"/>
              <a:t>/87</a:t>
            </a:r>
            <a:endParaRPr lang="es-MX" sz="1400" dirty="0"/>
          </a:p>
        </p:txBody>
      </p:sp>
    </p:spTree>
    <p:extLst>
      <p:ext uri="{BB962C8B-B14F-4D97-AF65-F5344CB8AC3E}">
        <p14:creationId xmlns:p14="http://schemas.microsoft.com/office/powerpoint/2010/main" val="3325809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7B21A416-4691-4E01-BC89-8A1EF07057B3}" type="datetime1">
              <a:rPr lang="es-MX" smtClean="0">
                <a:solidFill>
                  <a:prstClr val="black">
                    <a:tint val="75000"/>
                  </a:prstClr>
                </a:solidFill>
              </a:rPr>
              <a:t>13/02/2023</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20D5B2E-A39C-4A67-9A03-2664C49F1C64}" type="slidenum">
              <a:rPr lang="es-MX" smtClean="0"/>
              <a:pPr/>
              <a:t>‹Nº›</a:t>
            </a:fld>
            <a:r>
              <a:rPr lang="es-MX" dirty="0"/>
              <a:t>/87</a:t>
            </a:r>
            <a:endParaRPr lang="es-MX" sz="1400" dirty="0"/>
          </a:p>
        </p:txBody>
      </p:sp>
    </p:spTree>
    <p:extLst>
      <p:ext uri="{BB962C8B-B14F-4D97-AF65-F5344CB8AC3E}">
        <p14:creationId xmlns:p14="http://schemas.microsoft.com/office/powerpoint/2010/main" val="2187446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569716" y="274645"/>
            <a:ext cx="2349222"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522050" y="274645"/>
            <a:ext cx="687365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7C747A43-2392-4138-9101-D022294A8550}" type="datetime1">
              <a:rPr lang="es-MX" smtClean="0">
                <a:solidFill>
                  <a:prstClr val="black">
                    <a:tint val="75000"/>
                  </a:prstClr>
                </a:solidFill>
              </a:rPr>
              <a:t>13/02/2023</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20D5B2E-A39C-4A67-9A03-2664C49F1C64}" type="slidenum">
              <a:rPr lang="es-MX" smtClean="0"/>
              <a:pPr/>
              <a:t>‹Nº›</a:t>
            </a:fld>
            <a:r>
              <a:rPr lang="es-MX" dirty="0"/>
              <a:t>/87</a:t>
            </a:r>
            <a:endParaRPr lang="es-MX" sz="1400" dirty="0"/>
          </a:p>
        </p:txBody>
      </p:sp>
    </p:spTree>
    <p:extLst>
      <p:ext uri="{BB962C8B-B14F-4D97-AF65-F5344CB8AC3E}">
        <p14:creationId xmlns:p14="http://schemas.microsoft.com/office/powerpoint/2010/main" val="2525126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30F0285A-7FCC-4C52-96C8-F03E84BB8AB9}" type="datetime1">
              <a:rPr lang="es-MX" smtClean="0">
                <a:solidFill>
                  <a:prstClr val="black">
                    <a:tint val="75000"/>
                  </a:prstClr>
                </a:solidFill>
              </a:rPr>
              <a:t>13/02/2023</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sz="1600" b="1">
                <a:solidFill>
                  <a:srgbClr val="002060"/>
                </a:solidFill>
                <a:latin typeface="Century Gothic" pitchFamily="34" charset="0"/>
                <a:cs typeface="Aharoni" pitchFamily="2" charset="-79"/>
              </a:defRPr>
            </a:lvl1pPr>
          </a:lstStyle>
          <a:p>
            <a:fld id="{A20D5B2E-A39C-4A67-9A03-2664C49F1C64}" type="slidenum">
              <a:rPr lang="es-MX" smtClean="0"/>
              <a:pPr/>
              <a:t>‹Nº›</a:t>
            </a:fld>
            <a:r>
              <a:rPr lang="es-MX" dirty="0"/>
              <a:t>/87</a:t>
            </a:r>
          </a:p>
        </p:txBody>
      </p:sp>
    </p:spTree>
    <p:extLst>
      <p:ext uri="{BB962C8B-B14F-4D97-AF65-F5344CB8AC3E}">
        <p14:creationId xmlns:p14="http://schemas.microsoft.com/office/powerpoint/2010/main" val="167227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24766" y="4406911"/>
            <a:ext cx="887484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824766" y="2906713"/>
            <a:ext cx="887484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5B2FD0A3-EEAF-4148-AD9E-7A3A00A86924}" type="datetime1">
              <a:rPr lang="es-MX" smtClean="0">
                <a:solidFill>
                  <a:prstClr val="black">
                    <a:tint val="75000"/>
                  </a:prstClr>
                </a:solidFill>
              </a:rPr>
              <a:t>13/02/2023</a:t>
            </a:fld>
            <a:endParaRPr lang="es-MX"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20D5B2E-A39C-4A67-9A03-2664C49F1C64}" type="slidenum">
              <a:rPr lang="es-MX" smtClean="0"/>
              <a:pPr/>
              <a:t>‹Nº›</a:t>
            </a:fld>
            <a:r>
              <a:rPr lang="es-MX" dirty="0"/>
              <a:t>/87</a:t>
            </a:r>
            <a:endParaRPr lang="es-MX" sz="1400" dirty="0"/>
          </a:p>
        </p:txBody>
      </p:sp>
    </p:spTree>
    <p:extLst>
      <p:ext uri="{BB962C8B-B14F-4D97-AF65-F5344CB8AC3E}">
        <p14:creationId xmlns:p14="http://schemas.microsoft.com/office/powerpoint/2010/main" val="784929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522050" y="1600206"/>
            <a:ext cx="461143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5307502" y="1600206"/>
            <a:ext cx="461143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D700CADB-2744-44BC-8120-1911F186AD59}" type="datetime1">
              <a:rPr lang="es-MX" smtClean="0">
                <a:solidFill>
                  <a:prstClr val="black">
                    <a:tint val="75000"/>
                  </a:prstClr>
                </a:solidFill>
              </a:rPr>
              <a:t>13/02/2023</a:t>
            </a:fld>
            <a:endParaRPr lang="es-MX"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20D5B2E-A39C-4A67-9A03-2664C49F1C64}" type="slidenum">
              <a:rPr lang="es-MX" smtClean="0"/>
              <a:pPr/>
              <a:t>‹Nº›</a:t>
            </a:fld>
            <a:r>
              <a:rPr lang="es-MX" dirty="0"/>
              <a:t>/87</a:t>
            </a:r>
            <a:endParaRPr lang="es-MX" sz="1400" dirty="0"/>
          </a:p>
        </p:txBody>
      </p:sp>
    </p:spTree>
    <p:extLst>
      <p:ext uri="{BB962C8B-B14F-4D97-AF65-F5344CB8AC3E}">
        <p14:creationId xmlns:p14="http://schemas.microsoft.com/office/powerpoint/2010/main" val="2387428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522049" y="1535113"/>
            <a:ext cx="46132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522049" y="2174875"/>
            <a:ext cx="46132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5303877" y="1535113"/>
            <a:ext cx="46150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5303877" y="2174875"/>
            <a:ext cx="46150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73D6128F-BEAD-4B3A-BA9A-F245ED8498D2}" type="datetime1">
              <a:rPr lang="es-MX" smtClean="0">
                <a:solidFill>
                  <a:prstClr val="black">
                    <a:tint val="75000"/>
                  </a:prstClr>
                </a:solidFill>
              </a:rPr>
              <a:t>13/02/2023</a:t>
            </a:fld>
            <a:endParaRPr lang="es-MX" dirty="0">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A20D5B2E-A39C-4A67-9A03-2664C49F1C64}" type="slidenum">
              <a:rPr lang="es-MX" smtClean="0"/>
              <a:pPr/>
              <a:t>‹Nº›</a:t>
            </a:fld>
            <a:r>
              <a:rPr lang="es-MX" dirty="0"/>
              <a:t>/87</a:t>
            </a:r>
            <a:endParaRPr lang="es-MX" sz="1400" dirty="0"/>
          </a:p>
        </p:txBody>
      </p:sp>
    </p:spTree>
    <p:extLst>
      <p:ext uri="{BB962C8B-B14F-4D97-AF65-F5344CB8AC3E}">
        <p14:creationId xmlns:p14="http://schemas.microsoft.com/office/powerpoint/2010/main" val="3164462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74BD5879-B511-475E-8AFE-DDA518955FF0}" type="datetime1">
              <a:rPr lang="es-MX" smtClean="0">
                <a:solidFill>
                  <a:prstClr val="black">
                    <a:tint val="75000"/>
                  </a:prstClr>
                </a:solidFill>
              </a:rPr>
              <a:t>13/02/2023</a:t>
            </a:fld>
            <a:endParaRPr lang="es-MX" dirty="0">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A20D5B2E-A39C-4A67-9A03-2664C49F1C64}" type="slidenum">
              <a:rPr lang="es-MX" smtClean="0"/>
              <a:pPr/>
              <a:t>‹Nº›</a:t>
            </a:fld>
            <a:r>
              <a:rPr lang="es-MX" dirty="0"/>
              <a:t>/87</a:t>
            </a:r>
            <a:endParaRPr lang="es-MX" sz="1400" dirty="0"/>
          </a:p>
        </p:txBody>
      </p:sp>
    </p:spTree>
    <p:extLst>
      <p:ext uri="{BB962C8B-B14F-4D97-AF65-F5344CB8AC3E}">
        <p14:creationId xmlns:p14="http://schemas.microsoft.com/office/powerpoint/2010/main" val="2333247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903A03D-1B2C-417B-9388-578B944C8439}" type="datetime1">
              <a:rPr lang="es-MX" smtClean="0">
                <a:solidFill>
                  <a:prstClr val="black">
                    <a:tint val="75000"/>
                  </a:prstClr>
                </a:solidFill>
              </a:rPr>
              <a:t>13/02/2023</a:t>
            </a:fld>
            <a:endParaRPr lang="es-MX" dirty="0">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A20D5B2E-A39C-4A67-9A03-2664C49F1C64}" type="slidenum">
              <a:rPr lang="es-MX" smtClean="0"/>
              <a:pPr/>
              <a:t>‹Nº›</a:t>
            </a:fld>
            <a:r>
              <a:rPr lang="es-MX" dirty="0"/>
              <a:t>/87</a:t>
            </a:r>
            <a:endParaRPr lang="es-MX" sz="1400" dirty="0"/>
          </a:p>
        </p:txBody>
      </p:sp>
    </p:spTree>
    <p:extLst>
      <p:ext uri="{BB962C8B-B14F-4D97-AF65-F5344CB8AC3E}">
        <p14:creationId xmlns:p14="http://schemas.microsoft.com/office/powerpoint/2010/main" val="1827366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22051" y="273050"/>
            <a:ext cx="34350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4082136" y="273057"/>
            <a:ext cx="583680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522051" y="1435103"/>
            <a:ext cx="34350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C607130-A98F-42DE-97FD-1A26D99DA141}" type="datetime1">
              <a:rPr lang="es-MX" smtClean="0">
                <a:solidFill>
                  <a:prstClr val="black">
                    <a:tint val="75000"/>
                  </a:prstClr>
                </a:solidFill>
              </a:rPr>
              <a:t>13/02/2023</a:t>
            </a:fld>
            <a:endParaRPr lang="es-MX"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20D5B2E-A39C-4A67-9A03-2664C49F1C64}" type="slidenum">
              <a:rPr lang="es-MX" smtClean="0"/>
              <a:pPr/>
              <a:t>‹Nº›</a:t>
            </a:fld>
            <a:r>
              <a:rPr lang="es-MX" dirty="0"/>
              <a:t>/87</a:t>
            </a:r>
            <a:endParaRPr lang="es-MX" sz="1400" dirty="0"/>
          </a:p>
        </p:txBody>
      </p:sp>
    </p:spTree>
    <p:extLst>
      <p:ext uri="{BB962C8B-B14F-4D97-AF65-F5344CB8AC3E}">
        <p14:creationId xmlns:p14="http://schemas.microsoft.com/office/powerpoint/2010/main" val="3675149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046510" y="4800600"/>
            <a:ext cx="6264593"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046510" y="612775"/>
            <a:ext cx="626459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2046510" y="5367338"/>
            <a:ext cx="626459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82B8FF7-974A-4D2A-A73C-A32E693181B7}" type="datetime1">
              <a:rPr lang="es-MX" smtClean="0">
                <a:solidFill>
                  <a:prstClr val="black">
                    <a:tint val="75000"/>
                  </a:prstClr>
                </a:solidFill>
              </a:rPr>
              <a:t>13/02/2023</a:t>
            </a:fld>
            <a:endParaRPr lang="es-MX"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20D5B2E-A39C-4A67-9A03-2664C49F1C64}" type="slidenum">
              <a:rPr lang="es-MX" smtClean="0"/>
              <a:pPr/>
              <a:t>‹Nº›</a:t>
            </a:fld>
            <a:r>
              <a:rPr lang="es-MX" dirty="0"/>
              <a:t>/87</a:t>
            </a:r>
            <a:endParaRPr lang="es-MX" sz="1400" dirty="0"/>
          </a:p>
        </p:txBody>
      </p:sp>
    </p:spTree>
    <p:extLst>
      <p:ext uri="{BB962C8B-B14F-4D97-AF65-F5344CB8AC3E}">
        <p14:creationId xmlns:p14="http://schemas.microsoft.com/office/powerpoint/2010/main" val="15219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gs>
            <a:gs pos="82000">
              <a:srgbClr val="C9E8A8"/>
            </a:gs>
            <a:gs pos="57000">
              <a:srgbClr val="92D050"/>
            </a:gs>
          </a:gsLst>
          <a:lin ang="5400000" scaled="1"/>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522051" y="274638"/>
            <a:ext cx="9396889"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522051" y="1600206"/>
            <a:ext cx="9396889"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522053" y="6356361"/>
            <a:ext cx="24362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5A40B-FEB7-433A-90C0-286757F8555D}" type="datetime1">
              <a:rPr lang="es-MX" smtClean="0">
                <a:solidFill>
                  <a:prstClr val="black">
                    <a:tint val="75000"/>
                  </a:prstClr>
                </a:solidFill>
              </a:rPr>
              <a:t>13/02/2023</a:t>
            </a:fld>
            <a:endParaRPr lang="es-MX" dirty="0">
              <a:solidFill>
                <a:prstClr val="black">
                  <a:tint val="75000"/>
                </a:prstClr>
              </a:solidFill>
            </a:endParaRPr>
          </a:p>
        </p:txBody>
      </p:sp>
      <p:sp>
        <p:nvSpPr>
          <p:cNvPr id="5" name="4 Marcador de pie de página"/>
          <p:cNvSpPr>
            <a:spLocks noGrp="1"/>
          </p:cNvSpPr>
          <p:nvPr>
            <p:ph type="ftr" sz="quarter" idx="3"/>
          </p:nvPr>
        </p:nvSpPr>
        <p:spPr>
          <a:xfrm>
            <a:off x="3567339" y="6356361"/>
            <a:ext cx="330631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solidFill>
                <a:prstClr val="black">
                  <a:tint val="75000"/>
                </a:prstClr>
              </a:solidFill>
            </a:endParaRPr>
          </a:p>
        </p:txBody>
      </p:sp>
      <p:sp>
        <p:nvSpPr>
          <p:cNvPr id="6" name="5 Marcador de número de diapositiva"/>
          <p:cNvSpPr>
            <a:spLocks noGrp="1"/>
          </p:cNvSpPr>
          <p:nvPr>
            <p:ph type="sldNum" sz="quarter" idx="4"/>
          </p:nvPr>
        </p:nvSpPr>
        <p:spPr>
          <a:xfrm>
            <a:off x="7482712" y="6356361"/>
            <a:ext cx="2436231" cy="365125"/>
          </a:xfrm>
          <a:prstGeom prst="rect">
            <a:avLst/>
          </a:prstGeom>
        </p:spPr>
        <p:txBody>
          <a:bodyPr vert="horz" lIns="91440" tIns="45720" rIns="91440" bIns="45720" rtlCol="0" anchor="ctr"/>
          <a:lstStyle>
            <a:lvl1pPr algn="r">
              <a:defRPr lang="es-MX" sz="1600" b="1" kern="1200" smtClean="0">
                <a:solidFill>
                  <a:srgbClr val="002060"/>
                </a:solidFill>
                <a:latin typeface="Century Gothic" pitchFamily="34" charset="0"/>
                <a:ea typeface="+mn-ea"/>
                <a:cs typeface="Aharoni" pitchFamily="2" charset="-79"/>
              </a:defRPr>
            </a:lvl1pPr>
          </a:lstStyle>
          <a:p>
            <a:fld id="{A20D5B2E-A39C-4A67-9A03-2664C49F1C64}" type="slidenum">
              <a:rPr lang="es-MX" smtClean="0"/>
              <a:pPr/>
              <a:t>‹Nº›</a:t>
            </a:fld>
            <a:r>
              <a:rPr lang="es-MX" dirty="0"/>
              <a:t>/87</a:t>
            </a:r>
            <a:endParaRPr lang="es-MX" sz="1600" b="1" kern="1200" dirty="0">
              <a:solidFill>
                <a:srgbClr val="002060"/>
              </a:solidFill>
              <a:latin typeface="Century Gothic" pitchFamily="34" charset="0"/>
              <a:ea typeface="+mn-ea"/>
              <a:cs typeface="Aharoni" pitchFamily="2" charset="-79"/>
            </a:endParaRPr>
          </a:p>
        </p:txBody>
      </p:sp>
    </p:spTree>
    <p:extLst>
      <p:ext uri="{BB962C8B-B14F-4D97-AF65-F5344CB8AC3E}">
        <p14:creationId xmlns:p14="http://schemas.microsoft.com/office/powerpoint/2010/main" val="3072731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xml"/><Relationship Id="rId7" Type="http://schemas.openxmlformats.org/officeDocument/2006/relationships/slide" Target="slide7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slide" Target="slide58.xml"/><Relationship Id="rId4" Type="http://schemas.openxmlformats.org/officeDocument/2006/relationships/slide" Target="slide31.xml"/><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image" Target="../media/image2.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2.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1.xml"/><Relationship Id="rId3" Type="http://schemas.openxmlformats.org/officeDocument/2006/relationships/image" Target="../media/image1.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2.jpg"/><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jp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jp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3.wdp"/><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hdphoto" Target="../media/hdphoto4.wdp"/><Relationship Id="rId7"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NTC%20BCS%20ACERO.pdf" TargetMode="External"/><Relationship Id="rId5" Type="http://schemas.microsoft.com/office/2007/relationships/hdphoto" Target="../media/hdphoto5.wdp"/><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7.wdp"/><Relationship Id="rId4" Type="http://schemas.openxmlformats.org/officeDocument/2006/relationships/image" Target="../media/image50.png"/><Relationship Id="rId9"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2.jp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10.wdp"/><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2.jp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3.png"/><Relationship Id="rId7"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5.pn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66.png"/><Relationship Id="rId4" Type="http://schemas.openxmlformats.org/officeDocument/2006/relationships/image" Target="../media/image2.jp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tmp"/><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1.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slide" Target="slide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77.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6.png"/><Relationship Id="rId7" Type="http://schemas.openxmlformats.org/officeDocument/2006/relationships/image" Target="../media/image10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png"/><Relationship Id="rId7" Type="http://schemas.openxmlformats.org/officeDocument/2006/relationships/image" Target="../media/image150.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1060637" y="1484786"/>
            <a:ext cx="8408331" cy="70788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000" b="1" dirty="0">
                <a:ln w="11430"/>
                <a:solidFill>
                  <a:prstClr val="white"/>
                </a:solidFill>
                <a:effectLst>
                  <a:outerShdw blurRad="80000" dist="40000" dir="5040000" algn="tl">
                    <a:srgbClr val="000000">
                      <a:alpha val="30000"/>
                    </a:srgbClr>
                  </a:outerShdw>
                </a:effectLst>
              </a:rPr>
              <a:t>UNIDAD 1. CONCEPTOS GENERALES</a:t>
            </a:r>
          </a:p>
        </p:txBody>
      </p:sp>
      <p:sp>
        <p:nvSpPr>
          <p:cNvPr id="2" name="1 Rectángulo">
            <a:hlinkClick r:id="" action="ppaction://noaction"/>
          </p:cNvPr>
          <p:cNvSpPr/>
          <p:nvPr/>
        </p:nvSpPr>
        <p:spPr>
          <a:xfrm>
            <a:off x="1087341" y="2852936"/>
            <a:ext cx="8408331" cy="6063198"/>
          </a:xfrm>
          <a:prstGeom prst="rect">
            <a:avLst/>
          </a:prstGeom>
        </p:spPr>
        <p:txBody>
          <a:bodyPr wrap="square">
            <a:spAutoFit/>
          </a:bodyPr>
          <a:lstStyle/>
          <a:p>
            <a:r>
              <a:rPr lang="es-MX" sz="2800" b="1" dirty="0">
                <a:ln w="9525">
                  <a:solidFill>
                    <a:prstClr val="white">
                      <a:lumMod val="50000"/>
                    </a:prstClr>
                  </a:solidFill>
                </a:ln>
                <a:solidFill>
                  <a:srgbClr val="0000FF"/>
                </a:solidFill>
                <a:effectLst>
                  <a:innerShdw blurRad="69850" dist="43180" dir="5400000">
                    <a:srgbClr val="000000">
                      <a:alpha val="65000"/>
                    </a:srgbClr>
                  </a:innerShdw>
                </a:effectLst>
                <a:hlinkClick r:id="rId3" action="ppaction://hlinksldjump"/>
              </a:rPr>
              <a:t>1.1  EL ACERO ESTRUCTURAL</a:t>
            </a:r>
            <a:endParaRPr lang="es-MX" sz="2800" b="1" dirty="0">
              <a:ln w="9525">
                <a:solidFill>
                  <a:prstClr val="white">
                    <a:lumMod val="50000"/>
                  </a:prstClr>
                </a:solidFill>
              </a:ln>
              <a:solidFill>
                <a:srgbClr val="0000FF"/>
              </a:solidFill>
              <a:effectLst>
                <a:innerShdw blurRad="69850" dist="43180" dir="5400000">
                  <a:srgbClr val="000000">
                    <a:alpha val="65000"/>
                  </a:srgbClr>
                </a:innerShdw>
              </a:effectLst>
            </a:endParaRPr>
          </a:p>
          <a:p>
            <a:r>
              <a:rPr lang="es-MX" sz="2800" b="1" dirty="0">
                <a:ln w="9525">
                  <a:solidFill>
                    <a:prstClr val="white">
                      <a:lumMod val="50000"/>
                    </a:prstClr>
                  </a:solidFill>
                </a:ln>
                <a:solidFill>
                  <a:srgbClr val="0000FF"/>
                </a:solidFill>
                <a:effectLst>
                  <a:innerShdw blurRad="69850" dist="43180" dir="5400000">
                    <a:srgbClr val="000000">
                      <a:alpha val="65000"/>
                    </a:srgbClr>
                  </a:innerShdw>
                </a:effectLst>
                <a:hlinkClick r:id="rId4" action="ppaction://hlinksldjump"/>
              </a:rPr>
              <a:t>1.2  REGLAMENTO Y ESPECIFICACIONES DE DISEÑO </a:t>
            </a:r>
            <a:endParaRPr lang="es-ES" sz="2800" dirty="0">
              <a:solidFill>
                <a:schemeClr val="accent2"/>
              </a:solidFill>
              <a:effectLst>
                <a:outerShdw blurRad="38100" dist="38100" dir="2700000" algn="tl">
                  <a:srgbClr val="000000"/>
                </a:outerShdw>
              </a:effectLst>
            </a:endParaRPr>
          </a:p>
          <a:p>
            <a:r>
              <a:rPr lang="es-MX" sz="2800" b="1" dirty="0">
                <a:ln w="9525">
                  <a:solidFill>
                    <a:prstClr val="white">
                      <a:lumMod val="50000"/>
                    </a:prstClr>
                  </a:solidFill>
                </a:ln>
                <a:solidFill>
                  <a:srgbClr val="0000FF"/>
                </a:solidFill>
                <a:effectLst>
                  <a:innerShdw blurRad="69850" dist="43180" dir="5400000">
                    <a:srgbClr val="000000">
                      <a:alpha val="65000"/>
                    </a:srgbClr>
                  </a:innerShdw>
                </a:effectLst>
                <a:hlinkClick r:id="rId5" action="ppaction://hlinksldjump"/>
              </a:rPr>
              <a:t>1.3  CRITERIOS DE DISEÑO</a:t>
            </a:r>
            <a:endParaRPr lang="es-MX" sz="2800" b="1" dirty="0">
              <a:ln w="9525">
                <a:solidFill>
                  <a:prstClr val="white">
                    <a:lumMod val="50000"/>
                  </a:prstClr>
                </a:solidFill>
              </a:ln>
              <a:solidFill>
                <a:srgbClr val="0000FF"/>
              </a:solidFill>
              <a:effectLst>
                <a:innerShdw blurRad="69850" dist="43180" dir="5400000">
                  <a:srgbClr val="000000">
                    <a:alpha val="65000"/>
                  </a:srgbClr>
                </a:innerShdw>
              </a:effectLst>
            </a:endParaRPr>
          </a:p>
          <a:p>
            <a:r>
              <a:rPr lang="es-MX" sz="2800" b="1" dirty="0">
                <a:ln w="9525">
                  <a:solidFill>
                    <a:prstClr val="white">
                      <a:lumMod val="50000"/>
                    </a:prstClr>
                  </a:solidFill>
                </a:ln>
                <a:solidFill>
                  <a:srgbClr val="0000FF"/>
                </a:solidFill>
                <a:effectLst>
                  <a:innerShdw blurRad="69850" dist="43180" dir="5400000">
                    <a:srgbClr val="000000">
                      <a:alpha val="65000"/>
                    </a:srgbClr>
                  </a:innerShdw>
                </a:effectLst>
                <a:hlinkClick r:id="rId6" action="ppaction://hlinksldjump"/>
              </a:rPr>
              <a:t>1.4  ANÁLISIS DE CARGAS POR GRAVEDAD</a:t>
            </a:r>
            <a:endParaRPr lang="es-MX" sz="2800" b="1" dirty="0">
              <a:ln w="9525">
                <a:solidFill>
                  <a:prstClr val="white">
                    <a:lumMod val="50000"/>
                  </a:prstClr>
                </a:solidFill>
              </a:ln>
              <a:solidFill>
                <a:srgbClr val="0000FF"/>
              </a:solidFill>
              <a:effectLst>
                <a:innerShdw blurRad="69850" dist="43180" dir="5400000">
                  <a:srgbClr val="000000">
                    <a:alpha val="65000"/>
                  </a:srgbClr>
                </a:innerShdw>
              </a:effectLst>
            </a:endParaRPr>
          </a:p>
          <a:p>
            <a:r>
              <a:rPr lang="es-ES" sz="2800" b="1" dirty="0">
                <a:ln w="9525">
                  <a:solidFill>
                    <a:prstClr val="white">
                      <a:lumMod val="50000"/>
                    </a:prstClr>
                  </a:solidFill>
                </a:ln>
                <a:solidFill>
                  <a:srgbClr val="0000FF"/>
                </a:solidFill>
                <a:effectLst>
                  <a:innerShdw blurRad="69850" dist="43180" dir="5400000">
                    <a:srgbClr val="000000">
                      <a:alpha val="65000"/>
                    </a:srgbClr>
                  </a:innerShdw>
                </a:effectLst>
                <a:hlinkClick r:id="rId7" action="ppaction://hlinksldjump"/>
              </a:rPr>
              <a:t>1.5  COMBINACIONES DE ACCIONES</a:t>
            </a:r>
            <a:endParaRPr lang="es-MX" sz="2800" b="1" dirty="0">
              <a:ln w="9525">
                <a:solidFill>
                  <a:prstClr val="white">
                    <a:lumMod val="50000"/>
                  </a:prstClr>
                </a:solidFill>
              </a:ln>
              <a:solidFill>
                <a:srgbClr val="0000FF"/>
              </a:solidFill>
              <a:effectLst>
                <a:innerShdw blurRad="69850" dist="43180" dir="5400000">
                  <a:srgbClr val="000000">
                    <a:alpha val="65000"/>
                  </a:srgbClr>
                </a:innerShdw>
              </a:effectLst>
            </a:endParaRPr>
          </a:p>
          <a:p>
            <a:endParaRPr lang="es-ES" sz="2800" dirty="0">
              <a:solidFill>
                <a:srgbClr val="C0504D"/>
              </a:solidFill>
              <a:effectLst>
                <a:outerShdw blurRad="38100" dist="38100" dir="2700000" algn="tl">
                  <a:srgbClr val="000000"/>
                </a:outerShdw>
              </a:effectLst>
            </a:endParaRPr>
          </a:p>
          <a:p>
            <a:endParaRPr lang="es-MX" sz="2000" b="1" dirty="0">
              <a:ln w="9525">
                <a:solidFill>
                  <a:prstClr val="white">
                    <a:lumMod val="50000"/>
                  </a:prstClr>
                </a:solidFill>
              </a:ln>
              <a:solidFill>
                <a:srgbClr val="0000FF"/>
              </a:solidFill>
              <a:effectLst>
                <a:innerShdw blurRad="69850" dist="43180" dir="5400000">
                  <a:srgbClr val="000000">
                    <a:alpha val="65000"/>
                  </a:srgbClr>
                </a:innerShdw>
              </a:effectLst>
            </a:endParaRPr>
          </a:p>
          <a:p>
            <a:endParaRPr lang="es-MX" sz="2000" b="1" dirty="0">
              <a:ln w="9525">
                <a:solidFill>
                  <a:prstClr val="white">
                    <a:lumMod val="50000"/>
                  </a:prstClr>
                </a:solidFill>
              </a:ln>
              <a:solidFill>
                <a:srgbClr val="0000FF"/>
              </a:solidFill>
              <a:effectLst>
                <a:innerShdw blurRad="69850" dist="43180" dir="5400000">
                  <a:srgbClr val="000000">
                    <a:alpha val="65000"/>
                  </a:srgbClr>
                </a:innerShdw>
              </a:effectLst>
            </a:endParaRPr>
          </a:p>
          <a:p>
            <a:pPr algn="ctr"/>
            <a:endParaRPr lang="es-MX" sz="2800" b="1" dirty="0">
              <a:ln w="9525">
                <a:solidFill>
                  <a:prstClr val="white">
                    <a:lumMod val="50000"/>
                  </a:prstClr>
                </a:solidFill>
              </a:ln>
              <a:solidFill>
                <a:srgbClr val="0000FF"/>
              </a:solidFill>
              <a:effectLst>
                <a:innerShdw blurRad="69850" dist="43180" dir="5400000">
                  <a:srgbClr val="000000">
                    <a:alpha val="65000"/>
                  </a:srgbClr>
                </a:innerShdw>
              </a:effectLst>
            </a:endParaRPr>
          </a:p>
          <a:p>
            <a:pPr algn="ctr"/>
            <a:r>
              <a:rPr lang="es-MX" sz="2800" b="1" dirty="0">
                <a:ln w="9525">
                  <a:solidFill>
                    <a:prstClr val="white">
                      <a:lumMod val="50000"/>
                    </a:prstClr>
                  </a:solidFill>
                </a:ln>
                <a:solidFill>
                  <a:srgbClr val="0000FF"/>
                </a:solidFill>
                <a:effectLst>
                  <a:innerShdw blurRad="69850" dist="43180" dir="5400000">
                    <a:srgbClr val="000000">
                      <a:alpha val="65000"/>
                    </a:srgbClr>
                  </a:innerShdw>
                </a:effectLst>
              </a:rPr>
              <a:t> </a:t>
            </a:r>
            <a:endParaRPr lang="es-ES" sz="2800" dirty="0">
              <a:solidFill>
                <a:schemeClr val="accent2"/>
              </a:solidFill>
              <a:effectLst>
                <a:outerShdw blurRad="38100" dist="38100" dir="2700000" algn="tl">
                  <a:srgbClr val="000000"/>
                </a:outerShdw>
              </a:effectLst>
            </a:endParaRPr>
          </a:p>
          <a:p>
            <a:endParaRPr lang="es-MX" sz="2000" b="1" dirty="0">
              <a:ln w="9525">
                <a:solidFill>
                  <a:prstClr val="white">
                    <a:lumMod val="50000"/>
                  </a:prstClr>
                </a:solidFill>
              </a:ln>
              <a:solidFill>
                <a:srgbClr val="0000FF"/>
              </a:solidFill>
              <a:effectLst>
                <a:innerShdw blurRad="69850" dist="43180" dir="5400000">
                  <a:srgbClr val="000000">
                    <a:alpha val="65000"/>
                  </a:srgbClr>
                </a:innerShdw>
              </a:effectLst>
            </a:endParaRPr>
          </a:p>
          <a:p>
            <a:endParaRPr lang="es-MX" sz="2000" b="1" dirty="0">
              <a:ln w="9525">
                <a:solidFill>
                  <a:prstClr val="white">
                    <a:lumMod val="50000"/>
                  </a:prstClr>
                </a:solidFill>
              </a:ln>
              <a:solidFill>
                <a:srgbClr val="0000FF"/>
              </a:solidFill>
              <a:effectLst>
                <a:innerShdw blurRad="69850" dist="43180" dir="5400000">
                  <a:srgbClr val="000000">
                    <a:alpha val="65000"/>
                  </a:srgbClr>
                </a:innerShdw>
              </a:effectLst>
            </a:endParaRPr>
          </a:p>
          <a:p>
            <a:endParaRPr lang="es-MX" sz="2800" b="1" dirty="0">
              <a:ln w="9525">
                <a:solidFill>
                  <a:prstClr val="white">
                    <a:lumMod val="50000"/>
                  </a:prstClr>
                </a:solidFill>
              </a:ln>
              <a:solidFill>
                <a:srgbClr val="0000FF"/>
              </a:solidFill>
              <a:effectLst>
                <a:innerShdw blurRad="69850" dist="43180" dir="5400000">
                  <a:srgbClr val="000000">
                    <a:alpha val="65000"/>
                  </a:srgbClr>
                </a:innerShdw>
              </a:effectLst>
            </a:endParaRPr>
          </a:p>
          <a:p>
            <a:pPr algn="ctr"/>
            <a:endParaRPr lang="es-MX" sz="2800" b="1" dirty="0">
              <a:ln w="9525">
                <a:solidFill>
                  <a:prstClr val="white">
                    <a:lumMod val="50000"/>
                  </a:prstClr>
                </a:solidFill>
              </a:ln>
              <a:solidFill>
                <a:srgbClr val="0000FF"/>
              </a:solidFill>
              <a:effectLst>
                <a:innerShdw blurRad="69850" dist="43180" dir="5400000">
                  <a:srgbClr val="000000">
                    <a:alpha val="65000"/>
                  </a:srgbClr>
                </a:innerShdw>
              </a:effectLst>
            </a:endParaRPr>
          </a:p>
          <a:p>
            <a:endParaRPr lang="es-MX" sz="2800" b="1" dirty="0">
              <a:ln w="9525">
                <a:solidFill>
                  <a:prstClr val="white">
                    <a:lumMod val="50000"/>
                  </a:prstClr>
                </a:solidFill>
              </a:ln>
              <a:solidFill>
                <a:srgbClr val="0000FF"/>
              </a:solidFill>
              <a:effectLst>
                <a:innerShdw blurRad="69850" dist="43180" dir="5400000">
                  <a:srgbClr val="000000">
                    <a:alpha val="65000"/>
                  </a:srgbClr>
                </a:innerShdw>
              </a:effectLst>
            </a:endParaRPr>
          </a:p>
        </p:txBody>
      </p:sp>
      <p:sp>
        <p:nvSpPr>
          <p:cNvPr id="17"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3 CuadroTexto"/>
          <p:cNvSpPr txBox="1"/>
          <p:nvPr/>
        </p:nvSpPr>
        <p:spPr>
          <a:xfrm>
            <a:off x="1728106" y="293892"/>
            <a:ext cx="6984775" cy="707886"/>
          </a:xfrm>
          <a:prstGeom prst="rect">
            <a:avLst/>
          </a:prstGeom>
          <a:noFill/>
        </p:spPr>
        <p:txBody>
          <a:bodyPr wrap="square" rtlCol="0">
            <a:spAutoFit/>
          </a:bodyPr>
          <a:lstStyle/>
          <a:p>
            <a:pPr algn="ct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CONCEPTOS GENERALES DEL DISEÑO</a:t>
            </a:r>
          </a:p>
        </p:txBody>
      </p:sp>
      <p:pic>
        <p:nvPicPr>
          <p:cNvPr id="11" name="Imagen 10"/>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3" name="Imagen 12"/>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4" name="Marcador de número de diapositiva 3">
            <a:extLst>
              <a:ext uri="{FF2B5EF4-FFF2-40B4-BE49-F238E27FC236}">
                <a16:creationId xmlns:a16="http://schemas.microsoft.com/office/drawing/2014/main" id="{EED0B5D8-2308-4179-BE4B-FA1CCC27CDE6}"/>
              </a:ext>
            </a:extLst>
          </p:cNvPr>
          <p:cNvSpPr>
            <a:spLocks noGrp="1"/>
          </p:cNvSpPr>
          <p:nvPr>
            <p:ph type="sldNum" sz="quarter" idx="12"/>
          </p:nvPr>
        </p:nvSpPr>
        <p:spPr/>
        <p:txBody>
          <a:bodyPr/>
          <a:lstStyle/>
          <a:p>
            <a:fld id="{A20D5B2E-A39C-4A67-9A03-2664C49F1C64}" type="slidenum">
              <a:rPr lang="es-MX" smtClean="0"/>
              <a:pPr/>
              <a:t>1</a:t>
            </a:fld>
            <a:r>
              <a:rPr lang="es-MX" dirty="0"/>
              <a:t>/87</a:t>
            </a:r>
          </a:p>
        </p:txBody>
      </p:sp>
    </p:spTree>
    <p:extLst>
      <p:ext uri="{BB962C8B-B14F-4D97-AF65-F5344CB8AC3E}">
        <p14:creationId xmlns:p14="http://schemas.microsoft.com/office/powerpoint/2010/main" val="341135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TIPOS DE ALEACIONES</a:t>
            </a:r>
          </a:p>
        </p:txBody>
      </p:sp>
      <p:sp>
        <p:nvSpPr>
          <p:cNvPr id="13" name="CuadroTexto 11"/>
          <p:cNvSpPr txBox="1"/>
          <p:nvPr/>
        </p:nvSpPr>
        <p:spPr>
          <a:xfrm>
            <a:off x="4356398" y="1925707"/>
            <a:ext cx="5472611" cy="2539157"/>
          </a:xfrm>
          <a:prstGeom prst="rect">
            <a:avLst/>
          </a:prstGeom>
          <a:noFill/>
        </p:spPr>
        <p:txBody>
          <a:bodyPr wrap="square" rtlCol="0">
            <a:spAutoFit/>
          </a:bodyPr>
          <a:lstStyle/>
          <a:p>
            <a:pPr algn="just">
              <a:buFont typeface="Wingdings" pitchFamily="2" charset="2"/>
              <a:buChar char="q"/>
            </a:pPr>
            <a:r>
              <a:rPr lang="es-MX" sz="1900" b="1" dirty="0"/>
              <a:t> ALEACIONES FERROSAS:</a:t>
            </a:r>
          </a:p>
          <a:p>
            <a:pPr algn="just"/>
            <a:r>
              <a:rPr lang="es-MX" sz="1900" dirty="0"/>
              <a:t>La base de las aleaciones ferrosas son aleaciones de Hierro, Carbono y otros elementos de aleación. Este tipo de aleación constituye el 95% (85% acero y 10% fundiciones) de los materiales metálicos empleados por el hombre.</a:t>
            </a:r>
          </a:p>
          <a:p>
            <a:pPr algn="just">
              <a:defRPr/>
            </a:pPr>
            <a:endParaRPr lang="es-ES" sz="2000" dirty="0"/>
          </a:p>
          <a:p>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1" name="CuadroTexto 11"/>
          <p:cNvSpPr txBox="1"/>
          <p:nvPr/>
        </p:nvSpPr>
        <p:spPr>
          <a:xfrm>
            <a:off x="251942" y="3703290"/>
            <a:ext cx="5256583" cy="2154436"/>
          </a:xfrm>
          <a:prstGeom prst="rect">
            <a:avLst/>
          </a:prstGeom>
          <a:noFill/>
        </p:spPr>
        <p:txBody>
          <a:bodyPr wrap="square" rtlCol="0">
            <a:spAutoFit/>
          </a:bodyPr>
          <a:lstStyle/>
          <a:p>
            <a:pPr>
              <a:buFont typeface="Wingdings" pitchFamily="2" charset="2"/>
              <a:buChar char="q"/>
            </a:pPr>
            <a:r>
              <a:rPr lang="es-MX" sz="2000" b="1" dirty="0"/>
              <a:t> </a:t>
            </a:r>
            <a:r>
              <a:rPr lang="es-MX" sz="1900" b="1" dirty="0"/>
              <a:t>ALEACIONES NO FERROSAS:</a:t>
            </a:r>
          </a:p>
          <a:p>
            <a:pPr algn="just">
              <a:defRPr/>
            </a:pPr>
            <a:r>
              <a:rPr lang="es-MX" sz="1900" dirty="0"/>
              <a:t>Son aquellas aleaciones que tienen un metal distinto al hierro en su composición las aleaciones de aluminio son las más importantes entre las no ferrosas principalmente por su ligereza, endurecibilidad por deformación, resistencia a la corrosión y su precio relativamente bajo</a:t>
            </a:r>
            <a:endParaRPr lang="es-ES" sz="1900" dirty="0"/>
          </a:p>
        </p:txBody>
      </p:sp>
      <p:pic>
        <p:nvPicPr>
          <p:cNvPr id="24578" name="Picture 2"/>
          <p:cNvPicPr>
            <a:picLocks noChangeAspect="1" noChangeArrowheads="1"/>
          </p:cNvPicPr>
          <p:nvPr/>
        </p:nvPicPr>
        <p:blipFill>
          <a:blip r:embed="rId3" cstate="print"/>
          <a:srcRect l="37909" t="29156" r="39953" b="44266"/>
          <a:stretch>
            <a:fillRect/>
          </a:stretch>
        </p:blipFill>
        <p:spPr bwMode="auto">
          <a:xfrm>
            <a:off x="307975" y="1914232"/>
            <a:ext cx="3888432" cy="1728192"/>
          </a:xfrm>
          <a:prstGeom prst="rect">
            <a:avLst/>
          </a:prstGeom>
          <a:ln>
            <a:noFill/>
          </a:ln>
          <a:effectLst>
            <a:softEdge rad="112500"/>
          </a:effectLst>
        </p:spPr>
      </p:pic>
      <p:sp>
        <p:nvSpPr>
          <p:cNvPr id="24580" name="AutoShape 4" descr="Resultado de imagen para alumini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24582" name="Picture 6" descr="Resultado de imagen para aluminio"/>
          <p:cNvPicPr>
            <a:picLocks noChangeAspect="1" noChangeArrowheads="1"/>
          </p:cNvPicPr>
          <p:nvPr/>
        </p:nvPicPr>
        <p:blipFill>
          <a:blip r:embed="rId4" cstate="print"/>
          <a:srcRect/>
          <a:stretch>
            <a:fillRect/>
          </a:stretch>
        </p:blipFill>
        <p:spPr bwMode="auto">
          <a:xfrm>
            <a:off x="5789373" y="3977664"/>
            <a:ext cx="4464496" cy="2026882"/>
          </a:xfrm>
          <a:prstGeom prst="rect">
            <a:avLst/>
          </a:prstGeom>
          <a:ln>
            <a:noFill/>
          </a:ln>
          <a:effectLst>
            <a:softEdge rad="112500"/>
          </a:effectLst>
        </p:spPr>
      </p:pic>
      <p:pic>
        <p:nvPicPr>
          <p:cNvPr id="17" name="Imagen 16"/>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8" name="Imagen 1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9"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80B665C0-012F-4A09-8E6C-D32E73D517DF}"/>
              </a:ext>
            </a:extLst>
          </p:cNvPr>
          <p:cNvSpPr>
            <a:spLocks noGrp="1"/>
          </p:cNvSpPr>
          <p:nvPr>
            <p:ph type="sldNum" sz="quarter" idx="12"/>
          </p:nvPr>
        </p:nvSpPr>
        <p:spPr/>
        <p:txBody>
          <a:bodyPr/>
          <a:lstStyle/>
          <a:p>
            <a:fld id="{A20D5B2E-A39C-4A67-9A03-2664C49F1C64}" type="slidenum">
              <a:rPr lang="es-MX" smtClean="0"/>
              <a:pPr/>
              <a:t>10</a:t>
            </a:fld>
            <a:r>
              <a:rPr lang="es-MX"/>
              <a:t>/87</a:t>
            </a:r>
            <a:endParaRPr lang="es-MX" dirty="0"/>
          </a:p>
        </p:txBody>
      </p:sp>
    </p:spTree>
    <p:extLst>
      <p:ext uri="{BB962C8B-B14F-4D97-AF65-F5344CB8AC3E}">
        <p14:creationId xmlns:p14="http://schemas.microsoft.com/office/powerpoint/2010/main" val="2492079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TIPOS DE ALEACIONES</a:t>
            </a:r>
          </a:p>
        </p:txBody>
      </p:sp>
      <p:sp>
        <p:nvSpPr>
          <p:cNvPr id="13" name="CuadroTexto 11"/>
          <p:cNvSpPr txBox="1"/>
          <p:nvPr/>
        </p:nvSpPr>
        <p:spPr>
          <a:xfrm>
            <a:off x="4140374" y="1916832"/>
            <a:ext cx="5688635" cy="1923604"/>
          </a:xfrm>
          <a:prstGeom prst="rect">
            <a:avLst/>
          </a:prstGeom>
          <a:noFill/>
        </p:spPr>
        <p:txBody>
          <a:bodyPr wrap="square" rtlCol="0">
            <a:spAutoFit/>
          </a:bodyPr>
          <a:lstStyle/>
          <a:p>
            <a:pPr algn="just">
              <a:buFont typeface="Wingdings" pitchFamily="2" charset="2"/>
              <a:buChar char="q"/>
              <a:defRPr/>
            </a:pPr>
            <a:r>
              <a:rPr lang="es-ES" sz="2000" dirty="0"/>
              <a:t> </a:t>
            </a:r>
            <a:r>
              <a:rPr lang="es-ES" sz="1900" b="1" dirty="0"/>
              <a:t>Aleaciones de aluminio</a:t>
            </a:r>
            <a:r>
              <a:rPr lang="es-ES" sz="1900" dirty="0"/>
              <a:t>: partes de aviones (alta resistencia en la relación con su peso).</a:t>
            </a:r>
          </a:p>
          <a:p>
            <a:pPr algn="just">
              <a:buFont typeface="Wingdings" pitchFamily="2" charset="2"/>
              <a:buChar char="q"/>
              <a:defRPr/>
            </a:pPr>
            <a:endParaRPr lang="es-ES" sz="1900" dirty="0"/>
          </a:p>
          <a:p>
            <a:pPr algn="just">
              <a:buFont typeface="Wingdings" pitchFamily="2" charset="2"/>
              <a:buChar char="q"/>
              <a:defRPr/>
            </a:pPr>
            <a:r>
              <a:rPr lang="es-ES" sz="1900" dirty="0"/>
              <a:t> </a:t>
            </a:r>
            <a:r>
              <a:rPr lang="es-ES" sz="1900" b="1" dirty="0"/>
              <a:t>Aleaciones de magnesio: </a:t>
            </a:r>
            <a:r>
              <a:rPr lang="es-ES" sz="1900" dirty="0"/>
              <a:t>compite con el aluminio</a:t>
            </a:r>
            <a:r>
              <a:rPr lang="es-ES" sz="2000" dirty="0"/>
              <a:t>.</a:t>
            </a:r>
          </a:p>
          <a:p>
            <a:pPr algn="just">
              <a:buFont typeface="Wingdings" pitchFamily="2" charset="2"/>
              <a:buChar char="q"/>
              <a:defRPr/>
            </a:pPr>
            <a:endParaRPr lang="es-ES" sz="2000" dirty="0"/>
          </a:p>
          <a:p>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23554" name="Picture 2" descr="Imagen relacionada"/>
          <p:cNvPicPr>
            <a:picLocks noChangeAspect="1" noChangeArrowheads="1"/>
          </p:cNvPicPr>
          <p:nvPr/>
        </p:nvPicPr>
        <p:blipFill>
          <a:blip r:embed="rId2" cstate="print"/>
          <a:srcRect/>
          <a:stretch>
            <a:fillRect/>
          </a:stretch>
        </p:blipFill>
        <p:spPr bwMode="auto">
          <a:xfrm>
            <a:off x="301772" y="1930298"/>
            <a:ext cx="3456384" cy="1080120"/>
          </a:xfrm>
          <a:prstGeom prst="rect">
            <a:avLst/>
          </a:prstGeom>
          <a:ln>
            <a:noFill/>
          </a:ln>
          <a:effectLst>
            <a:softEdge rad="112500"/>
          </a:effectLst>
        </p:spPr>
      </p:pic>
      <p:sp>
        <p:nvSpPr>
          <p:cNvPr id="16" name="CuadroTexto 11"/>
          <p:cNvSpPr txBox="1"/>
          <p:nvPr/>
        </p:nvSpPr>
        <p:spPr>
          <a:xfrm>
            <a:off x="395958" y="4358470"/>
            <a:ext cx="4752527" cy="1631216"/>
          </a:xfrm>
          <a:prstGeom prst="rect">
            <a:avLst/>
          </a:prstGeom>
          <a:noFill/>
        </p:spPr>
        <p:txBody>
          <a:bodyPr wrap="square" rtlCol="0">
            <a:spAutoFit/>
          </a:bodyPr>
          <a:lstStyle/>
          <a:p>
            <a:pPr algn="just">
              <a:buFont typeface="Wingdings" pitchFamily="2" charset="2"/>
              <a:buChar char="q"/>
              <a:defRPr/>
            </a:pPr>
            <a:r>
              <a:rPr lang="es-ES" sz="1900" dirty="0"/>
              <a:t> </a:t>
            </a:r>
            <a:r>
              <a:rPr lang="es-ES" sz="1900" b="1" dirty="0"/>
              <a:t>Aleaciones de cobre: </a:t>
            </a:r>
            <a:r>
              <a:rPr lang="es-ES" sz="1900" dirty="0"/>
              <a:t>alta conductividad.</a:t>
            </a:r>
          </a:p>
          <a:p>
            <a:pPr algn="just">
              <a:buFont typeface="Wingdings" pitchFamily="2" charset="2"/>
              <a:buChar char="q"/>
              <a:defRPr/>
            </a:pPr>
            <a:endParaRPr lang="es-ES" sz="1900" dirty="0"/>
          </a:p>
          <a:p>
            <a:pPr algn="just">
              <a:buFont typeface="Wingdings" pitchFamily="2" charset="2"/>
              <a:buChar char="q"/>
              <a:defRPr/>
            </a:pPr>
            <a:r>
              <a:rPr lang="es-ES" sz="1900" dirty="0"/>
              <a:t> </a:t>
            </a:r>
            <a:r>
              <a:rPr lang="es-ES" sz="1900" b="1" dirty="0"/>
              <a:t>Aleaciones de níquel: </a:t>
            </a:r>
            <a:r>
              <a:rPr lang="es-ES" sz="1900" dirty="0"/>
              <a:t>alta resistencia a temperaturas elevadas.</a:t>
            </a:r>
          </a:p>
          <a:p>
            <a:r>
              <a:rPr lang="es-MX" sz="2000" dirty="0"/>
              <a:t> </a:t>
            </a:r>
          </a:p>
        </p:txBody>
      </p:sp>
      <p:pic>
        <p:nvPicPr>
          <p:cNvPr id="23556" name="Picture 4" descr="Resultado de imagen para aleaciones de magnesio"/>
          <p:cNvPicPr>
            <a:picLocks noChangeAspect="1" noChangeArrowheads="1"/>
          </p:cNvPicPr>
          <p:nvPr/>
        </p:nvPicPr>
        <p:blipFill>
          <a:blip r:embed="rId3" cstate="print"/>
          <a:srcRect/>
          <a:stretch>
            <a:fillRect/>
          </a:stretch>
        </p:blipFill>
        <p:spPr bwMode="auto">
          <a:xfrm>
            <a:off x="296123" y="2996952"/>
            <a:ext cx="3456384" cy="1080120"/>
          </a:xfrm>
          <a:prstGeom prst="rect">
            <a:avLst/>
          </a:prstGeom>
          <a:ln>
            <a:noFill/>
          </a:ln>
          <a:effectLst>
            <a:softEdge rad="112500"/>
          </a:effectLst>
        </p:spPr>
      </p:pic>
      <p:pic>
        <p:nvPicPr>
          <p:cNvPr id="23558" name="Picture 6" descr="Resultado de imagen para aleaciones de niquel"/>
          <p:cNvPicPr>
            <a:picLocks noChangeAspect="1" noChangeArrowheads="1"/>
          </p:cNvPicPr>
          <p:nvPr/>
        </p:nvPicPr>
        <p:blipFill>
          <a:blip r:embed="rId4" cstate="print"/>
          <a:srcRect/>
          <a:stretch>
            <a:fillRect/>
          </a:stretch>
        </p:blipFill>
        <p:spPr bwMode="auto">
          <a:xfrm>
            <a:off x="5724550" y="4941168"/>
            <a:ext cx="4032448" cy="1279029"/>
          </a:xfrm>
          <a:prstGeom prst="rect">
            <a:avLst/>
          </a:prstGeom>
          <a:ln>
            <a:noFill/>
          </a:ln>
          <a:effectLst>
            <a:softEdge rad="112500"/>
          </a:effectLst>
        </p:spPr>
      </p:pic>
      <p:pic>
        <p:nvPicPr>
          <p:cNvPr id="23560" name="Picture 8" descr="Resultado de imagen para aleaciones de cobre"/>
          <p:cNvPicPr>
            <a:picLocks noChangeAspect="1" noChangeArrowheads="1"/>
          </p:cNvPicPr>
          <p:nvPr/>
        </p:nvPicPr>
        <p:blipFill>
          <a:blip r:embed="rId5" cstate="print"/>
          <a:srcRect/>
          <a:stretch>
            <a:fillRect/>
          </a:stretch>
        </p:blipFill>
        <p:spPr bwMode="auto">
          <a:xfrm>
            <a:off x="5724550" y="3573016"/>
            <a:ext cx="4032448" cy="1325514"/>
          </a:xfrm>
          <a:prstGeom prst="rect">
            <a:avLst/>
          </a:prstGeom>
          <a:ln>
            <a:noFill/>
          </a:ln>
          <a:effectLst>
            <a:softEdge rad="112500"/>
          </a:effectLst>
        </p:spPr>
      </p:pic>
      <p:pic>
        <p:nvPicPr>
          <p:cNvPr id="18" name="Imagen 17"/>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9" name="Imagen 1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22"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0217C8B3-B248-4502-84C3-E34D504BD96F}"/>
              </a:ext>
            </a:extLst>
          </p:cNvPr>
          <p:cNvSpPr>
            <a:spLocks noGrp="1"/>
          </p:cNvSpPr>
          <p:nvPr>
            <p:ph type="sldNum" sz="quarter" idx="12"/>
          </p:nvPr>
        </p:nvSpPr>
        <p:spPr/>
        <p:txBody>
          <a:bodyPr/>
          <a:lstStyle/>
          <a:p>
            <a:fld id="{A20D5B2E-A39C-4A67-9A03-2664C49F1C64}" type="slidenum">
              <a:rPr lang="es-MX" smtClean="0"/>
              <a:pPr/>
              <a:t>11</a:t>
            </a:fld>
            <a:r>
              <a:rPr lang="es-MX"/>
              <a:t>/87</a:t>
            </a:r>
            <a:endParaRPr lang="es-MX" dirty="0"/>
          </a:p>
        </p:txBody>
      </p:sp>
    </p:spTree>
    <p:extLst>
      <p:ext uri="{BB962C8B-B14F-4D97-AF65-F5344CB8AC3E}">
        <p14:creationId xmlns:p14="http://schemas.microsoft.com/office/powerpoint/2010/main" val="2233385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TIPOS DE ALEACIONES</a:t>
            </a:r>
          </a:p>
        </p:txBody>
      </p:sp>
      <p:sp>
        <p:nvSpPr>
          <p:cNvPr id="13" name="CuadroTexto 11"/>
          <p:cNvSpPr txBox="1"/>
          <p:nvPr/>
        </p:nvSpPr>
        <p:spPr>
          <a:xfrm>
            <a:off x="467966" y="1844824"/>
            <a:ext cx="9361039" cy="3462486"/>
          </a:xfrm>
          <a:prstGeom prst="rect">
            <a:avLst/>
          </a:prstGeom>
          <a:noFill/>
        </p:spPr>
        <p:txBody>
          <a:bodyPr wrap="square" rtlCol="0">
            <a:spAutoFit/>
          </a:bodyPr>
          <a:lstStyle/>
          <a:p>
            <a:pPr>
              <a:lnSpc>
                <a:spcPct val="150000"/>
              </a:lnSpc>
              <a:buFont typeface="Wingdings" pitchFamily="2" charset="2"/>
              <a:buChar char="q"/>
              <a:defRPr/>
            </a:pPr>
            <a:r>
              <a:rPr lang="es-ES" sz="2000" dirty="0"/>
              <a:t> </a:t>
            </a:r>
            <a:r>
              <a:rPr lang="es-ES" sz="1900" b="1" dirty="0"/>
              <a:t>Aleaciones Martensiticas.</a:t>
            </a:r>
          </a:p>
          <a:p>
            <a:pPr>
              <a:lnSpc>
                <a:spcPct val="150000"/>
              </a:lnSpc>
              <a:buFont typeface="Wingdings" pitchFamily="2" charset="2"/>
              <a:buChar char="q"/>
              <a:defRPr/>
            </a:pPr>
            <a:r>
              <a:rPr lang="es-ES" sz="1900" dirty="0"/>
              <a:t> </a:t>
            </a:r>
            <a:r>
              <a:rPr lang="es-ES" sz="1900" b="1" dirty="0"/>
              <a:t>Aleaciones inoxidables vaciadas.</a:t>
            </a:r>
          </a:p>
          <a:p>
            <a:pPr>
              <a:lnSpc>
                <a:spcPct val="150000"/>
              </a:lnSpc>
              <a:buFont typeface="Wingdings" pitchFamily="2" charset="2"/>
              <a:buChar char="q"/>
              <a:defRPr/>
            </a:pPr>
            <a:r>
              <a:rPr lang="es-ES" sz="1900" dirty="0"/>
              <a:t> </a:t>
            </a:r>
            <a:r>
              <a:rPr lang="es-ES" sz="1900" b="1" dirty="0"/>
              <a:t>Aleaciones Medias.</a:t>
            </a:r>
          </a:p>
          <a:p>
            <a:pPr>
              <a:lnSpc>
                <a:spcPct val="150000"/>
              </a:lnSpc>
              <a:buFont typeface="Wingdings" pitchFamily="2" charset="2"/>
              <a:buChar char="q"/>
              <a:defRPr/>
            </a:pPr>
            <a:r>
              <a:rPr lang="es-ES" sz="1900" dirty="0"/>
              <a:t> </a:t>
            </a:r>
            <a:r>
              <a:rPr lang="es-ES" sz="1900" b="1" dirty="0"/>
              <a:t>Aleaciones Altas.</a:t>
            </a:r>
          </a:p>
          <a:p>
            <a:pPr>
              <a:lnSpc>
                <a:spcPct val="150000"/>
              </a:lnSpc>
              <a:buFont typeface="Wingdings" pitchFamily="2" charset="2"/>
              <a:buChar char="q"/>
              <a:defRPr/>
            </a:pPr>
            <a:r>
              <a:rPr lang="es-ES" sz="1900" dirty="0"/>
              <a:t> </a:t>
            </a:r>
            <a:r>
              <a:rPr lang="es-ES" sz="1900" b="1" dirty="0"/>
              <a:t>Aceros de baja aleación y alta resistencia.</a:t>
            </a:r>
          </a:p>
          <a:p>
            <a:pPr>
              <a:lnSpc>
                <a:spcPct val="150000"/>
              </a:lnSpc>
              <a:buFont typeface="Wingdings" pitchFamily="2" charset="2"/>
              <a:buChar char="q"/>
              <a:defRPr/>
            </a:pPr>
            <a:r>
              <a:rPr lang="es-ES" sz="1900" dirty="0"/>
              <a:t> </a:t>
            </a:r>
            <a:r>
              <a:rPr lang="es-ES" sz="1900" b="1" dirty="0"/>
              <a:t>Aceros Aleados térmicamente y tratados para la construcción</a:t>
            </a:r>
            <a:r>
              <a:rPr lang="es-ES" sz="1900" dirty="0"/>
              <a:t>.</a:t>
            </a:r>
          </a:p>
          <a:p>
            <a:pPr algn="just">
              <a:defRPr/>
            </a:pPr>
            <a:endParaRPr lang="es-ES" sz="2000" dirty="0"/>
          </a:p>
          <a:p>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1" name="Imagen 10"/>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6"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FB95B7C3-7E89-47D5-AFB7-19B801BC2A2A}"/>
              </a:ext>
            </a:extLst>
          </p:cNvPr>
          <p:cNvSpPr>
            <a:spLocks noGrp="1"/>
          </p:cNvSpPr>
          <p:nvPr>
            <p:ph type="sldNum" sz="quarter" idx="12"/>
          </p:nvPr>
        </p:nvSpPr>
        <p:spPr/>
        <p:txBody>
          <a:bodyPr/>
          <a:lstStyle/>
          <a:p>
            <a:fld id="{A20D5B2E-A39C-4A67-9A03-2664C49F1C64}" type="slidenum">
              <a:rPr lang="es-MX" smtClean="0"/>
              <a:pPr/>
              <a:t>12</a:t>
            </a:fld>
            <a:r>
              <a:rPr lang="es-MX"/>
              <a:t>/87</a:t>
            </a:r>
            <a:endParaRPr lang="es-MX" dirty="0"/>
          </a:p>
        </p:txBody>
      </p:sp>
    </p:spTree>
    <p:extLst>
      <p:ext uri="{BB962C8B-B14F-4D97-AF65-F5344CB8AC3E}">
        <p14:creationId xmlns:p14="http://schemas.microsoft.com/office/powerpoint/2010/main" val="3685292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PROCESO DE PRODUCCIÓN Y OBTENCION DEL ACERO</a:t>
            </a:r>
          </a:p>
        </p:txBody>
      </p:sp>
      <p:sp>
        <p:nvSpPr>
          <p:cNvPr id="13" name="CuadroTexto 11"/>
          <p:cNvSpPr txBox="1"/>
          <p:nvPr/>
        </p:nvSpPr>
        <p:spPr>
          <a:xfrm>
            <a:off x="3204274" y="1916707"/>
            <a:ext cx="6624735" cy="3370153"/>
          </a:xfrm>
          <a:prstGeom prst="rect">
            <a:avLst/>
          </a:prstGeom>
          <a:noFill/>
        </p:spPr>
        <p:txBody>
          <a:bodyPr wrap="square" rtlCol="0">
            <a:spAutoFit/>
          </a:bodyPr>
          <a:lstStyle/>
          <a:p>
            <a:pPr algn="just">
              <a:buFont typeface="Wingdings" pitchFamily="2" charset="2"/>
              <a:buChar char="q"/>
              <a:defRPr/>
            </a:pPr>
            <a:r>
              <a:rPr lang="es-ES" sz="2000" dirty="0">
                <a:ea typeface="Times New Roman" pitchFamily="18" charset="0"/>
                <a:cs typeface="Arial" charset="0"/>
              </a:rPr>
              <a:t> </a:t>
            </a:r>
            <a:r>
              <a:rPr lang="es-ES" sz="1900" dirty="0">
                <a:ea typeface="Times New Roman" pitchFamily="18" charset="0"/>
                <a:cs typeface="Arial" charset="0"/>
              </a:rPr>
              <a:t>El acero se fabrica par­tiendo de la fundición o hierro colado; éste es muy impuro, pues contiene excesi­va cantidad de carbono, silicio, fósforo y azufre, elementos que perjudican conside­rablemente la resistencia del acero y re­ducen el campo de sus aplicaciones.</a:t>
            </a:r>
          </a:p>
          <a:p>
            <a:pPr algn="just">
              <a:defRPr/>
            </a:pPr>
            <a:endParaRPr lang="es-ES" sz="2000" dirty="0">
              <a:ea typeface="Times New Roman" pitchFamily="18" charset="0"/>
              <a:cs typeface="Arial" charset="0"/>
            </a:endParaRPr>
          </a:p>
          <a:p>
            <a:pPr lvl="0" algn="just">
              <a:buFont typeface="Wingdings" pitchFamily="2" charset="2"/>
              <a:buChar char="q"/>
              <a:defRPr/>
            </a:pPr>
            <a:r>
              <a:rPr lang="es-ES" sz="2000" dirty="0"/>
              <a:t> </a:t>
            </a:r>
            <a:r>
              <a:rPr lang="es-ES" sz="1900" dirty="0"/>
              <a:t>Por ejemplo, el 0.5% para el silicio, el 0.08% para el molibdeno, el 10.5% para el cromo. De esta manera una aleación del 17% de cromo más 8% níquel constituye un acero inoxidable. Y por eso no hay un acero sino múltiples aceros</a:t>
            </a:r>
            <a:r>
              <a:rPr lang="es-MX" sz="1900" dirty="0"/>
              <a:t>.</a:t>
            </a:r>
          </a:p>
          <a:p>
            <a:pPr algn="just">
              <a:buFont typeface="Wingdings" pitchFamily="2" charset="2"/>
              <a:buChar char="q"/>
              <a:defRPr/>
            </a:pPr>
            <a:endParaRPr lang="es-ES" sz="2000" dirty="0"/>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26626" name="Picture 2"/>
          <p:cNvPicPr>
            <a:picLocks noChangeAspect="1" noChangeArrowheads="1"/>
          </p:cNvPicPr>
          <p:nvPr/>
        </p:nvPicPr>
        <p:blipFill>
          <a:blip r:embed="rId2" cstate="print"/>
          <a:srcRect l="66134" t="12422" r="24457" b="63953"/>
          <a:stretch>
            <a:fillRect/>
          </a:stretch>
        </p:blipFill>
        <p:spPr bwMode="auto">
          <a:xfrm>
            <a:off x="467966" y="1916832"/>
            <a:ext cx="2376264" cy="2033166"/>
          </a:xfrm>
          <a:prstGeom prst="rect">
            <a:avLst/>
          </a:prstGeom>
          <a:ln>
            <a:noFill/>
          </a:ln>
          <a:effectLst>
            <a:softEdge rad="112500"/>
          </a:effectLst>
        </p:spPr>
      </p:pic>
      <p:pic>
        <p:nvPicPr>
          <p:cNvPr id="26627" name="Picture 3"/>
          <p:cNvPicPr>
            <a:picLocks noChangeAspect="1" noChangeArrowheads="1"/>
          </p:cNvPicPr>
          <p:nvPr/>
        </p:nvPicPr>
        <p:blipFill>
          <a:blip r:embed="rId2" cstate="print"/>
          <a:srcRect l="16234" t="57438" r="75464" b="26375"/>
          <a:stretch>
            <a:fillRect/>
          </a:stretch>
        </p:blipFill>
        <p:spPr bwMode="auto">
          <a:xfrm>
            <a:off x="467966" y="4077072"/>
            <a:ext cx="2376264" cy="2131437"/>
          </a:xfrm>
          <a:prstGeom prst="rect">
            <a:avLst/>
          </a:prstGeom>
          <a:ln>
            <a:noFill/>
          </a:ln>
          <a:effectLst>
            <a:softEdge rad="112500"/>
          </a:effectLst>
        </p:spPr>
      </p:pic>
      <p:pic>
        <p:nvPicPr>
          <p:cNvPr id="12" name="Imagen 11"/>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7" name="Imagen 1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8"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DDF6ECF3-7A84-4DFC-B328-EE80E3FA6CAD}"/>
              </a:ext>
            </a:extLst>
          </p:cNvPr>
          <p:cNvSpPr>
            <a:spLocks noGrp="1"/>
          </p:cNvSpPr>
          <p:nvPr>
            <p:ph type="sldNum" sz="quarter" idx="12"/>
          </p:nvPr>
        </p:nvSpPr>
        <p:spPr/>
        <p:txBody>
          <a:bodyPr/>
          <a:lstStyle/>
          <a:p>
            <a:fld id="{A20D5B2E-A39C-4A67-9A03-2664C49F1C64}" type="slidenum">
              <a:rPr lang="es-MX" smtClean="0"/>
              <a:pPr/>
              <a:t>13</a:t>
            </a:fld>
            <a:r>
              <a:rPr lang="es-MX"/>
              <a:t>/87</a:t>
            </a:r>
            <a:endParaRPr lang="es-MX" dirty="0"/>
          </a:p>
        </p:txBody>
      </p:sp>
    </p:spTree>
    <p:extLst>
      <p:ext uri="{BB962C8B-B14F-4D97-AF65-F5344CB8AC3E}">
        <p14:creationId xmlns:p14="http://schemas.microsoft.com/office/powerpoint/2010/main" val="4018531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PROCESO DE PRODUCCIÓN Y OBTENCION DEL ACERO</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6" name="5 Imagen" descr="Ace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2242" y="1890740"/>
            <a:ext cx="4320481" cy="446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2" name="Imagen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3"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481617D8-CCB2-4EF0-8117-C814E6430DBC}"/>
              </a:ext>
            </a:extLst>
          </p:cNvPr>
          <p:cNvSpPr>
            <a:spLocks noGrp="1"/>
          </p:cNvSpPr>
          <p:nvPr>
            <p:ph type="sldNum" sz="quarter" idx="12"/>
          </p:nvPr>
        </p:nvSpPr>
        <p:spPr/>
        <p:txBody>
          <a:bodyPr/>
          <a:lstStyle/>
          <a:p>
            <a:fld id="{A20D5B2E-A39C-4A67-9A03-2664C49F1C64}" type="slidenum">
              <a:rPr lang="es-MX" smtClean="0"/>
              <a:pPr/>
              <a:t>14</a:t>
            </a:fld>
            <a:r>
              <a:rPr lang="es-MX"/>
              <a:t>/87</a:t>
            </a:r>
            <a:endParaRPr lang="es-MX" dirty="0"/>
          </a:p>
        </p:txBody>
      </p:sp>
    </p:spTree>
    <p:extLst>
      <p:ext uri="{BB962C8B-B14F-4D97-AF65-F5344CB8AC3E}">
        <p14:creationId xmlns:p14="http://schemas.microsoft.com/office/powerpoint/2010/main" val="983983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graphicFrame>
        <p:nvGraphicFramePr>
          <p:cNvPr id="11" name="3 Marcador de contenido"/>
          <p:cNvGraphicFramePr>
            <a:graphicFrameLocks/>
          </p:cNvGraphicFramePr>
          <p:nvPr/>
        </p:nvGraphicFramePr>
        <p:xfrm>
          <a:off x="596786" y="1788269"/>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6" name="Imagen 15"/>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7"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14" name="CuadroTexto 1">
            <a:extLst>
              <a:ext uri="{FF2B5EF4-FFF2-40B4-BE49-F238E27FC236}">
                <a16:creationId xmlns:a16="http://schemas.microsoft.com/office/drawing/2014/main" id="{25C2930E-ADD7-4148-BC77-6F9B05453264}"/>
              </a:ext>
            </a:extLst>
          </p:cNvPr>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HISTORIA DE ACERO</a:t>
            </a:r>
          </a:p>
        </p:txBody>
      </p:sp>
      <p:sp>
        <p:nvSpPr>
          <p:cNvPr id="3" name="Marcador de número de diapositiva 2">
            <a:extLst>
              <a:ext uri="{FF2B5EF4-FFF2-40B4-BE49-F238E27FC236}">
                <a16:creationId xmlns:a16="http://schemas.microsoft.com/office/drawing/2014/main" id="{53D6A20C-BE2D-4196-B297-213FF0F99E60}"/>
              </a:ext>
            </a:extLst>
          </p:cNvPr>
          <p:cNvSpPr>
            <a:spLocks noGrp="1"/>
          </p:cNvSpPr>
          <p:nvPr>
            <p:ph type="sldNum" sz="quarter" idx="12"/>
          </p:nvPr>
        </p:nvSpPr>
        <p:spPr/>
        <p:txBody>
          <a:bodyPr/>
          <a:lstStyle/>
          <a:p>
            <a:fld id="{A20D5B2E-A39C-4A67-9A03-2664C49F1C64}" type="slidenum">
              <a:rPr lang="es-MX" smtClean="0"/>
              <a:pPr/>
              <a:t>15</a:t>
            </a:fld>
            <a:r>
              <a:rPr lang="es-MX"/>
              <a:t>/87</a:t>
            </a:r>
            <a:endParaRPr lang="es-MX" dirty="0"/>
          </a:p>
        </p:txBody>
      </p:sp>
    </p:spTree>
    <p:extLst>
      <p:ext uri="{BB962C8B-B14F-4D97-AF65-F5344CB8AC3E}">
        <p14:creationId xmlns:p14="http://schemas.microsoft.com/office/powerpoint/2010/main" val="278293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3" name="12 Rectángulo"/>
          <p:cNvSpPr/>
          <p:nvPr/>
        </p:nvSpPr>
        <p:spPr>
          <a:xfrm>
            <a:off x="395958" y="1948334"/>
            <a:ext cx="9433051" cy="4185761"/>
          </a:xfrm>
          <a:prstGeom prst="rect">
            <a:avLst/>
          </a:prstGeom>
        </p:spPr>
        <p:txBody>
          <a:bodyPr wrap="square">
            <a:spAutoFit/>
          </a:bodyPr>
          <a:lstStyle/>
          <a:p>
            <a:pPr lvl="0" algn="just">
              <a:buFont typeface="Wingdings" pitchFamily="2" charset="2"/>
              <a:buChar char="q"/>
            </a:pPr>
            <a:r>
              <a:rPr lang="es-MX" sz="1900" dirty="0"/>
              <a:t> </a:t>
            </a:r>
            <a:r>
              <a:rPr lang="es-MX" sz="1900" b="1" dirty="0"/>
              <a:t>En 1740, el inglés Benjamín Huntsman </a:t>
            </a:r>
            <a:r>
              <a:rPr lang="es-MX" sz="1900" dirty="0"/>
              <a:t>redescubrió el procedimiento al calentar una mezcla de hierro y una cantidad cuidadosamente medida de carbón vegetal en un crisol.</a:t>
            </a:r>
          </a:p>
          <a:p>
            <a:pPr algn="just"/>
            <a:endParaRPr lang="es-MX" sz="1900" b="1" dirty="0"/>
          </a:p>
          <a:p>
            <a:pPr algn="just">
              <a:buFont typeface="Wingdings" pitchFamily="2" charset="2"/>
              <a:buChar char="q"/>
            </a:pPr>
            <a:r>
              <a:rPr lang="es-MX" sz="1900" b="1" dirty="0"/>
              <a:t>En 1856, convertidor Bessemer</a:t>
            </a:r>
            <a:r>
              <a:rPr lang="es-MX" sz="1900" dirty="0"/>
              <a:t>. el inventor inglés Henry Bessemer patentó un método más barato para fabricar acero en gran escala.</a:t>
            </a:r>
          </a:p>
          <a:p>
            <a:endParaRPr lang="es-MX" sz="1900" dirty="0"/>
          </a:p>
          <a:p>
            <a:pPr>
              <a:buFont typeface="Wingdings" pitchFamily="2" charset="2"/>
              <a:buChar char="q"/>
            </a:pPr>
            <a:r>
              <a:rPr lang="es-MX" sz="1900" b="1" dirty="0"/>
              <a:t> 1864: horno de solera abierta.</a:t>
            </a:r>
          </a:p>
          <a:p>
            <a:pPr algn="just"/>
            <a:r>
              <a:rPr lang="es-MX" sz="1900" dirty="0"/>
              <a:t>El mismo año en que Bessemer presentó su procedimiento, los hermanos de origen alemán William y Friedrich Siemens estaban desarrollando un método para precalentar el aire inyectado a los hornos. Pero no tuvo éxito hasta que lo mejoraron dos hermanos franceses, Pierre y Emile Martín, en 1864.</a:t>
            </a:r>
          </a:p>
          <a:p>
            <a:pPr algn="just">
              <a:buFont typeface="Wingdings" pitchFamily="2" charset="2"/>
              <a:buChar char="q"/>
            </a:pPr>
            <a:r>
              <a:rPr lang="es-MX" sz="1900" b="1" dirty="0"/>
              <a:t> 1902: acero por arco eléctrico</a:t>
            </a:r>
          </a:p>
          <a:p>
            <a:pPr algn="just">
              <a:buFont typeface="Wingdings" pitchFamily="2" charset="2"/>
              <a:buChar char="q"/>
            </a:pPr>
            <a:r>
              <a:rPr lang="es-MX" sz="1900" b="1" dirty="0"/>
              <a:t> 1948: proceso del oxígeno básico</a:t>
            </a:r>
          </a:p>
          <a:p>
            <a:pPr algn="just">
              <a:buFont typeface="Wingdings" pitchFamily="2" charset="2"/>
              <a:buChar char="q"/>
            </a:pPr>
            <a:r>
              <a:rPr lang="es-MX" sz="1900" b="1" dirty="0"/>
              <a:t> 1950: fundición continua</a:t>
            </a:r>
            <a:endParaRPr lang="es-MX" sz="1900" dirty="0"/>
          </a:p>
        </p:txBody>
      </p:sp>
      <p:pic>
        <p:nvPicPr>
          <p:cNvPr id="11" name="Imagen 10"/>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7"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14" name="CuadroTexto 1">
            <a:extLst>
              <a:ext uri="{FF2B5EF4-FFF2-40B4-BE49-F238E27FC236}">
                <a16:creationId xmlns:a16="http://schemas.microsoft.com/office/drawing/2014/main" id="{424F16D2-BB95-4F6F-B4AE-19DE108B0243}"/>
              </a:ext>
            </a:extLst>
          </p:cNvPr>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HISTORIA DE ACERO</a:t>
            </a:r>
          </a:p>
        </p:txBody>
      </p:sp>
      <p:sp>
        <p:nvSpPr>
          <p:cNvPr id="3" name="Marcador de número de diapositiva 2">
            <a:extLst>
              <a:ext uri="{FF2B5EF4-FFF2-40B4-BE49-F238E27FC236}">
                <a16:creationId xmlns:a16="http://schemas.microsoft.com/office/drawing/2014/main" id="{B10D0F5E-461A-462D-8855-37DC2B3F6261}"/>
              </a:ext>
            </a:extLst>
          </p:cNvPr>
          <p:cNvSpPr>
            <a:spLocks noGrp="1"/>
          </p:cNvSpPr>
          <p:nvPr>
            <p:ph type="sldNum" sz="quarter" idx="12"/>
          </p:nvPr>
        </p:nvSpPr>
        <p:spPr/>
        <p:txBody>
          <a:bodyPr/>
          <a:lstStyle/>
          <a:p>
            <a:fld id="{A20D5B2E-A39C-4A67-9A03-2664C49F1C64}" type="slidenum">
              <a:rPr lang="es-MX" smtClean="0"/>
              <a:pPr/>
              <a:t>16</a:t>
            </a:fld>
            <a:r>
              <a:rPr lang="es-MX"/>
              <a:t>/87</a:t>
            </a:r>
            <a:endParaRPr lang="es-MX" dirty="0"/>
          </a:p>
        </p:txBody>
      </p:sp>
    </p:spTree>
    <p:extLst>
      <p:ext uri="{BB962C8B-B14F-4D97-AF65-F5344CB8AC3E}">
        <p14:creationId xmlns:p14="http://schemas.microsoft.com/office/powerpoint/2010/main" val="781716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ACERO ESTRUCTURAL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3" name="12 Rectángulo"/>
          <p:cNvSpPr/>
          <p:nvPr/>
        </p:nvSpPr>
        <p:spPr>
          <a:xfrm>
            <a:off x="4932462" y="1948334"/>
            <a:ext cx="4752528" cy="2739211"/>
          </a:xfrm>
          <a:prstGeom prst="rect">
            <a:avLst/>
          </a:prstGeom>
        </p:spPr>
        <p:txBody>
          <a:bodyPr wrap="square">
            <a:spAutoFit/>
          </a:bodyPr>
          <a:lstStyle/>
          <a:p>
            <a:pPr algn="just">
              <a:buFont typeface="Wingdings" pitchFamily="2" charset="2"/>
              <a:buChar char="q"/>
              <a:defRPr/>
            </a:pPr>
            <a:r>
              <a:rPr lang="es-ES" sz="2000" dirty="0"/>
              <a:t> </a:t>
            </a:r>
            <a:r>
              <a:rPr lang="es-ES" sz="1900" dirty="0"/>
              <a:t>El acero al carbono es el más común, barato y aplicable de los metales que se emplean en la industria. Tienen una ductilidad excelente, lo que permite que se utilice en muchas operaciones de formado en frío. El acero también se puede soldar con facilidad.</a:t>
            </a:r>
          </a:p>
          <a:p>
            <a:pPr algn="just">
              <a:buFont typeface="Wingdings" pitchFamily="2" charset="2"/>
              <a:buChar char="q"/>
              <a:defRPr/>
            </a:pPr>
            <a:endParaRPr lang="es-ES" sz="1900" dirty="0"/>
          </a:p>
          <a:p>
            <a:pPr algn="just">
              <a:buFont typeface="Wingdings" pitchFamily="2" charset="2"/>
              <a:buChar char="q"/>
              <a:defRPr/>
            </a:pPr>
            <a:r>
              <a:rPr lang="es-ES" sz="1900" dirty="0"/>
              <a:t> Los aceros de alta resistencia se utilizan mucho en proyectos de Ingeniería Civil.</a:t>
            </a:r>
          </a:p>
        </p:txBody>
      </p:sp>
      <p:pic>
        <p:nvPicPr>
          <p:cNvPr id="27650" name="Picture 2" descr="Imagen relacionada"/>
          <p:cNvPicPr>
            <a:picLocks noChangeAspect="1" noChangeArrowheads="1"/>
          </p:cNvPicPr>
          <p:nvPr/>
        </p:nvPicPr>
        <p:blipFill>
          <a:blip r:embed="rId2" cstate="print"/>
          <a:srcRect/>
          <a:stretch>
            <a:fillRect/>
          </a:stretch>
        </p:blipFill>
        <p:spPr bwMode="auto">
          <a:xfrm>
            <a:off x="395958" y="1988840"/>
            <a:ext cx="4176464" cy="3850178"/>
          </a:xfrm>
          <a:prstGeom prst="rect">
            <a:avLst/>
          </a:prstGeom>
          <a:noFill/>
        </p:spPr>
      </p:pic>
      <p:pic>
        <p:nvPicPr>
          <p:cNvPr id="11" name="Imagen 10"/>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2" name="Imagen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7"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3B41FBFD-AAC6-4BB1-AEF5-86CFB1CA2E55}"/>
              </a:ext>
            </a:extLst>
          </p:cNvPr>
          <p:cNvSpPr>
            <a:spLocks noGrp="1"/>
          </p:cNvSpPr>
          <p:nvPr>
            <p:ph type="sldNum" sz="quarter" idx="12"/>
          </p:nvPr>
        </p:nvSpPr>
        <p:spPr/>
        <p:txBody>
          <a:bodyPr/>
          <a:lstStyle/>
          <a:p>
            <a:fld id="{A20D5B2E-A39C-4A67-9A03-2664C49F1C64}" type="slidenum">
              <a:rPr lang="es-MX" smtClean="0"/>
              <a:pPr/>
              <a:t>17</a:t>
            </a:fld>
            <a:r>
              <a:rPr lang="es-MX"/>
              <a:t>/87</a:t>
            </a:r>
            <a:endParaRPr lang="es-MX" dirty="0"/>
          </a:p>
        </p:txBody>
      </p:sp>
    </p:spTree>
    <p:extLst>
      <p:ext uri="{BB962C8B-B14F-4D97-AF65-F5344CB8AC3E}">
        <p14:creationId xmlns:p14="http://schemas.microsoft.com/office/powerpoint/2010/main" val="2433643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PROPIEDAD DEL ACERO ESTRUCTURAL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3" name="12 Rectángulo"/>
          <p:cNvSpPr/>
          <p:nvPr/>
        </p:nvSpPr>
        <p:spPr>
          <a:xfrm>
            <a:off x="395958" y="1988840"/>
            <a:ext cx="9433048" cy="1277273"/>
          </a:xfrm>
          <a:prstGeom prst="rect">
            <a:avLst/>
          </a:prstGeom>
        </p:spPr>
        <p:txBody>
          <a:bodyPr wrap="square">
            <a:spAutoFit/>
          </a:bodyPr>
          <a:lstStyle/>
          <a:p>
            <a:pPr lvl="0" algn="just">
              <a:buFont typeface="Wingdings" pitchFamily="2" charset="2"/>
              <a:buChar char="q"/>
              <a:defRPr/>
            </a:pPr>
            <a:r>
              <a:rPr lang="es-ES" sz="2000" dirty="0"/>
              <a:t> </a:t>
            </a:r>
            <a:r>
              <a:rPr lang="es-ES" sz="1900" dirty="0"/>
              <a:t>Las propiedades físicas de varios tipos de acero y de cualquier aleación de acero dada a temperaturas variantes depende principalmente de la cantidad del carbono presente y en cómo es distribuido en el hierro. Antes del tratamiento de calor la mayoría de los aceros tienen una mezcla de 3 sustancias, ferrita, perlita, cementita. </a:t>
            </a:r>
          </a:p>
        </p:txBody>
      </p:sp>
      <p:pic>
        <p:nvPicPr>
          <p:cNvPr id="32770" name="Picture 2" descr="Resultado de imagen para ferrite, perlite, cementite"/>
          <p:cNvPicPr>
            <a:picLocks noChangeAspect="1" noChangeArrowheads="1"/>
          </p:cNvPicPr>
          <p:nvPr/>
        </p:nvPicPr>
        <p:blipFill>
          <a:blip r:embed="rId2" cstate="print"/>
          <a:srcRect/>
          <a:stretch>
            <a:fillRect/>
          </a:stretch>
        </p:blipFill>
        <p:spPr bwMode="auto">
          <a:xfrm>
            <a:off x="2016138" y="3955725"/>
            <a:ext cx="6192688" cy="1993555"/>
          </a:xfrm>
          <a:prstGeom prst="rect">
            <a:avLst/>
          </a:prstGeom>
          <a:noFill/>
        </p:spPr>
      </p:pic>
      <p:pic>
        <p:nvPicPr>
          <p:cNvPr id="11" name="Imagen 10"/>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2" name="Imagen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7"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30CF985C-4546-4DE2-80A5-923BB307528C}"/>
              </a:ext>
            </a:extLst>
          </p:cNvPr>
          <p:cNvSpPr>
            <a:spLocks noGrp="1"/>
          </p:cNvSpPr>
          <p:nvPr>
            <p:ph type="sldNum" sz="quarter" idx="12"/>
          </p:nvPr>
        </p:nvSpPr>
        <p:spPr/>
        <p:txBody>
          <a:bodyPr/>
          <a:lstStyle/>
          <a:p>
            <a:fld id="{A20D5B2E-A39C-4A67-9A03-2664C49F1C64}" type="slidenum">
              <a:rPr lang="es-MX" smtClean="0"/>
              <a:pPr/>
              <a:t>18</a:t>
            </a:fld>
            <a:r>
              <a:rPr lang="es-MX"/>
              <a:t>/87</a:t>
            </a:r>
            <a:endParaRPr lang="es-MX" dirty="0"/>
          </a:p>
        </p:txBody>
      </p:sp>
    </p:spTree>
    <p:extLst>
      <p:ext uri="{BB962C8B-B14F-4D97-AF65-F5344CB8AC3E}">
        <p14:creationId xmlns:p14="http://schemas.microsoft.com/office/powerpoint/2010/main" val="2352812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ACERO INOXIDABLE</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graphicFrame>
        <p:nvGraphicFramePr>
          <p:cNvPr id="11" name="5 Marcador de contenido"/>
          <p:cNvGraphicFramePr>
            <a:graphicFrameLocks noGrp="1"/>
          </p:cNvGraphicFramePr>
          <p:nvPr>
            <p:ph idx="1"/>
          </p:nvPr>
        </p:nvGraphicFramePr>
        <p:xfrm>
          <a:off x="1404070" y="2276872"/>
          <a:ext cx="6972112" cy="3672408"/>
        </p:xfrm>
        <a:graphic>
          <a:graphicData uri="http://schemas.openxmlformats.org/drawingml/2006/chart">
            <c:chart xmlns:c="http://schemas.openxmlformats.org/drawingml/2006/chart" xmlns:r="http://schemas.openxmlformats.org/officeDocument/2006/relationships" r:id="rId2"/>
          </a:graphicData>
        </a:graphic>
      </p:graphicFrame>
      <p:pic>
        <p:nvPicPr>
          <p:cNvPr id="12" name="Imagen 11"/>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3" name="Imagen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7"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77F11C9C-E374-48EB-993E-2432FC5DEF87}"/>
              </a:ext>
            </a:extLst>
          </p:cNvPr>
          <p:cNvSpPr>
            <a:spLocks noGrp="1"/>
          </p:cNvSpPr>
          <p:nvPr>
            <p:ph type="sldNum" sz="quarter" idx="12"/>
          </p:nvPr>
        </p:nvSpPr>
        <p:spPr/>
        <p:txBody>
          <a:bodyPr/>
          <a:lstStyle/>
          <a:p>
            <a:fld id="{A20D5B2E-A39C-4A67-9A03-2664C49F1C64}" type="slidenum">
              <a:rPr lang="es-MX" smtClean="0"/>
              <a:pPr/>
              <a:t>19</a:t>
            </a:fld>
            <a:r>
              <a:rPr lang="es-MX"/>
              <a:t>/87</a:t>
            </a:r>
            <a:endParaRPr lang="es-MX" dirty="0"/>
          </a:p>
        </p:txBody>
      </p:sp>
    </p:spTree>
    <p:extLst>
      <p:ext uri="{BB962C8B-B14F-4D97-AF65-F5344CB8AC3E}">
        <p14:creationId xmlns:p14="http://schemas.microsoft.com/office/powerpoint/2010/main" val="1212255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CuadroTexto"/>
          <p:cNvSpPr txBox="1"/>
          <p:nvPr/>
        </p:nvSpPr>
        <p:spPr>
          <a:xfrm>
            <a:off x="345696" y="1640815"/>
            <a:ext cx="9702153" cy="769441"/>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dirty="0">
                <a:ln w="11430"/>
                <a:solidFill>
                  <a:prstClr val="white"/>
                </a:solidFill>
                <a:effectLst>
                  <a:outerShdw blurRad="80000" dist="40000" dir="5040000" algn="tl">
                    <a:srgbClr val="000000">
                      <a:alpha val="30000"/>
                    </a:srgbClr>
                  </a:outerShdw>
                </a:effectLst>
              </a:rPr>
              <a:t>1.1  EL ACERO ESTRUCTURAL</a:t>
            </a:r>
          </a:p>
        </p:txBody>
      </p:sp>
      <p:sp>
        <p:nvSpPr>
          <p:cNvPr id="19"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pic>
        <p:nvPicPr>
          <p:cNvPr id="20" name="Picture 4" descr="Resultado de imagen para ventajas acero estructural"/>
          <p:cNvPicPr>
            <a:picLocks noChangeAspect="1" noChangeArrowheads="1"/>
          </p:cNvPicPr>
          <p:nvPr/>
        </p:nvPicPr>
        <p:blipFill>
          <a:blip r:embed="rId2" cstate="print"/>
          <a:srcRect/>
          <a:stretch>
            <a:fillRect/>
          </a:stretch>
        </p:blipFill>
        <p:spPr bwMode="auto">
          <a:xfrm>
            <a:off x="5378690" y="3249652"/>
            <a:ext cx="4788587" cy="2723615"/>
          </a:xfrm>
          <a:prstGeom prst="rect">
            <a:avLst/>
          </a:prstGeom>
          <a:ln>
            <a:noFill/>
          </a:ln>
          <a:effectLst>
            <a:softEdge rad="112500"/>
          </a:effectLst>
        </p:spPr>
      </p:pic>
      <p:pic>
        <p:nvPicPr>
          <p:cNvPr id="21" name="Picture 4" descr="Imagen relacionada"/>
          <p:cNvPicPr>
            <a:picLocks noChangeAspect="1" noChangeArrowheads="1"/>
          </p:cNvPicPr>
          <p:nvPr/>
        </p:nvPicPr>
        <p:blipFill>
          <a:blip r:embed="rId3" cstate="print"/>
          <a:srcRect/>
          <a:stretch>
            <a:fillRect/>
          </a:stretch>
        </p:blipFill>
        <p:spPr bwMode="auto">
          <a:xfrm>
            <a:off x="444245" y="3249652"/>
            <a:ext cx="4752528" cy="2686304"/>
          </a:xfrm>
          <a:prstGeom prst="rect">
            <a:avLst/>
          </a:prstGeom>
          <a:ln>
            <a:noFill/>
          </a:ln>
          <a:effectLst>
            <a:softEdge rad="112500"/>
          </a:effectLst>
        </p:spPr>
      </p:pic>
      <p:pic>
        <p:nvPicPr>
          <p:cNvPr id="11" name="Imagen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3" name="Imagen 12"/>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6"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75DAB59E-135D-4E10-BE18-DE0ACA28B918}"/>
              </a:ext>
            </a:extLst>
          </p:cNvPr>
          <p:cNvSpPr>
            <a:spLocks noGrp="1"/>
          </p:cNvSpPr>
          <p:nvPr>
            <p:ph type="sldNum" sz="quarter" idx="12"/>
          </p:nvPr>
        </p:nvSpPr>
        <p:spPr/>
        <p:txBody>
          <a:bodyPr/>
          <a:lstStyle/>
          <a:p>
            <a:fld id="{A20D5B2E-A39C-4A67-9A03-2664C49F1C64}" type="slidenum">
              <a:rPr lang="es-MX" smtClean="0"/>
              <a:pPr/>
              <a:t>2</a:t>
            </a:fld>
            <a:r>
              <a:rPr lang="es-MX"/>
              <a:t>/87</a:t>
            </a:r>
            <a:endParaRPr lang="es-MX" dirty="0"/>
          </a:p>
        </p:txBody>
      </p:sp>
      <p:sp>
        <p:nvSpPr>
          <p:cNvPr id="10" name="Rectángulo redondeado 16">
            <a:hlinkClick r:id="rId6" action="ppaction://hlinksldjump"/>
            <a:extLst>
              <a:ext uri="{FF2B5EF4-FFF2-40B4-BE49-F238E27FC236}">
                <a16:creationId xmlns:a16="http://schemas.microsoft.com/office/drawing/2014/main" id="{2648E0DA-1674-4800-9B62-E8DF92FEAD29}"/>
              </a:ext>
            </a:extLst>
          </p:cNvPr>
          <p:cNvSpPr/>
          <p:nvPr/>
        </p:nvSpPr>
        <p:spPr>
          <a:xfrm>
            <a:off x="474561" y="6356352"/>
            <a:ext cx="1577552" cy="36512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Tree>
    <p:extLst>
      <p:ext uri="{BB962C8B-B14F-4D97-AF65-F5344CB8AC3E}">
        <p14:creationId xmlns:p14="http://schemas.microsoft.com/office/powerpoint/2010/main" val="285262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VENTAJAS DEL ACERO COMO ACERO ESTRUCTURAL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893374"/>
          </a:xfrm>
          <a:prstGeom prst="rect">
            <a:avLst/>
          </a:prstGeom>
        </p:spPr>
        <p:txBody>
          <a:bodyPr wrap="square">
            <a:spAutoFit/>
          </a:bodyPr>
          <a:lstStyle/>
          <a:p>
            <a:pPr algn="just">
              <a:buFont typeface="Wingdings" pitchFamily="2" charset="2"/>
              <a:buChar char="Ø"/>
              <a:defRPr/>
            </a:pPr>
            <a:r>
              <a:rPr lang="es-MX" sz="1900" b="1" dirty="0"/>
              <a:t> Alta resistencia</a:t>
            </a:r>
          </a:p>
          <a:p>
            <a:pPr algn="just">
              <a:buFont typeface="Wingdings" pitchFamily="2" charset="2"/>
              <a:buChar char="Ø"/>
              <a:defRPr/>
            </a:pPr>
            <a:r>
              <a:rPr lang="es-MX" sz="1900" b="1" dirty="0"/>
              <a:t> Homogeneidad</a:t>
            </a:r>
          </a:p>
          <a:p>
            <a:pPr algn="just">
              <a:buFont typeface="Wingdings" pitchFamily="2" charset="2"/>
              <a:buChar char="Ø"/>
              <a:defRPr/>
            </a:pPr>
            <a:r>
              <a:rPr lang="es-MX" sz="1900" b="1" dirty="0"/>
              <a:t> Elasticidad</a:t>
            </a:r>
          </a:p>
          <a:p>
            <a:pPr algn="just">
              <a:buFont typeface="Wingdings" pitchFamily="2" charset="2"/>
              <a:buChar char="Ø"/>
              <a:defRPr/>
            </a:pPr>
            <a:r>
              <a:rPr lang="es-MX" sz="1900" b="1" dirty="0"/>
              <a:t> Precisión dimensional</a:t>
            </a:r>
          </a:p>
          <a:p>
            <a:pPr algn="just">
              <a:buFont typeface="Wingdings" pitchFamily="2" charset="2"/>
              <a:buChar char="Ø"/>
              <a:defRPr/>
            </a:pPr>
            <a:r>
              <a:rPr lang="es-MX" sz="1900" b="1" dirty="0"/>
              <a:t> Ductilidad</a:t>
            </a:r>
          </a:p>
          <a:p>
            <a:pPr algn="just">
              <a:buFont typeface="Wingdings" pitchFamily="2" charset="2"/>
              <a:buChar char="Ø"/>
              <a:defRPr/>
            </a:pPr>
            <a:r>
              <a:rPr lang="es-MX" sz="1900" b="1" dirty="0"/>
              <a:t> Tenacidad</a:t>
            </a:r>
          </a:p>
          <a:p>
            <a:pPr algn="just">
              <a:buFont typeface="Wingdings" pitchFamily="2" charset="2"/>
              <a:buChar char="Ø"/>
              <a:defRPr/>
            </a:pPr>
            <a:r>
              <a:rPr lang="es-MX" sz="1900" b="1" dirty="0"/>
              <a:t> Facilidad de unión con otros miembros</a:t>
            </a:r>
          </a:p>
          <a:p>
            <a:pPr algn="just">
              <a:buFont typeface="Wingdings" pitchFamily="2" charset="2"/>
              <a:buChar char="Ø"/>
              <a:defRPr/>
            </a:pPr>
            <a:r>
              <a:rPr lang="es-MX" sz="1900" b="1" dirty="0"/>
              <a:t> Rapidez de montaje</a:t>
            </a:r>
          </a:p>
          <a:p>
            <a:pPr algn="just">
              <a:buFont typeface="Wingdings" pitchFamily="2" charset="2"/>
              <a:buChar char="Ø"/>
              <a:defRPr/>
            </a:pPr>
            <a:r>
              <a:rPr lang="es-MX" sz="1900" b="1" dirty="0"/>
              <a:t> Disponibilidad de secciones y tamaños</a:t>
            </a:r>
          </a:p>
          <a:p>
            <a:pPr algn="just">
              <a:buFont typeface="Wingdings" pitchFamily="2" charset="2"/>
              <a:buChar char="Ø"/>
              <a:defRPr/>
            </a:pPr>
            <a:r>
              <a:rPr lang="es-MX" sz="1900" b="1" dirty="0"/>
              <a:t> Costo de recuperación</a:t>
            </a:r>
          </a:p>
          <a:p>
            <a:pPr algn="just">
              <a:buFont typeface="Wingdings" pitchFamily="2" charset="2"/>
              <a:buChar char="Ø"/>
              <a:defRPr/>
            </a:pPr>
            <a:r>
              <a:rPr lang="es-MX" sz="1900" b="1" dirty="0"/>
              <a:t> Reciclaje</a:t>
            </a:r>
          </a:p>
          <a:p>
            <a:pPr algn="just">
              <a:buFont typeface="Wingdings" pitchFamily="2" charset="2"/>
              <a:buChar char="Ø"/>
              <a:defRPr/>
            </a:pPr>
            <a:r>
              <a:rPr lang="es-MX" sz="1900" b="1" dirty="0"/>
              <a:t> Permite ampliar fácilmente</a:t>
            </a:r>
          </a:p>
          <a:p>
            <a:pPr algn="just">
              <a:buFont typeface="Wingdings" pitchFamily="2" charset="2"/>
              <a:buChar char="Ø"/>
              <a:defRPr/>
            </a:pPr>
            <a:r>
              <a:rPr lang="es-MX" sz="1900" b="1" dirty="0"/>
              <a:t> Se pueden prefabricar estructuras</a:t>
            </a:r>
          </a:p>
        </p:txBody>
      </p:sp>
      <p:pic>
        <p:nvPicPr>
          <p:cNvPr id="11" name="Imagen 10"/>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3"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F72856C2-15A9-4B6E-90EB-3384209BE820}"/>
              </a:ext>
            </a:extLst>
          </p:cNvPr>
          <p:cNvSpPr>
            <a:spLocks noGrp="1"/>
          </p:cNvSpPr>
          <p:nvPr>
            <p:ph type="sldNum" sz="quarter" idx="12"/>
          </p:nvPr>
        </p:nvSpPr>
        <p:spPr/>
        <p:txBody>
          <a:bodyPr/>
          <a:lstStyle/>
          <a:p>
            <a:fld id="{A20D5B2E-A39C-4A67-9A03-2664C49F1C64}" type="slidenum">
              <a:rPr lang="es-MX" smtClean="0"/>
              <a:pPr/>
              <a:t>20</a:t>
            </a:fld>
            <a:r>
              <a:rPr lang="es-MX"/>
              <a:t>/87</a:t>
            </a:r>
            <a:endParaRPr lang="es-MX" dirty="0"/>
          </a:p>
        </p:txBody>
      </p:sp>
    </p:spTree>
    <p:extLst>
      <p:ext uri="{BB962C8B-B14F-4D97-AF65-F5344CB8AC3E}">
        <p14:creationId xmlns:p14="http://schemas.microsoft.com/office/powerpoint/2010/main" val="2649141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DESVENTAJAS DEL ACERO COMO ACERO ESTRUCTURAL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sp>
        <p:nvSpPr>
          <p:cNvPr id="11" name="10 Rectángulo"/>
          <p:cNvSpPr/>
          <p:nvPr/>
        </p:nvSpPr>
        <p:spPr>
          <a:xfrm>
            <a:off x="467966" y="2060848"/>
            <a:ext cx="6264696" cy="1846659"/>
          </a:xfrm>
          <a:prstGeom prst="rect">
            <a:avLst/>
          </a:prstGeom>
        </p:spPr>
        <p:txBody>
          <a:bodyPr wrap="square">
            <a:spAutoFit/>
          </a:bodyPr>
          <a:lstStyle/>
          <a:p>
            <a:pPr>
              <a:buFont typeface="Wingdings" pitchFamily="2" charset="2"/>
              <a:buChar char="Ø"/>
              <a:defRPr/>
            </a:pPr>
            <a:r>
              <a:rPr lang="es-MX" sz="1900" b="1" dirty="0"/>
              <a:t> Perceptible a la corrosión</a:t>
            </a:r>
          </a:p>
          <a:p>
            <a:pPr>
              <a:buFont typeface="Wingdings" pitchFamily="2" charset="2"/>
              <a:buChar char="Ø"/>
              <a:defRPr/>
            </a:pPr>
            <a:r>
              <a:rPr lang="es-MX" sz="1900" b="1" dirty="0"/>
              <a:t> Si el elemento es muy esbelto falla por pandeo elástico</a:t>
            </a:r>
          </a:p>
          <a:p>
            <a:pPr>
              <a:buFont typeface="Wingdings" pitchFamily="2" charset="2"/>
              <a:buChar char="Ø"/>
              <a:defRPr/>
            </a:pPr>
            <a:r>
              <a:rPr lang="es-MX" sz="1900" b="1" dirty="0"/>
              <a:t> Es un buen conductor de calor</a:t>
            </a:r>
          </a:p>
          <a:p>
            <a:pPr>
              <a:buFont typeface="Wingdings" pitchFamily="2" charset="2"/>
              <a:buChar char="Ø"/>
              <a:defRPr/>
            </a:pPr>
            <a:r>
              <a:rPr lang="es-MX" sz="1900" b="1" dirty="0"/>
              <a:t> Costo del mantenimiento</a:t>
            </a:r>
          </a:p>
          <a:p>
            <a:pPr>
              <a:buFont typeface="Wingdings" pitchFamily="2" charset="2"/>
              <a:buChar char="Ø"/>
              <a:defRPr/>
            </a:pPr>
            <a:r>
              <a:rPr lang="es-MX" sz="1900" b="1" dirty="0"/>
              <a:t> Costo de la protección contra el fuego</a:t>
            </a:r>
          </a:p>
          <a:p>
            <a:pPr>
              <a:buFont typeface="Wingdings" pitchFamily="2" charset="2"/>
              <a:buChar char="Ø"/>
              <a:defRPr/>
            </a:pPr>
            <a:r>
              <a:rPr lang="es-MX" sz="1900" b="1" dirty="0"/>
              <a:t> Fractura frágil</a:t>
            </a:r>
          </a:p>
        </p:txBody>
      </p:sp>
      <p:pic>
        <p:nvPicPr>
          <p:cNvPr id="12" name="Imagen 11"/>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7" name="Imagen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8"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468A678F-2DC1-49EB-8E97-955E6B3F431F}"/>
              </a:ext>
            </a:extLst>
          </p:cNvPr>
          <p:cNvSpPr>
            <a:spLocks noGrp="1"/>
          </p:cNvSpPr>
          <p:nvPr>
            <p:ph type="sldNum" sz="quarter" idx="12"/>
          </p:nvPr>
        </p:nvSpPr>
        <p:spPr/>
        <p:txBody>
          <a:bodyPr/>
          <a:lstStyle/>
          <a:p>
            <a:fld id="{A20D5B2E-A39C-4A67-9A03-2664C49F1C64}" type="slidenum">
              <a:rPr lang="es-MX" smtClean="0"/>
              <a:pPr/>
              <a:t>21</a:t>
            </a:fld>
            <a:r>
              <a:rPr lang="es-MX"/>
              <a:t>/87</a:t>
            </a:r>
            <a:endParaRPr lang="es-MX" dirty="0"/>
          </a:p>
        </p:txBody>
      </p:sp>
    </p:spTree>
    <p:extLst>
      <p:ext uri="{BB962C8B-B14F-4D97-AF65-F5344CB8AC3E}">
        <p14:creationId xmlns:p14="http://schemas.microsoft.com/office/powerpoint/2010/main" val="839385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9" name="Imagen 8"/>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1" name="Imagen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2"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4" name="Rectángulo 3">
            <a:extLst>
              <a:ext uri="{FF2B5EF4-FFF2-40B4-BE49-F238E27FC236}">
                <a16:creationId xmlns:a16="http://schemas.microsoft.com/office/drawing/2014/main" id="{5F71CD43-6A22-4A16-B6E6-D6E2A3C7BFFE}"/>
              </a:ext>
            </a:extLst>
          </p:cNvPr>
          <p:cNvSpPr/>
          <p:nvPr/>
        </p:nvSpPr>
        <p:spPr>
          <a:xfrm>
            <a:off x="1188046" y="2924944"/>
            <a:ext cx="8064896" cy="100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2800" dirty="0"/>
              <a:t>PRINCIPALES ESTRUCTURAS ACERO A NIVEL MUNDIAL, NACIONAL Y ESTATAL.</a:t>
            </a:r>
            <a:endParaRPr lang="es-MX" sz="2800" dirty="0"/>
          </a:p>
        </p:txBody>
      </p:sp>
      <p:sp>
        <p:nvSpPr>
          <p:cNvPr id="6" name="Marcador de número de diapositiva 5">
            <a:extLst>
              <a:ext uri="{FF2B5EF4-FFF2-40B4-BE49-F238E27FC236}">
                <a16:creationId xmlns:a16="http://schemas.microsoft.com/office/drawing/2014/main" id="{F58CD7DE-9A3A-456C-A50A-C14A8E0F9530}"/>
              </a:ext>
            </a:extLst>
          </p:cNvPr>
          <p:cNvSpPr>
            <a:spLocks noGrp="1"/>
          </p:cNvSpPr>
          <p:nvPr>
            <p:ph type="sldNum" sz="quarter" idx="12"/>
          </p:nvPr>
        </p:nvSpPr>
        <p:spPr/>
        <p:txBody>
          <a:bodyPr/>
          <a:lstStyle/>
          <a:p>
            <a:fld id="{A20D5B2E-A39C-4A67-9A03-2664C49F1C64}" type="slidenum">
              <a:rPr lang="es-MX" smtClean="0"/>
              <a:pPr/>
              <a:t>22</a:t>
            </a:fld>
            <a:r>
              <a:rPr lang="es-MX"/>
              <a:t>/87</a:t>
            </a:r>
            <a:endParaRPr lang="es-MX" dirty="0"/>
          </a:p>
        </p:txBody>
      </p:sp>
    </p:spTree>
    <p:extLst>
      <p:ext uri="{BB962C8B-B14F-4D97-AF65-F5344CB8AC3E}">
        <p14:creationId xmlns:p14="http://schemas.microsoft.com/office/powerpoint/2010/main" val="34542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PRINCIPALES ESTRUCTURAS A NIVEL MUNDIAL NACIONAL Y ESTATAL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842122"/>
            <a:ext cx="3463975" cy="439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50" y="1842122"/>
            <a:ext cx="5904659" cy="439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467965" y="1988840"/>
            <a:ext cx="2212903" cy="461665"/>
          </a:xfrm>
          <a:prstGeom prst="rect">
            <a:avLst/>
          </a:prstGeom>
          <a:noFill/>
        </p:spPr>
        <p:txBody>
          <a:bodyPr wrap="square" rtlCol="0">
            <a:spAutoFit/>
          </a:bodyPr>
          <a:lstStyle/>
          <a:p>
            <a:r>
              <a:rPr lang="es-ES" sz="2400" b="1" dirty="0">
                <a:solidFill>
                  <a:schemeClr val="tx1">
                    <a:lumMod val="95000"/>
                    <a:lumOff val="5000"/>
                  </a:schemeClr>
                </a:solidFill>
              </a:rPr>
              <a:t>Torre Eiffel. </a:t>
            </a:r>
            <a:endParaRPr lang="es-MX" sz="2400" b="1" dirty="0">
              <a:solidFill>
                <a:schemeClr val="tx1">
                  <a:lumMod val="95000"/>
                  <a:lumOff val="5000"/>
                </a:schemeClr>
              </a:solidFill>
            </a:endParaRPr>
          </a:p>
        </p:txBody>
      </p:sp>
      <p:sp>
        <p:nvSpPr>
          <p:cNvPr id="19" name="18 CuadroTexto"/>
          <p:cNvSpPr txBox="1"/>
          <p:nvPr/>
        </p:nvSpPr>
        <p:spPr>
          <a:xfrm>
            <a:off x="5364510" y="2060848"/>
            <a:ext cx="2212903" cy="461665"/>
          </a:xfrm>
          <a:prstGeom prst="rect">
            <a:avLst/>
          </a:prstGeom>
          <a:noFill/>
        </p:spPr>
        <p:txBody>
          <a:bodyPr wrap="square" rtlCol="0">
            <a:spAutoFit/>
          </a:bodyPr>
          <a:lstStyle/>
          <a:p>
            <a:r>
              <a:rPr lang="es-ES" sz="2400" b="1" dirty="0">
                <a:solidFill>
                  <a:schemeClr val="tx1">
                    <a:lumMod val="95000"/>
                    <a:lumOff val="5000"/>
                  </a:schemeClr>
                </a:solidFill>
              </a:rPr>
              <a:t>Golden </a:t>
            </a:r>
            <a:r>
              <a:rPr lang="es-ES" sz="2400" b="1" dirty="0" err="1">
                <a:solidFill>
                  <a:schemeClr val="tx1">
                    <a:lumMod val="95000"/>
                    <a:lumOff val="5000"/>
                  </a:schemeClr>
                </a:solidFill>
              </a:rPr>
              <a:t>Gate</a:t>
            </a:r>
            <a:r>
              <a:rPr lang="es-ES" sz="2400" b="1" dirty="0">
                <a:solidFill>
                  <a:schemeClr val="tx1">
                    <a:lumMod val="95000"/>
                    <a:lumOff val="5000"/>
                  </a:schemeClr>
                </a:solidFill>
              </a:rPr>
              <a:t>.  </a:t>
            </a:r>
            <a:endParaRPr lang="es-MX" sz="2400" b="1" dirty="0">
              <a:solidFill>
                <a:schemeClr val="tx1">
                  <a:lumMod val="95000"/>
                  <a:lumOff val="5000"/>
                </a:schemeClr>
              </a:solidFill>
            </a:endParaRPr>
          </a:p>
        </p:txBody>
      </p:sp>
      <p:pic>
        <p:nvPicPr>
          <p:cNvPr id="22" name="Imagen 21"/>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23" name="Imagen 2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24"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045719AD-3357-4D94-A4A2-46E5EABAAC0E}"/>
              </a:ext>
            </a:extLst>
          </p:cNvPr>
          <p:cNvSpPr>
            <a:spLocks noGrp="1"/>
          </p:cNvSpPr>
          <p:nvPr>
            <p:ph type="sldNum" sz="quarter" idx="12"/>
          </p:nvPr>
        </p:nvSpPr>
        <p:spPr/>
        <p:txBody>
          <a:bodyPr/>
          <a:lstStyle/>
          <a:p>
            <a:fld id="{A20D5B2E-A39C-4A67-9A03-2664C49F1C64}" type="slidenum">
              <a:rPr lang="es-MX" smtClean="0"/>
              <a:pPr/>
              <a:t>23</a:t>
            </a:fld>
            <a:r>
              <a:rPr lang="es-MX"/>
              <a:t>/87</a:t>
            </a:r>
            <a:endParaRPr lang="es-MX" dirty="0"/>
          </a:p>
        </p:txBody>
      </p:sp>
    </p:spTree>
    <p:extLst>
      <p:ext uri="{BB962C8B-B14F-4D97-AF65-F5344CB8AC3E}">
        <p14:creationId xmlns:p14="http://schemas.microsoft.com/office/powerpoint/2010/main" val="2792744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PRINCIPALES ESTRUCTURAS A NIVEL MUNDIAL NACIONAL Y ESTATAL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007"/>
          <a:stretch/>
        </p:blipFill>
        <p:spPr bwMode="auto">
          <a:xfrm>
            <a:off x="429276" y="1988840"/>
            <a:ext cx="4503186" cy="4091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462" y="1988839"/>
            <a:ext cx="4710732" cy="4091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851825" y="6004373"/>
            <a:ext cx="2212903" cy="461665"/>
          </a:xfrm>
          <a:prstGeom prst="rect">
            <a:avLst/>
          </a:prstGeom>
          <a:noFill/>
        </p:spPr>
        <p:txBody>
          <a:bodyPr wrap="square" rtlCol="0">
            <a:spAutoFit/>
          </a:bodyPr>
          <a:lstStyle/>
          <a:p>
            <a:r>
              <a:rPr lang="es-ES" sz="2400" b="1" dirty="0" err="1">
                <a:solidFill>
                  <a:schemeClr val="tx1">
                    <a:lumMod val="95000"/>
                    <a:lumOff val="5000"/>
                  </a:schemeClr>
                </a:solidFill>
              </a:rPr>
              <a:t>Empire</a:t>
            </a:r>
            <a:r>
              <a:rPr lang="es-ES" sz="2400" b="1" dirty="0">
                <a:solidFill>
                  <a:schemeClr val="tx1">
                    <a:lumMod val="95000"/>
                    <a:lumOff val="5000"/>
                  </a:schemeClr>
                </a:solidFill>
              </a:rPr>
              <a:t> </a:t>
            </a:r>
            <a:r>
              <a:rPr lang="es-ES" sz="2400" b="1" dirty="0" err="1">
                <a:solidFill>
                  <a:schemeClr val="tx1">
                    <a:lumMod val="95000"/>
                    <a:lumOff val="5000"/>
                  </a:schemeClr>
                </a:solidFill>
              </a:rPr>
              <a:t>State</a:t>
            </a:r>
            <a:r>
              <a:rPr lang="es-ES" sz="2400" b="1" dirty="0">
                <a:solidFill>
                  <a:schemeClr val="tx1">
                    <a:lumMod val="95000"/>
                    <a:lumOff val="5000"/>
                  </a:schemeClr>
                </a:solidFill>
              </a:rPr>
              <a:t> </a:t>
            </a:r>
            <a:endParaRPr lang="es-MX" sz="2400" b="1" dirty="0">
              <a:solidFill>
                <a:schemeClr val="tx1">
                  <a:lumMod val="95000"/>
                  <a:lumOff val="5000"/>
                </a:schemeClr>
              </a:solidFill>
            </a:endParaRPr>
          </a:p>
        </p:txBody>
      </p:sp>
      <p:sp>
        <p:nvSpPr>
          <p:cNvPr id="17" name="16 CuadroTexto"/>
          <p:cNvSpPr txBox="1"/>
          <p:nvPr/>
        </p:nvSpPr>
        <p:spPr>
          <a:xfrm>
            <a:off x="6444630" y="6033588"/>
            <a:ext cx="2540203" cy="461665"/>
          </a:xfrm>
          <a:prstGeom prst="rect">
            <a:avLst/>
          </a:prstGeom>
          <a:noFill/>
        </p:spPr>
        <p:txBody>
          <a:bodyPr wrap="square" rtlCol="0">
            <a:spAutoFit/>
          </a:bodyPr>
          <a:lstStyle/>
          <a:p>
            <a:r>
              <a:rPr lang="es-ES" sz="2400" b="1" dirty="0">
                <a:solidFill>
                  <a:schemeClr val="tx1">
                    <a:lumMod val="95000"/>
                    <a:lumOff val="5000"/>
                  </a:schemeClr>
                </a:solidFill>
              </a:rPr>
              <a:t>Torres </a:t>
            </a:r>
            <a:r>
              <a:rPr lang="es-ES" sz="2400" b="1" dirty="0" err="1">
                <a:solidFill>
                  <a:schemeClr val="tx1">
                    <a:lumMod val="95000"/>
                    <a:lumOff val="5000"/>
                  </a:schemeClr>
                </a:solidFill>
              </a:rPr>
              <a:t>Petronas</a:t>
            </a:r>
            <a:r>
              <a:rPr lang="es-ES" sz="2400" b="1" dirty="0">
                <a:solidFill>
                  <a:schemeClr val="bg1"/>
                </a:solidFill>
              </a:rPr>
              <a:t> </a:t>
            </a:r>
            <a:endParaRPr lang="es-MX" sz="2400" b="1" dirty="0">
              <a:solidFill>
                <a:schemeClr val="bg1"/>
              </a:solidFill>
            </a:endParaRPr>
          </a:p>
        </p:txBody>
      </p:sp>
      <p:pic>
        <p:nvPicPr>
          <p:cNvPr id="18" name="Imagen 17"/>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9" name="Imagen 1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22"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4" name="Marcador de número de diapositiva 3">
            <a:extLst>
              <a:ext uri="{FF2B5EF4-FFF2-40B4-BE49-F238E27FC236}">
                <a16:creationId xmlns:a16="http://schemas.microsoft.com/office/drawing/2014/main" id="{6BA38D52-D9EC-49F4-8DAE-1FDB7844FD42}"/>
              </a:ext>
            </a:extLst>
          </p:cNvPr>
          <p:cNvSpPr>
            <a:spLocks noGrp="1"/>
          </p:cNvSpPr>
          <p:nvPr>
            <p:ph type="sldNum" sz="quarter" idx="12"/>
          </p:nvPr>
        </p:nvSpPr>
        <p:spPr/>
        <p:txBody>
          <a:bodyPr/>
          <a:lstStyle/>
          <a:p>
            <a:fld id="{A20D5B2E-A39C-4A67-9A03-2664C49F1C64}" type="slidenum">
              <a:rPr lang="es-MX" smtClean="0"/>
              <a:pPr/>
              <a:t>24</a:t>
            </a:fld>
            <a:r>
              <a:rPr lang="es-MX"/>
              <a:t>/87</a:t>
            </a:r>
            <a:endParaRPr lang="es-MX" dirty="0"/>
          </a:p>
        </p:txBody>
      </p:sp>
    </p:spTree>
    <p:extLst>
      <p:ext uri="{BB962C8B-B14F-4D97-AF65-F5344CB8AC3E}">
        <p14:creationId xmlns:p14="http://schemas.microsoft.com/office/powerpoint/2010/main" val="309378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PRINCIPALES ESTRUCTURAS A NIVEL MUNDIAL NACIONAL Y ESTATAL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58" y="1916832"/>
            <a:ext cx="4716526"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009" y="1916832"/>
            <a:ext cx="4688417"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1855179" y="5894696"/>
            <a:ext cx="2212903" cy="461665"/>
          </a:xfrm>
          <a:prstGeom prst="rect">
            <a:avLst/>
          </a:prstGeom>
          <a:noFill/>
        </p:spPr>
        <p:txBody>
          <a:bodyPr wrap="square" rtlCol="0">
            <a:spAutoFit/>
          </a:bodyPr>
          <a:lstStyle/>
          <a:p>
            <a:r>
              <a:rPr lang="es-ES" sz="2400" b="1" dirty="0">
                <a:solidFill>
                  <a:schemeClr val="tx1">
                    <a:lumMod val="95000"/>
                    <a:lumOff val="5000"/>
                  </a:schemeClr>
                </a:solidFill>
              </a:rPr>
              <a:t>Nido del Pájaro </a:t>
            </a:r>
            <a:endParaRPr lang="es-MX" sz="2400" b="1" dirty="0">
              <a:solidFill>
                <a:schemeClr val="tx1">
                  <a:lumMod val="95000"/>
                  <a:lumOff val="5000"/>
                </a:schemeClr>
              </a:solidFill>
            </a:endParaRPr>
          </a:p>
        </p:txBody>
      </p:sp>
      <p:sp>
        <p:nvSpPr>
          <p:cNvPr id="18" name="17 CuadroTexto"/>
          <p:cNvSpPr txBox="1"/>
          <p:nvPr/>
        </p:nvSpPr>
        <p:spPr>
          <a:xfrm>
            <a:off x="5456758" y="5906974"/>
            <a:ext cx="4051907" cy="461665"/>
          </a:xfrm>
          <a:prstGeom prst="rect">
            <a:avLst/>
          </a:prstGeom>
          <a:noFill/>
        </p:spPr>
        <p:txBody>
          <a:bodyPr wrap="square" rtlCol="0">
            <a:spAutoFit/>
          </a:bodyPr>
          <a:lstStyle/>
          <a:p>
            <a:r>
              <a:rPr lang="es-ES" sz="2400" b="1" dirty="0">
                <a:solidFill>
                  <a:schemeClr val="tx1">
                    <a:lumMod val="95000"/>
                    <a:lumOff val="5000"/>
                  </a:schemeClr>
                </a:solidFill>
              </a:rPr>
              <a:t>Rueda de la fortuna, Londres  </a:t>
            </a:r>
            <a:endParaRPr lang="es-MX" sz="2400" b="1" dirty="0">
              <a:solidFill>
                <a:schemeClr val="tx1">
                  <a:lumMod val="95000"/>
                  <a:lumOff val="5000"/>
                </a:schemeClr>
              </a:solidFill>
            </a:endParaRPr>
          </a:p>
        </p:txBody>
      </p:sp>
      <p:pic>
        <p:nvPicPr>
          <p:cNvPr id="19" name="Imagen 1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22" name="Imagen 2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23"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53480C68-8F76-4BA5-A128-F3892930F585}"/>
              </a:ext>
            </a:extLst>
          </p:cNvPr>
          <p:cNvSpPr>
            <a:spLocks noGrp="1"/>
          </p:cNvSpPr>
          <p:nvPr>
            <p:ph type="sldNum" sz="quarter" idx="12"/>
          </p:nvPr>
        </p:nvSpPr>
        <p:spPr/>
        <p:txBody>
          <a:bodyPr/>
          <a:lstStyle/>
          <a:p>
            <a:fld id="{A20D5B2E-A39C-4A67-9A03-2664C49F1C64}" type="slidenum">
              <a:rPr lang="es-MX" smtClean="0"/>
              <a:pPr/>
              <a:t>25</a:t>
            </a:fld>
            <a:r>
              <a:rPr lang="es-MX"/>
              <a:t>/87</a:t>
            </a:r>
            <a:endParaRPr lang="es-MX" dirty="0"/>
          </a:p>
        </p:txBody>
      </p:sp>
    </p:spTree>
    <p:extLst>
      <p:ext uri="{BB962C8B-B14F-4D97-AF65-F5344CB8AC3E}">
        <p14:creationId xmlns:p14="http://schemas.microsoft.com/office/powerpoint/2010/main" val="1773189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PRINCIPALES ESTRUCTURAS A NIVEL MUNDIAL NACIONAL Y ESTATAL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91" y="1916831"/>
            <a:ext cx="8886126" cy="411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3636318" y="5969376"/>
            <a:ext cx="3973479" cy="461665"/>
          </a:xfrm>
          <a:prstGeom prst="rect">
            <a:avLst/>
          </a:prstGeom>
          <a:noFill/>
        </p:spPr>
        <p:txBody>
          <a:bodyPr wrap="square" rtlCol="0">
            <a:spAutoFit/>
          </a:bodyPr>
          <a:lstStyle/>
          <a:p>
            <a:pPr algn="ctr"/>
            <a:r>
              <a:rPr lang="es-ES" sz="2400" b="1" dirty="0">
                <a:solidFill>
                  <a:schemeClr val="tx1">
                    <a:lumMod val="95000"/>
                    <a:lumOff val="5000"/>
                  </a:schemeClr>
                </a:solidFill>
              </a:rPr>
              <a:t>Puente Ferroviario </a:t>
            </a:r>
            <a:r>
              <a:rPr lang="es-ES" sz="2400" b="1" dirty="0" err="1">
                <a:solidFill>
                  <a:schemeClr val="tx1">
                    <a:lumMod val="95000"/>
                    <a:lumOff val="5000"/>
                  </a:schemeClr>
                </a:solidFill>
              </a:rPr>
              <a:t>Forth</a:t>
            </a:r>
            <a:r>
              <a:rPr lang="es-ES" sz="2400" b="1" dirty="0">
                <a:solidFill>
                  <a:schemeClr val="tx1">
                    <a:lumMod val="95000"/>
                    <a:lumOff val="5000"/>
                  </a:schemeClr>
                </a:solidFill>
              </a:rPr>
              <a:t>.  </a:t>
            </a:r>
            <a:endParaRPr lang="es-MX" sz="2400" b="1" dirty="0">
              <a:solidFill>
                <a:schemeClr val="tx1">
                  <a:lumMod val="95000"/>
                  <a:lumOff val="5000"/>
                </a:schemeClr>
              </a:solidFill>
            </a:endParaRPr>
          </a:p>
        </p:txBody>
      </p:sp>
      <p:pic>
        <p:nvPicPr>
          <p:cNvPr id="12" name="Imagen 11"/>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7" name="Imagen 1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8"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C43FA78B-2596-4D69-8DDB-195D5037CA8F}"/>
              </a:ext>
            </a:extLst>
          </p:cNvPr>
          <p:cNvSpPr>
            <a:spLocks noGrp="1"/>
          </p:cNvSpPr>
          <p:nvPr>
            <p:ph type="sldNum" sz="quarter" idx="12"/>
          </p:nvPr>
        </p:nvSpPr>
        <p:spPr/>
        <p:txBody>
          <a:bodyPr/>
          <a:lstStyle/>
          <a:p>
            <a:fld id="{A20D5B2E-A39C-4A67-9A03-2664C49F1C64}" type="slidenum">
              <a:rPr lang="es-MX" smtClean="0"/>
              <a:pPr/>
              <a:t>26</a:t>
            </a:fld>
            <a:r>
              <a:rPr lang="es-MX"/>
              <a:t>/87</a:t>
            </a:r>
            <a:endParaRPr lang="es-MX" dirty="0"/>
          </a:p>
        </p:txBody>
      </p:sp>
    </p:spTree>
    <p:extLst>
      <p:ext uri="{BB962C8B-B14F-4D97-AF65-F5344CB8AC3E}">
        <p14:creationId xmlns:p14="http://schemas.microsoft.com/office/powerpoint/2010/main" val="2257410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PRINCIPALES ESTRUCTURAS A NIVEL MUNDIAL NACIONAL Y ESTATAL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86" y="1916832"/>
            <a:ext cx="487832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706" y="1916832"/>
            <a:ext cx="451030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4037304" y="6065907"/>
            <a:ext cx="2562804" cy="461665"/>
          </a:xfrm>
          <a:prstGeom prst="rect">
            <a:avLst/>
          </a:prstGeom>
          <a:noFill/>
        </p:spPr>
        <p:txBody>
          <a:bodyPr wrap="square" rtlCol="0">
            <a:spAutoFit/>
          </a:bodyPr>
          <a:lstStyle/>
          <a:p>
            <a:pPr lvl="0"/>
            <a:r>
              <a:rPr lang="es-ES" sz="2400" b="1" dirty="0"/>
              <a:t>Pozos Petroleros   </a:t>
            </a:r>
            <a:r>
              <a:rPr lang="es-ES" sz="2400" b="1" dirty="0">
                <a:solidFill>
                  <a:schemeClr val="tx1">
                    <a:lumMod val="95000"/>
                    <a:lumOff val="5000"/>
                  </a:schemeClr>
                </a:solidFill>
              </a:rPr>
              <a:t>   </a:t>
            </a:r>
            <a:endParaRPr lang="es-MX" sz="2400" b="1" dirty="0">
              <a:solidFill>
                <a:schemeClr val="tx1">
                  <a:lumMod val="95000"/>
                  <a:lumOff val="5000"/>
                </a:schemeClr>
              </a:solidFill>
            </a:endParaRPr>
          </a:p>
        </p:txBody>
      </p:sp>
      <p:pic>
        <p:nvPicPr>
          <p:cNvPr id="18" name="Imagen 17"/>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9" name="Imagen 1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22"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13ECC660-F030-4201-9969-40182C7010F7}"/>
              </a:ext>
            </a:extLst>
          </p:cNvPr>
          <p:cNvSpPr>
            <a:spLocks noGrp="1"/>
          </p:cNvSpPr>
          <p:nvPr>
            <p:ph type="sldNum" sz="quarter" idx="12"/>
          </p:nvPr>
        </p:nvSpPr>
        <p:spPr/>
        <p:txBody>
          <a:bodyPr/>
          <a:lstStyle/>
          <a:p>
            <a:fld id="{A20D5B2E-A39C-4A67-9A03-2664C49F1C64}" type="slidenum">
              <a:rPr lang="es-MX" smtClean="0"/>
              <a:pPr/>
              <a:t>27</a:t>
            </a:fld>
            <a:r>
              <a:rPr lang="es-MX"/>
              <a:t>/87</a:t>
            </a:r>
            <a:endParaRPr lang="es-MX" dirty="0"/>
          </a:p>
        </p:txBody>
      </p:sp>
    </p:spTree>
    <p:extLst>
      <p:ext uri="{BB962C8B-B14F-4D97-AF65-F5344CB8AC3E}">
        <p14:creationId xmlns:p14="http://schemas.microsoft.com/office/powerpoint/2010/main" val="4118382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PRINCIPALES ESTRUCTURAS A NIVEL MUNDIAL NACIONAL Y ESTATAL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818457"/>
            <a:ext cx="4795384" cy="427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550209" y="6007812"/>
            <a:ext cx="4795383" cy="461665"/>
          </a:xfrm>
          <a:prstGeom prst="rect">
            <a:avLst/>
          </a:prstGeom>
          <a:noFill/>
        </p:spPr>
        <p:txBody>
          <a:bodyPr wrap="square" rtlCol="0">
            <a:spAutoFit/>
          </a:bodyPr>
          <a:lstStyle/>
          <a:p>
            <a:pPr algn="ctr"/>
            <a:r>
              <a:rPr lang="es-ES" sz="2400" b="1" dirty="0">
                <a:solidFill>
                  <a:schemeClr val="tx1">
                    <a:lumMod val="95000"/>
                    <a:lumOff val="5000"/>
                  </a:schemeClr>
                </a:solidFill>
              </a:rPr>
              <a:t>Puente Peatonal Milenio, Londres </a:t>
            </a:r>
            <a:endParaRPr lang="es-MX" sz="2400" b="1" dirty="0">
              <a:solidFill>
                <a:schemeClr val="tx1">
                  <a:lumMod val="95000"/>
                  <a:lumOff val="5000"/>
                </a:schemeClr>
              </a:solidFill>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5758" y="1818457"/>
            <a:ext cx="4573247" cy="427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6727203" y="6007812"/>
            <a:ext cx="2137120" cy="461665"/>
          </a:xfrm>
          <a:prstGeom prst="rect">
            <a:avLst/>
          </a:prstGeom>
          <a:noFill/>
        </p:spPr>
        <p:txBody>
          <a:bodyPr wrap="square" rtlCol="0">
            <a:spAutoFit/>
          </a:bodyPr>
          <a:lstStyle/>
          <a:p>
            <a:pPr algn="just"/>
            <a:r>
              <a:rPr lang="es-MX" sz="2400" b="1" dirty="0"/>
              <a:t>Gateway </a:t>
            </a:r>
            <a:r>
              <a:rPr lang="es-MX" sz="2400" b="1" dirty="0" err="1"/>
              <a:t>Arch</a:t>
            </a:r>
            <a:r>
              <a:rPr lang="es-ES" sz="2400" b="1" dirty="0"/>
              <a:t>   </a:t>
            </a:r>
            <a:endParaRPr lang="es-MX" sz="2400" b="1" dirty="0"/>
          </a:p>
        </p:txBody>
      </p:sp>
      <p:pic>
        <p:nvPicPr>
          <p:cNvPr id="18" name="Imagen 17"/>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9" name="Imagen 1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22"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D6DBDFCF-E733-4BF0-AAD7-EE1294055F37}"/>
              </a:ext>
            </a:extLst>
          </p:cNvPr>
          <p:cNvSpPr>
            <a:spLocks noGrp="1"/>
          </p:cNvSpPr>
          <p:nvPr>
            <p:ph type="sldNum" sz="quarter" idx="12"/>
          </p:nvPr>
        </p:nvSpPr>
        <p:spPr/>
        <p:txBody>
          <a:bodyPr/>
          <a:lstStyle/>
          <a:p>
            <a:fld id="{A20D5B2E-A39C-4A67-9A03-2664C49F1C64}" type="slidenum">
              <a:rPr lang="es-MX" smtClean="0"/>
              <a:pPr/>
              <a:t>28</a:t>
            </a:fld>
            <a:r>
              <a:rPr lang="es-MX"/>
              <a:t>/87</a:t>
            </a:r>
            <a:endParaRPr lang="es-MX" dirty="0"/>
          </a:p>
        </p:txBody>
      </p:sp>
    </p:spTree>
    <p:extLst>
      <p:ext uri="{BB962C8B-B14F-4D97-AF65-F5344CB8AC3E}">
        <p14:creationId xmlns:p14="http://schemas.microsoft.com/office/powerpoint/2010/main" val="1740516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PRINCIPALES ESTRUCTURAS A NIVEL MUNDIAL NACIONAL Y ESTATAL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89" y="1838592"/>
            <a:ext cx="8478388" cy="4106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3762332" y="5873907"/>
            <a:ext cx="2772307" cy="461665"/>
          </a:xfrm>
          <a:prstGeom prst="rect">
            <a:avLst/>
          </a:prstGeom>
          <a:noFill/>
        </p:spPr>
        <p:txBody>
          <a:bodyPr wrap="square" rtlCol="0">
            <a:spAutoFit/>
          </a:bodyPr>
          <a:lstStyle/>
          <a:p>
            <a:pPr algn="just"/>
            <a:r>
              <a:rPr lang="es-ES" sz="2400" b="1" dirty="0">
                <a:solidFill>
                  <a:schemeClr val="tx1">
                    <a:lumMod val="95000"/>
                    <a:lumOff val="5000"/>
                  </a:schemeClr>
                </a:solidFill>
              </a:rPr>
              <a:t>Naves industriales </a:t>
            </a:r>
            <a:endParaRPr lang="es-MX" sz="2400" b="1" dirty="0">
              <a:solidFill>
                <a:schemeClr val="tx1">
                  <a:lumMod val="95000"/>
                  <a:lumOff val="5000"/>
                </a:schemeClr>
              </a:solidFill>
            </a:endParaRPr>
          </a:p>
        </p:txBody>
      </p:sp>
      <p:pic>
        <p:nvPicPr>
          <p:cNvPr id="12" name="Imagen 11"/>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7" name="Imagen 1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8"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9D4FAD45-8D6F-43C9-A1F9-F5A625E5A157}"/>
              </a:ext>
            </a:extLst>
          </p:cNvPr>
          <p:cNvSpPr>
            <a:spLocks noGrp="1"/>
          </p:cNvSpPr>
          <p:nvPr>
            <p:ph type="sldNum" sz="quarter" idx="12"/>
          </p:nvPr>
        </p:nvSpPr>
        <p:spPr/>
        <p:txBody>
          <a:bodyPr/>
          <a:lstStyle/>
          <a:p>
            <a:fld id="{A20D5B2E-A39C-4A67-9A03-2664C49F1C64}" type="slidenum">
              <a:rPr lang="es-MX" smtClean="0"/>
              <a:pPr/>
              <a:t>29</a:t>
            </a:fld>
            <a:r>
              <a:rPr lang="es-MX"/>
              <a:t>/87</a:t>
            </a:r>
            <a:endParaRPr lang="es-MX" dirty="0"/>
          </a:p>
        </p:txBody>
      </p:sp>
    </p:spTree>
    <p:extLst>
      <p:ext uri="{BB962C8B-B14F-4D97-AF65-F5344CB8AC3E}">
        <p14:creationId xmlns:p14="http://schemas.microsoft.com/office/powerpoint/2010/main" val="2070782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INTRODUCCIÓN</a:t>
            </a:r>
          </a:p>
        </p:txBody>
      </p:sp>
      <p:sp>
        <p:nvSpPr>
          <p:cNvPr id="13" name="CuadroTexto 11"/>
          <p:cNvSpPr txBox="1"/>
          <p:nvPr/>
        </p:nvSpPr>
        <p:spPr>
          <a:xfrm>
            <a:off x="395960" y="1993216"/>
            <a:ext cx="9433047" cy="384721"/>
          </a:xfrm>
          <a:prstGeom prst="rect">
            <a:avLst/>
          </a:prstGeom>
          <a:noFill/>
        </p:spPr>
        <p:txBody>
          <a:bodyPr wrap="square" rtlCol="0">
            <a:spAutoFit/>
          </a:bodyPr>
          <a:lstStyle/>
          <a:p>
            <a:pPr algn="just"/>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2" name="21 Rectángulo"/>
          <p:cNvSpPr/>
          <p:nvPr/>
        </p:nvSpPr>
        <p:spPr>
          <a:xfrm>
            <a:off x="395957" y="1988840"/>
            <a:ext cx="9433049" cy="3570208"/>
          </a:xfrm>
          <a:prstGeom prst="rect">
            <a:avLst/>
          </a:prstGeom>
        </p:spPr>
        <p:txBody>
          <a:bodyPr wrap="square">
            <a:spAutoFit/>
          </a:bodyPr>
          <a:lstStyle/>
          <a:p>
            <a:pPr algn="just">
              <a:buFont typeface="Wingdings" pitchFamily="2" charset="2"/>
              <a:buChar char="q"/>
              <a:defRPr/>
            </a:pPr>
            <a:r>
              <a:rPr lang="es-ES" sz="1900" dirty="0"/>
              <a:t> A través del tiempo el hombre ha tratado de mejorar las materias primas, añadiendo materiales tanto orgánicos como inorgánicos, para obtener los resultados ideales para las diversas construcciones.</a:t>
            </a:r>
          </a:p>
          <a:p>
            <a:pPr algn="just">
              <a:buFont typeface="Wingdings" pitchFamily="2" charset="2"/>
              <a:buChar char="q"/>
              <a:defRPr/>
            </a:pPr>
            <a:endParaRPr lang="es-ES" sz="1900" dirty="0"/>
          </a:p>
          <a:p>
            <a:pPr algn="just">
              <a:buFont typeface="Wingdings" pitchFamily="2" charset="2"/>
              <a:buChar char="q"/>
              <a:defRPr/>
            </a:pPr>
            <a:r>
              <a:rPr lang="es-ES" sz="1900" dirty="0"/>
              <a:t> Todos podemos llegar a concluir que el acero es el material estructural perfecto, ya que lo vemos en un sinfín de estructuras de este material tales como puentes, edificios, torres.</a:t>
            </a:r>
          </a:p>
          <a:p>
            <a:pPr algn="just">
              <a:buFont typeface="Wingdings" pitchFamily="2" charset="2"/>
              <a:buChar char="q"/>
              <a:defRPr/>
            </a:pPr>
            <a:endParaRPr lang="es-ES" sz="1900" dirty="0"/>
          </a:p>
          <a:p>
            <a:pPr algn="just">
              <a:buFont typeface="Wingdings" pitchFamily="2" charset="2"/>
              <a:buChar char="q"/>
              <a:defRPr/>
            </a:pPr>
            <a:r>
              <a:rPr lang="es-ES" sz="1900" dirty="0"/>
              <a:t> La supuesta perfección de este metal, tal vez el más versátil de todos los materiales estructurales, parece más razonable cuando se considera su gran resistencia, poco peso, facilidad de fabricación y otras propiedades convenientes.</a:t>
            </a:r>
          </a:p>
          <a:p>
            <a:pPr algn="just">
              <a:defRPr/>
            </a:pPr>
            <a:endParaRPr lang="es-ES" dirty="0"/>
          </a:p>
          <a:p>
            <a:pPr algn="just">
              <a:defRPr/>
            </a:pPr>
            <a:endParaRPr lang="es-ES" dirty="0"/>
          </a:p>
        </p:txBody>
      </p:sp>
      <p:pic>
        <p:nvPicPr>
          <p:cNvPr id="11" name="Imagen 10"/>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6"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51F7CD1B-4A93-47CA-A4CA-68CB53BB7DEE}"/>
              </a:ext>
            </a:extLst>
          </p:cNvPr>
          <p:cNvSpPr>
            <a:spLocks noGrp="1"/>
          </p:cNvSpPr>
          <p:nvPr>
            <p:ph type="sldNum" sz="quarter" idx="12"/>
          </p:nvPr>
        </p:nvSpPr>
        <p:spPr/>
        <p:txBody>
          <a:bodyPr/>
          <a:lstStyle/>
          <a:p>
            <a:fld id="{A20D5B2E-A39C-4A67-9A03-2664C49F1C64}" type="slidenum">
              <a:rPr lang="es-MX" smtClean="0"/>
              <a:pPr/>
              <a:t>3</a:t>
            </a:fld>
            <a:r>
              <a:rPr lang="es-MX"/>
              <a:t>/87</a:t>
            </a:r>
            <a:endParaRPr lang="es-MX" dirty="0"/>
          </a:p>
        </p:txBody>
      </p:sp>
    </p:spTree>
    <p:extLst>
      <p:ext uri="{BB962C8B-B14F-4D97-AF65-F5344CB8AC3E}">
        <p14:creationId xmlns:p14="http://schemas.microsoft.com/office/powerpoint/2010/main" val="242076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PRINCIPALES ESTRUCTURAS A NIVEL MUNDIAL NACIONAL Y ESTATAL</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030" y="1869719"/>
            <a:ext cx="8425852" cy="3949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3132720" y="5990695"/>
            <a:ext cx="4248472" cy="461665"/>
          </a:xfrm>
          <a:prstGeom prst="rect">
            <a:avLst/>
          </a:prstGeom>
          <a:noFill/>
        </p:spPr>
        <p:txBody>
          <a:bodyPr wrap="square" rtlCol="0">
            <a:spAutoFit/>
          </a:bodyPr>
          <a:lstStyle/>
          <a:p>
            <a:pPr algn="ctr"/>
            <a:r>
              <a:rPr lang="es-ES" sz="2400" b="1" dirty="0"/>
              <a:t>Cola de la Ballena, La Paz, B.C.S. </a:t>
            </a:r>
            <a:endParaRPr lang="es-MX" sz="2400" b="1" dirty="0"/>
          </a:p>
        </p:txBody>
      </p:sp>
      <p:pic>
        <p:nvPicPr>
          <p:cNvPr id="18" name="Imagen 17"/>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9" name="Imagen 1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22"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14" name="Rectángulo redondeado 16">
            <a:hlinkClick r:id="rId5" action="ppaction://hlinksldjump"/>
            <a:extLst>
              <a:ext uri="{FF2B5EF4-FFF2-40B4-BE49-F238E27FC236}">
                <a16:creationId xmlns:a16="http://schemas.microsoft.com/office/drawing/2014/main" id="{3930D1A4-05C2-46C6-837B-F619E584132B}"/>
              </a:ext>
            </a:extLst>
          </p:cNvPr>
          <p:cNvSpPr/>
          <p:nvPr/>
        </p:nvSpPr>
        <p:spPr>
          <a:xfrm>
            <a:off x="474561" y="6356352"/>
            <a:ext cx="1577552" cy="36512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
        <p:nvSpPr>
          <p:cNvPr id="4" name="Marcador de número de diapositiva 3">
            <a:extLst>
              <a:ext uri="{FF2B5EF4-FFF2-40B4-BE49-F238E27FC236}">
                <a16:creationId xmlns:a16="http://schemas.microsoft.com/office/drawing/2014/main" id="{7DFE68DE-9498-4A9B-8C14-51FC530859A3}"/>
              </a:ext>
            </a:extLst>
          </p:cNvPr>
          <p:cNvSpPr>
            <a:spLocks noGrp="1"/>
          </p:cNvSpPr>
          <p:nvPr>
            <p:ph type="sldNum" sz="quarter" idx="12"/>
          </p:nvPr>
        </p:nvSpPr>
        <p:spPr/>
        <p:txBody>
          <a:bodyPr/>
          <a:lstStyle/>
          <a:p>
            <a:fld id="{A20D5B2E-A39C-4A67-9A03-2664C49F1C64}" type="slidenum">
              <a:rPr lang="es-MX" smtClean="0"/>
              <a:pPr/>
              <a:t>30</a:t>
            </a:fld>
            <a:r>
              <a:rPr lang="es-MX"/>
              <a:t>/87</a:t>
            </a:r>
            <a:endParaRPr lang="es-MX" dirty="0"/>
          </a:p>
        </p:txBody>
      </p:sp>
    </p:spTree>
    <p:extLst>
      <p:ext uri="{BB962C8B-B14F-4D97-AF65-F5344CB8AC3E}">
        <p14:creationId xmlns:p14="http://schemas.microsoft.com/office/powerpoint/2010/main" val="2375155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17"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pic>
        <p:nvPicPr>
          <p:cNvPr id="11" name="Imagen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2" name="Imagen 11"/>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9" name="16 CuadroTexto">
            <a:extLst>
              <a:ext uri="{FF2B5EF4-FFF2-40B4-BE49-F238E27FC236}">
                <a16:creationId xmlns:a16="http://schemas.microsoft.com/office/drawing/2014/main" id="{56F602A2-A0F7-424A-B6DA-8558DA96B4A8}"/>
              </a:ext>
            </a:extLst>
          </p:cNvPr>
          <p:cNvSpPr txBox="1"/>
          <p:nvPr/>
        </p:nvSpPr>
        <p:spPr>
          <a:xfrm>
            <a:off x="345696" y="1640815"/>
            <a:ext cx="9702153" cy="144655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dirty="0" smtClean="0">
                <a:ln w="11430"/>
                <a:solidFill>
                  <a:prstClr val="white"/>
                </a:solidFill>
                <a:effectLst>
                  <a:outerShdw blurRad="80000" dist="40000" dir="5040000" algn="tl">
                    <a:srgbClr val="000000">
                      <a:alpha val="30000"/>
                    </a:srgbClr>
                  </a:outerShdw>
                </a:effectLst>
              </a:rPr>
              <a:t>1.2 </a:t>
            </a:r>
            <a:r>
              <a:rPr lang="es-ES" sz="4400" b="1" dirty="0">
                <a:ln w="11430"/>
                <a:solidFill>
                  <a:prstClr val="white"/>
                </a:solidFill>
                <a:effectLst>
                  <a:outerShdw blurRad="80000" dist="40000" dir="5040000" algn="tl">
                    <a:srgbClr val="000000">
                      <a:alpha val="30000"/>
                    </a:srgbClr>
                  </a:outerShdw>
                </a:effectLst>
              </a:rPr>
              <a:t>REGLAMENTO Y ESPECIFICACIONES DE DISEÑO</a:t>
            </a:r>
          </a:p>
        </p:txBody>
      </p:sp>
      <p:pic>
        <p:nvPicPr>
          <p:cNvPr id="14" name="Picture 2">
            <a:extLst>
              <a:ext uri="{FF2B5EF4-FFF2-40B4-BE49-F238E27FC236}">
                <a16:creationId xmlns:a16="http://schemas.microsoft.com/office/drawing/2014/main" id="{2A296E4D-31E6-4E61-81E1-44C7D51458DA}"/>
              </a:ext>
            </a:extLst>
          </p:cNvPr>
          <p:cNvPicPr>
            <a:picLocks noChangeAspect="1" noChangeArrowheads="1"/>
          </p:cNvPicPr>
          <p:nvPr/>
        </p:nvPicPr>
        <p:blipFill>
          <a:blip r:embed="rId5" cstate="print"/>
          <a:srcRect/>
          <a:stretch>
            <a:fillRect/>
          </a:stretch>
        </p:blipFill>
        <p:spPr bwMode="auto">
          <a:xfrm rot="19626615">
            <a:off x="568821" y="3595223"/>
            <a:ext cx="1742963" cy="1584176"/>
          </a:xfrm>
          <a:prstGeom prst="rect">
            <a:avLst/>
          </a:prstGeom>
          <a:ln>
            <a:noFill/>
          </a:ln>
          <a:effectLst>
            <a:outerShdw blurRad="292100" dist="139700" dir="2700000" algn="tl" rotWithShape="0">
              <a:srgbClr val="333333">
                <a:alpha val="65000"/>
              </a:srgbClr>
            </a:outerShdw>
          </a:effectLst>
        </p:spPr>
      </p:pic>
      <p:pic>
        <p:nvPicPr>
          <p:cNvPr id="15" name="Picture 2">
            <a:extLst>
              <a:ext uri="{FF2B5EF4-FFF2-40B4-BE49-F238E27FC236}">
                <a16:creationId xmlns:a16="http://schemas.microsoft.com/office/drawing/2014/main" id="{C07DC8FC-E04E-4A57-B1ED-1ABE1AF13B90}"/>
              </a:ext>
            </a:extLst>
          </p:cNvPr>
          <p:cNvPicPr>
            <a:picLocks noChangeAspect="1" noChangeArrowheads="1"/>
          </p:cNvPicPr>
          <p:nvPr/>
        </p:nvPicPr>
        <p:blipFill>
          <a:blip r:embed="rId6" cstate="print"/>
          <a:srcRect/>
          <a:stretch>
            <a:fillRect/>
          </a:stretch>
        </p:blipFill>
        <p:spPr bwMode="auto">
          <a:xfrm rot="19646567">
            <a:off x="2529131" y="4294844"/>
            <a:ext cx="1741285"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
            <a:extLst>
              <a:ext uri="{FF2B5EF4-FFF2-40B4-BE49-F238E27FC236}">
                <a16:creationId xmlns:a16="http://schemas.microsoft.com/office/drawing/2014/main" id="{75192B56-4507-4217-A4A8-0EDED51CC5D0}"/>
              </a:ext>
            </a:extLst>
          </p:cNvPr>
          <p:cNvPicPr>
            <a:picLocks noChangeAspect="1" noChangeArrowheads="1"/>
          </p:cNvPicPr>
          <p:nvPr/>
        </p:nvPicPr>
        <p:blipFill>
          <a:blip r:embed="rId7" cstate="print"/>
          <a:srcRect/>
          <a:stretch>
            <a:fillRect/>
          </a:stretch>
        </p:blipFill>
        <p:spPr bwMode="auto">
          <a:xfrm rot="19514929">
            <a:off x="4007480" y="4902821"/>
            <a:ext cx="1760923" cy="12241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2">
            <a:extLst>
              <a:ext uri="{FF2B5EF4-FFF2-40B4-BE49-F238E27FC236}">
                <a16:creationId xmlns:a16="http://schemas.microsoft.com/office/drawing/2014/main" id="{25F97C5D-3170-40FF-9454-4B140EADBE6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66" b="95671" l="0" r="100000"/>
                    </a14:imgEffect>
                  </a14:imgLayer>
                </a14:imgProps>
              </a:ext>
            </a:extLst>
          </a:blip>
          <a:srcRect/>
          <a:stretch>
            <a:fillRect/>
          </a:stretch>
        </p:blipFill>
        <p:spPr bwMode="auto">
          <a:xfrm>
            <a:off x="5846236" y="3165457"/>
            <a:ext cx="1001047" cy="1060743"/>
          </a:xfrm>
          <a:prstGeom prst="rect">
            <a:avLst/>
          </a:prstGeom>
          <a:noFill/>
          <a:ln w="9525">
            <a:noFill/>
            <a:miter lim="800000"/>
            <a:headEnd/>
            <a:tailEnd/>
          </a:ln>
        </p:spPr>
      </p:pic>
      <p:pic>
        <p:nvPicPr>
          <p:cNvPr id="20" name="Picture 2">
            <a:extLst>
              <a:ext uri="{FF2B5EF4-FFF2-40B4-BE49-F238E27FC236}">
                <a16:creationId xmlns:a16="http://schemas.microsoft.com/office/drawing/2014/main" id="{1A06B73B-9400-43E1-9990-92ABF35B1B9F}"/>
              </a:ext>
            </a:extLst>
          </p:cNvPr>
          <p:cNvPicPr>
            <a:picLocks noChangeAspect="1" noChangeArrowheads="1"/>
          </p:cNvPicPr>
          <p:nvPr/>
        </p:nvPicPr>
        <p:blipFill>
          <a:blip r:embed="rId10" cstate="print"/>
          <a:srcRect/>
          <a:stretch>
            <a:fillRect/>
          </a:stretch>
        </p:blipFill>
        <p:spPr bwMode="auto">
          <a:xfrm rot="19242866">
            <a:off x="5744801" y="4400655"/>
            <a:ext cx="2312633" cy="1321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
            <a:extLst>
              <a:ext uri="{FF2B5EF4-FFF2-40B4-BE49-F238E27FC236}">
                <a16:creationId xmlns:a16="http://schemas.microsoft.com/office/drawing/2014/main" id="{3EC52B2E-7D68-4601-8222-18BCC38F3735}"/>
              </a:ext>
            </a:extLst>
          </p:cNvPr>
          <p:cNvPicPr>
            <a:picLocks noChangeAspect="1" noChangeArrowheads="1"/>
          </p:cNvPicPr>
          <p:nvPr/>
        </p:nvPicPr>
        <p:blipFill>
          <a:blip r:embed="rId11" cstate="print"/>
          <a:srcRect/>
          <a:stretch>
            <a:fillRect/>
          </a:stretch>
        </p:blipFill>
        <p:spPr bwMode="auto">
          <a:xfrm rot="19148204">
            <a:off x="8008498" y="4012578"/>
            <a:ext cx="1877448" cy="1439074"/>
          </a:xfrm>
          <a:prstGeom prst="rect">
            <a:avLst/>
          </a:prstGeom>
          <a:noFill/>
          <a:ln w="9525">
            <a:noFill/>
            <a:miter lim="800000"/>
            <a:headEnd/>
            <a:tailEnd/>
          </a:ln>
        </p:spPr>
      </p:pic>
      <p:pic>
        <p:nvPicPr>
          <p:cNvPr id="22" name="Picture 2">
            <a:extLst>
              <a:ext uri="{FF2B5EF4-FFF2-40B4-BE49-F238E27FC236}">
                <a16:creationId xmlns:a16="http://schemas.microsoft.com/office/drawing/2014/main" id="{6C1F5776-0DA5-4F4B-83D2-84ED388E0AD2}"/>
              </a:ext>
            </a:extLst>
          </p:cNvPr>
          <p:cNvPicPr>
            <a:picLocks noChangeAspect="1" noChangeArrowheads="1"/>
          </p:cNvPicPr>
          <p:nvPr/>
        </p:nvPicPr>
        <p:blipFill>
          <a:blip r:embed="rId12" cstate="print"/>
          <a:srcRect/>
          <a:stretch>
            <a:fillRect/>
          </a:stretch>
        </p:blipFill>
        <p:spPr bwMode="auto">
          <a:xfrm>
            <a:off x="3852342" y="3237899"/>
            <a:ext cx="1281983" cy="9470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Marcador de número de diapositiva 3">
            <a:extLst>
              <a:ext uri="{FF2B5EF4-FFF2-40B4-BE49-F238E27FC236}">
                <a16:creationId xmlns:a16="http://schemas.microsoft.com/office/drawing/2014/main" id="{069D0C48-AE20-4868-8F24-C62DAA7C95A4}"/>
              </a:ext>
            </a:extLst>
          </p:cNvPr>
          <p:cNvSpPr>
            <a:spLocks noGrp="1"/>
          </p:cNvSpPr>
          <p:nvPr>
            <p:ph type="sldNum" sz="quarter" idx="12"/>
          </p:nvPr>
        </p:nvSpPr>
        <p:spPr/>
        <p:txBody>
          <a:bodyPr/>
          <a:lstStyle/>
          <a:p>
            <a:fld id="{A20D5B2E-A39C-4A67-9A03-2664C49F1C64}" type="slidenum">
              <a:rPr lang="es-MX" smtClean="0"/>
              <a:pPr/>
              <a:t>31</a:t>
            </a:fld>
            <a:r>
              <a:rPr lang="es-MX"/>
              <a:t>/87</a:t>
            </a:r>
            <a:endParaRPr lang="es-MX" dirty="0"/>
          </a:p>
        </p:txBody>
      </p:sp>
      <p:sp>
        <p:nvSpPr>
          <p:cNvPr id="23" name="Rectángulo redondeado 16">
            <a:hlinkClick r:id="rId13" action="ppaction://hlinksldjump"/>
            <a:extLst>
              <a:ext uri="{FF2B5EF4-FFF2-40B4-BE49-F238E27FC236}">
                <a16:creationId xmlns:a16="http://schemas.microsoft.com/office/drawing/2014/main" id="{49455781-B617-4413-A020-A8ECA32CBBE0}"/>
              </a:ext>
            </a:extLst>
          </p:cNvPr>
          <p:cNvSpPr/>
          <p:nvPr/>
        </p:nvSpPr>
        <p:spPr>
          <a:xfrm>
            <a:off x="474561" y="6356352"/>
            <a:ext cx="1577552" cy="36512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Tree>
    <p:extLst>
      <p:ext uri="{BB962C8B-B14F-4D97-AF65-F5344CB8AC3E}">
        <p14:creationId xmlns:p14="http://schemas.microsoft.com/office/powerpoint/2010/main" val="603247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NORMATIVA MEXÍCANA</a:t>
            </a:r>
          </a:p>
        </p:txBody>
      </p:sp>
      <p:sp>
        <p:nvSpPr>
          <p:cNvPr id="13" name="CuadroTexto 11"/>
          <p:cNvSpPr txBox="1"/>
          <p:nvPr/>
        </p:nvSpPr>
        <p:spPr>
          <a:xfrm>
            <a:off x="395960" y="1993216"/>
            <a:ext cx="9433047" cy="384721"/>
          </a:xfrm>
          <a:prstGeom prst="rect">
            <a:avLst/>
          </a:prstGeom>
          <a:noFill/>
        </p:spPr>
        <p:txBody>
          <a:bodyPr wrap="square" rtlCol="0">
            <a:spAutoFit/>
          </a:bodyPr>
          <a:lstStyle/>
          <a:p>
            <a:pPr algn="just"/>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2" name="21 Rectángulo"/>
          <p:cNvSpPr/>
          <p:nvPr/>
        </p:nvSpPr>
        <p:spPr>
          <a:xfrm>
            <a:off x="395957" y="1916832"/>
            <a:ext cx="9433049" cy="2523768"/>
          </a:xfrm>
          <a:prstGeom prst="rect">
            <a:avLst/>
          </a:prstGeom>
        </p:spPr>
        <p:txBody>
          <a:bodyPr wrap="square">
            <a:spAutoFit/>
          </a:bodyPr>
          <a:lstStyle/>
          <a:p>
            <a:pPr algn="just">
              <a:buFont typeface="Wingdings" pitchFamily="2" charset="2"/>
              <a:buChar char="q"/>
            </a:pPr>
            <a:r>
              <a:rPr lang="es-MX" sz="2000" dirty="0"/>
              <a:t> </a:t>
            </a:r>
            <a:r>
              <a:rPr lang="es-MX" sz="1900" dirty="0"/>
              <a:t>La </a:t>
            </a:r>
            <a:r>
              <a:rPr lang="es-MX" sz="1900" b="1" dirty="0"/>
              <a:t>Normatividad Mexicana</a:t>
            </a:r>
            <a:r>
              <a:rPr lang="es-MX" sz="1900" dirty="0"/>
              <a:t> es una serie de normas cuyo objetivo es asegurar valores, cantidades y características mínimas o máximas en el diseño, producción o servicio de los bienes de consumo entre personas morales y/o físicas, sobre todo los de uso extenso y fácil adquisición por el público en general, poniendo atención en especial en el público no especializado en la materia, de estas normas existen dos tipos básicos en la legislación mexicana, las </a:t>
            </a:r>
            <a:r>
              <a:rPr lang="es-MX" sz="1900" b="1" dirty="0"/>
              <a:t>Normas Oficiales Mexicanas</a:t>
            </a:r>
            <a:r>
              <a:rPr lang="es-MX" sz="1900" dirty="0"/>
              <a:t> llamadas </a:t>
            </a:r>
            <a:r>
              <a:rPr lang="es-MX" sz="1900" b="1" dirty="0"/>
              <a:t>Normas NOM</a:t>
            </a:r>
            <a:r>
              <a:rPr lang="es-MX" sz="1900" dirty="0"/>
              <a:t> y las </a:t>
            </a:r>
            <a:r>
              <a:rPr lang="es-MX" sz="1900" b="1" dirty="0"/>
              <a:t>Normas Mexicanas</a:t>
            </a:r>
            <a:r>
              <a:rPr lang="es-MX" sz="1900" dirty="0"/>
              <a:t> llamadas </a:t>
            </a:r>
            <a:r>
              <a:rPr lang="es-MX" sz="1900" b="1" dirty="0"/>
              <a:t>Normas NMX.</a:t>
            </a:r>
            <a:endParaRPr lang="es-MX" sz="1900" dirty="0"/>
          </a:p>
          <a:p>
            <a:pPr algn="just">
              <a:defRPr/>
            </a:pPr>
            <a:endParaRPr lang="es-ES" dirty="0"/>
          </a:p>
        </p:txBody>
      </p:sp>
      <p:pic>
        <p:nvPicPr>
          <p:cNvPr id="12" name="Imagen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7" name="Imagen 16"/>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9"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5035F6FE-DAAA-43C7-B07A-D77FCB16CA03}"/>
              </a:ext>
            </a:extLst>
          </p:cNvPr>
          <p:cNvSpPr>
            <a:spLocks noGrp="1"/>
          </p:cNvSpPr>
          <p:nvPr>
            <p:ph type="sldNum" sz="quarter" idx="12"/>
          </p:nvPr>
        </p:nvSpPr>
        <p:spPr/>
        <p:txBody>
          <a:bodyPr/>
          <a:lstStyle/>
          <a:p>
            <a:fld id="{A20D5B2E-A39C-4A67-9A03-2664C49F1C64}" type="slidenum">
              <a:rPr lang="es-MX" smtClean="0"/>
              <a:pPr/>
              <a:t>32</a:t>
            </a:fld>
            <a:r>
              <a:rPr lang="es-MX"/>
              <a:t>/87</a:t>
            </a:r>
            <a:endParaRPr lang="es-MX" dirty="0"/>
          </a:p>
        </p:txBody>
      </p:sp>
    </p:spTree>
    <p:extLst>
      <p:ext uri="{BB962C8B-B14F-4D97-AF65-F5344CB8AC3E}">
        <p14:creationId xmlns:p14="http://schemas.microsoft.com/office/powerpoint/2010/main" val="2531563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NMX</a:t>
            </a:r>
          </a:p>
        </p:txBody>
      </p:sp>
      <p:sp>
        <p:nvSpPr>
          <p:cNvPr id="13" name="CuadroTexto 11"/>
          <p:cNvSpPr txBox="1"/>
          <p:nvPr/>
        </p:nvSpPr>
        <p:spPr>
          <a:xfrm>
            <a:off x="395960" y="1993216"/>
            <a:ext cx="9433047" cy="384721"/>
          </a:xfrm>
          <a:prstGeom prst="rect">
            <a:avLst/>
          </a:prstGeom>
          <a:noFill/>
        </p:spPr>
        <p:txBody>
          <a:bodyPr wrap="square" rtlCol="0">
            <a:spAutoFit/>
          </a:bodyPr>
          <a:lstStyle/>
          <a:p>
            <a:pPr algn="just"/>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2" name="21 Rectángulo"/>
          <p:cNvSpPr/>
          <p:nvPr/>
        </p:nvSpPr>
        <p:spPr>
          <a:xfrm>
            <a:off x="539974" y="1988840"/>
            <a:ext cx="9217024" cy="646331"/>
          </a:xfrm>
          <a:prstGeom prst="rect">
            <a:avLst/>
          </a:prstGeom>
        </p:spPr>
        <p:txBody>
          <a:bodyPr wrap="square">
            <a:spAutoFit/>
          </a:bodyPr>
          <a:lstStyle/>
          <a:p>
            <a:pPr algn="just">
              <a:defRPr/>
            </a:pPr>
            <a:endParaRPr lang="es-ES" dirty="0"/>
          </a:p>
          <a:p>
            <a:pPr algn="just">
              <a:defRPr/>
            </a:pPr>
            <a:endParaRPr lang="es-ES" dirty="0"/>
          </a:p>
        </p:txBody>
      </p:sp>
      <p:sp>
        <p:nvSpPr>
          <p:cNvPr id="11" name="10 Rectángulo"/>
          <p:cNvSpPr/>
          <p:nvPr/>
        </p:nvSpPr>
        <p:spPr>
          <a:xfrm>
            <a:off x="395957" y="1916833"/>
            <a:ext cx="9433049" cy="3031599"/>
          </a:xfrm>
          <a:prstGeom prst="rect">
            <a:avLst/>
          </a:prstGeom>
        </p:spPr>
        <p:txBody>
          <a:bodyPr wrap="square">
            <a:spAutoFit/>
          </a:bodyPr>
          <a:lstStyle/>
          <a:p>
            <a:pPr algn="just">
              <a:buFont typeface="Wingdings" pitchFamily="2" charset="2"/>
              <a:buChar char="q"/>
            </a:pPr>
            <a:r>
              <a:rPr lang="es-MX" sz="1900" dirty="0"/>
              <a:t> Las Normas Mexicanas por sus siglas conocidas como normas NMX, creadas en el Art. 3 Frac. X de la Ley Federal sobre Metrología y Normalización que dice:</a:t>
            </a:r>
          </a:p>
          <a:p>
            <a:pPr algn="just">
              <a:buFont typeface="Wingdings" pitchFamily="2" charset="2"/>
              <a:buChar char="q"/>
            </a:pPr>
            <a:endParaRPr lang="es-MX" sz="1900" dirty="0"/>
          </a:p>
          <a:p>
            <a:pPr algn="just">
              <a:buFont typeface="Wingdings" pitchFamily="2" charset="2"/>
              <a:buChar char="q"/>
            </a:pPr>
            <a:r>
              <a:rPr lang="es-MX" sz="1900" dirty="0"/>
              <a:t> Artículo 3, Fracción X. Norma mexicana: la que elabore un organismo nacional de normalización, o la Secretaría, en los términos de esta Ley, que prevé para un uso común y repetido reglas, especificaciones, atributos, métodos de prueba, directrices, características o prescripciones aplicables a un producto, proceso, instalación, sistema, actividad, servicio o método de producción u operación, así como aquellas relativas a terminología, simbología, embalaje, marcado o etiquetado.</a:t>
            </a:r>
          </a:p>
          <a:p>
            <a:pPr algn="just"/>
            <a:endParaRPr lang="es-MX" sz="2000" dirty="0"/>
          </a:p>
        </p:txBody>
      </p:sp>
      <p:pic>
        <p:nvPicPr>
          <p:cNvPr id="17" name="Picture 2"/>
          <p:cNvPicPr>
            <a:picLocks noChangeAspect="1" noChangeArrowheads="1"/>
          </p:cNvPicPr>
          <p:nvPr/>
        </p:nvPicPr>
        <p:blipFill>
          <a:blip r:embed="rId2" cstate="print"/>
          <a:srcRect/>
          <a:stretch>
            <a:fillRect/>
          </a:stretch>
        </p:blipFill>
        <p:spPr bwMode="auto">
          <a:xfrm>
            <a:off x="7815398" y="4653505"/>
            <a:ext cx="1540248" cy="1399929"/>
          </a:xfrm>
          <a:prstGeom prst="rect">
            <a:avLst/>
          </a:prstGeom>
          <a:ln>
            <a:noFill/>
          </a:ln>
          <a:effectLst>
            <a:outerShdw blurRad="292100" dist="139700" dir="2700000" algn="tl" rotWithShape="0">
              <a:srgbClr val="333333">
                <a:alpha val="65000"/>
              </a:srgbClr>
            </a:outerShdw>
          </a:effectLst>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9" name="Imagen 1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0"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DAC4D264-C5FC-44D0-BC40-424020607DCB}"/>
              </a:ext>
            </a:extLst>
          </p:cNvPr>
          <p:cNvSpPr>
            <a:spLocks noGrp="1"/>
          </p:cNvSpPr>
          <p:nvPr>
            <p:ph type="sldNum" sz="quarter" idx="12"/>
          </p:nvPr>
        </p:nvSpPr>
        <p:spPr/>
        <p:txBody>
          <a:bodyPr/>
          <a:lstStyle/>
          <a:p>
            <a:fld id="{A20D5B2E-A39C-4A67-9A03-2664C49F1C64}" type="slidenum">
              <a:rPr lang="es-MX" smtClean="0"/>
              <a:pPr/>
              <a:t>33</a:t>
            </a:fld>
            <a:r>
              <a:rPr lang="es-MX"/>
              <a:t>/87</a:t>
            </a:r>
            <a:endParaRPr lang="es-MX" dirty="0"/>
          </a:p>
        </p:txBody>
      </p:sp>
    </p:spTree>
    <p:extLst>
      <p:ext uri="{BB962C8B-B14F-4D97-AF65-F5344CB8AC3E}">
        <p14:creationId xmlns:p14="http://schemas.microsoft.com/office/powerpoint/2010/main" val="3174190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NOM</a:t>
            </a:r>
          </a:p>
        </p:txBody>
      </p:sp>
      <p:sp>
        <p:nvSpPr>
          <p:cNvPr id="13" name="CuadroTexto 11"/>
          <p:cNvSpPr txBox="1"/>
          <p:nvPr/>
        </p:nvSpPr>
        <p:spPr>
          <a:xfrm>
            <a:off x="395960" y="1993216"/>
            <a:ext cx="9433047" cy="384721"/>
          </a:xfrm>
          <a:prstGeom prst="rect">
            <a:avLst/>
          </a:prstGeom>
          <a:noFill/>
        </p:spPr>
        <p:txBody>
          <a:bodyPr wrap="square" rtlCol="0">
            <a:spAutoFit/>
          </a:bodyPr>
          <a:lstStyle/>
          <a:p>
            <a:pPr algn="just"/>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2" name="21 Rectángulo"/>
          <p:cNvSpPr/>
          <p:nvPr/>
        </p:nvSpPr>
        <p:spPr>
          <a:xfrm>
            <a:off x="539974" y="1988840"/>
            <a:ext cx="9217024" cy="646331"/>
          </a:xfrm>
          <a:prstGeom prst="rect">
            <a:avLst/>
          </a:prstGeom>
        </p:spPr>
        <p:txBody>
          <a:bodyPr wrap="square">
            <a:spAutoFit/>
          </a:bodyPr>
          <a:lstStyle/>
          <a:p>
            <a:pPr algn="just">
              <a:defRPr/>
            </a:pPr>
            <a:endParaRPr lang="es-ES" dirty="0"/>
          </a:p>
          <a:p>
            <a:pPr algn="just">
              <a:defRPr/>
            </a:pPr>
            <a:endParaRPr lang="es-ES" dirty="0"/>
          </a:p>
        </p:txBody>
      </p:sp>
      <p:sp>
        <p:nvSpPr>
          <p:cNvPr id="11" name="10 Rectángulo"/>
          <p:cNvSpPr/>
          <p:nvPr/>
        </p:nvSpPr>
        <p:spPr>
          <a:xfrm>
            <a:off x="467966" y="1916833"/>
            <a:ext cx="9289032" cy="369332"/>
          </a:xfrm>
          <a:prstGeom prst="rect">
            <a:avLst/>
          </a:prstGeom>
        </p:spPr>
        <p:txBody>
          <a:bodyPr wrap="square">
            <a:spAutoFit/>
          </a:bodyPr>
          <a:lstStyle/>
          <a:p>
            <a:pPr algn="just">
              <a:defRPr/>
            </a:pPr>
            <a:endParaRPr lang="es-MX" dirty="0"/>
          </a:p>
        </p:txBody>
      </p:sp>
      <p:sp>
        <p:nvSpPr>
          <p:cNvPr id="17" name="16 Rectángulo"/>
          <p:cNvSpPr/>
          <p:nvPr/>
        </p:nvSpPr>
        <p:spPr>
          <a:xfrm>
            <a:off x="395957" y="1916832"/>
            <a:ext cx="9433049" cy="3570208"/>
          </a:xfrm>
          <a:prstGeom prst="rect">
            <a:avLst/>
          </a:prstGeom>
        </p:spPr>
        <p:txBody>
          <a:bodyPr wrap="square">
            <a:spAutoFit/>
          </a:bodyPr>
          <a:lstStyle/>
          <a:p>
            <a:pPr marL="342900" indent="-342900" algn="just">
              <a:buFont typeface="Wingdings" panose="05000000000000000000" pitchFamily="2" charset="2"/>
              <a:buChar char="q"/>
            </a:pPr>
            <a:r>
              <a:rPr lang="es-MX" sz="1900" dirty="0"/>
              <a:t>La Norma Oficial Mexicana por sus siglas conocidas como normas NOM, creadas en el Art. 3 Frac. XI de la Ley Federal sobre Metrología y Normalización que dice:</a:t>
            </a:r>
          </a:p>
          <a:p>
            <a:pPr marL="342900" indent="-342900" algn="just">
              <a:buFont typeface="Wingdings" panose="05000000000000000000" pitchFamily="2" charset="2"/>
              <a:buChar char="q"/>
            </a:pPr>
            <a:endParaRPr lang="es-MX" sz="1900" dirty="0"/>
          </a:p>
          <a:p>
            <a:pPr marL="342900" indent="-342900" algn="just">
              <a:buFont typeface="Wingdings" panose="05000000000000000000" pitchFamily="2" charset="2"/>
              <a:buChar char="q"/>
            </a:pPr>
            <a:r>
              <a:rPr lang="es-MX" sz="1900" dirty="0"/>
              <a:t>Articulo. 3, Fracción XI. Norma oficial mexicana: la regulación técnica de observancia obligatoria expedida por las dependencias competentes, conforme a las finalidades establecidas en el artículo 40, que establece reglas, especificaciones, atributos, directrices, características o prescripciones aplicables a un producto, proceso, instalación, sistema, actividad, servicio o método de producción u operación, así como aquellas relativas a terminología, simbología, embalaje, marcado o etiquetado y las que se refieran a su cumplimiento o aplicación.</a:t>
            </a:r>
          </a:p>
          <a:p>
            <a:pPr algn="just"/>
            <a:endParaRPr lang="es-MX" dirty="0"/>
          </a:p>
          <a:p>
            <a:pPr algn="just"/>
            <a:endParaRPr lang="es-MX" dirty="0"/>
          </a:p>
        </p:txBody>
      </p:sp>
      <p:pic>
        <p:nvPicPr>
          <p:cNvPr id="18" name="Picture 2"/>
          <p:cNvPicPr>
            <a:picLocks noChangeAspect="1" noChangeArrowheads="1"/>
          </p:cNvPicPr>
          <p:nvPr/>
        </p:nvPicPr>
        <p:blipFill>
          <a:blip r:embed="rId2" cstate="print"/>
          <a:srcRect/>
          <a:stretch>
            <a:fillRect/>
          </a:stretch>
        </p:blipFill>
        <p:spPr bwMode="auto">
          <a:xfrm>
            <a:off x="7812782" y="4869160"/>
            <a:ext cx="1418339" cy="1231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23" name="Imagen 22"/>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4"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52A2FA41-C409-4143-8086-195BD1777E19}"/>
              </a:ext>
            </a:extLst>
          </p:cNvPr>
          <p:cNvSpPr>
            <a:spLocks noGrp="1"/>
          </p:cNvSpPr>
          <p:nvPr>
            <p:ph type="sldNum" sz="quarter" idx="12"/>
          </p:nvPr>
        </p:nvSpPr>
        <p:spPr/>
        <p:txBody>
          <a:bodyPr/>
          <a:lstStyle/>
          <a:p>
            <a:fld id="{A20D5B2E-A39C-4A67-9A03-2664C49F1C64}" type="slidenum">
              <a:rPr lang="es-MX" smtClean="0"/>
              <a:pPr/>
              <a:t>34</a:t>
            </a:fld>
            <a:r>
              <a:rPr lang="es-MX"/>
              <a:t>/87</a:t>
            </a:r>
            <a:endParaRPr lang="es-MX" dirty="0"/>
          </a:p>
        </p:txBody>
      </p:sp>
    </p:spTree>
    <p:extLst>
      <p:ext uri="{BB962C8B-B14F-4D97-AF65-F5344CB8AC3E}">
        <p14:creationId xmlns:p14="http://schemas.microsoft.com/office/powerpoint/2010/main" val="3429230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ASCE</a:t>
            </a:r>
          </a:p>
        </p:txBody>
      </p:sp>
      <p:sp>
        <p:nvSpPr>
          <p:cNvPr id="13" name="CuadroTexto 11"/>
          <p:cNvSpPr txBox="1"/>
          <p:nvPr/>
        </p:nvSpPr>
        <p:spPr>
          <a:xfrm>
            <a:off x="395960" y="1993216"/>
            <a:ext cx="9433047" cy="384721"/>
          </a:xfrm>
          <a:prstGeom prst="rect">
            <a:avLst/>
          </a:prstGeom>
          <a:noFill/>
        </p:spPr>
        <p:txBody>
          <a:bodyPr wrap="square" rtlCol="0">
            <a:spAutoFit/>
          </a:bodyPr>
          <a:lstStyle/>
          <a:p>
            <a:pPr algn="just"/>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2" name="21 Rectángulo"/>
          <p:cNvSpPr/>
          <p:nvPr/>
        </p:nvSpPr>
        <p:spPr>
          <a:xfrm>
            <a:off x="539974" y="1988840"/>
            <a:ext cx="9217024" cy="646331"/>
          </a:xfrm>
          <a:prstGeom prst="rect">
            <a:avLst/>
          </a:prstGeom>
        </p:spPr>
        <p:txBody>
          <a:bodyPr wrap="square">
            <a:spAutoFit/>
          </a:bodyPr>
          <a:lstStyle/>
          <a:p>
            <a:pPr algn="just">
              <a:defRPr/>
            </a:pPr>
            <a:endParaRPr lang="es-ES" dirty="0"/>
          </a:p>
          <a:p>
            <a:pPr algn="just">
              <a:defRPr/>
            </a:pPr>
            <a:endParaRPr lang="es-ES" dirty="0"/>
          </a:p>
        </p:txBody>
      </p:sp>
      <p:sp>
        <p:nvSpPr>
          <p:cNvPr id="16" name="15 Rectángulo"/>
          <p:cNvSpPr/>
          <p:nvPr/>
        </p:nvSpPr>
        <p:spPr>
          <a:xfrm>
            <a:off x="395957" y="1916832"/>
            <a:ext cx="9433049" cy="4170372"/>
          </a:xfrm>
          <a:prstGeom prst="rect">
            <a:avLst/>
          </a:prstGeom>
        </p:spPr>
        <p:txBody>
          <a:bodyPr wrap="square">
            <a:spAutoFit/>
          </a:bodyPr>
          <a:lstStyle/>
          <a:p>
            <a:pPr marL="342900" indent="-342900" algn="just">
              <a:buFont typeface="Wingdings" panose="05000000000000000000" pitchFamily="2" charset="2"/>
              <a:buChar char="q"/>
            </a:pPr>
            <a:r>
              <a:rPr lang="es-MX" sz="1900" dirty="0"/>
              <a:t>La </a:t>
            </a:r>
            <a:r>
              <a:rPr lang="es-MX" sz="1900" b="1" dirty="0"/>
              <a:t>Sociedad Americana de Ingenieros Civiles </a:t>
            </a:r>
            <a:r>
              <a:rPr lang="es-MX" sz="1900" dirty="0"/>
              <a:t>es un colegio profesional fundado en 1852 que representa a ingenieros civiles de todo el mundo. Es la más antigua de las sociedades de ingeniería en los Estados Unidos. La visión de ASCE es tener ingenieros posicionados entre los líderes mundiales que luchen por conseguir una mejor calidad de vida. Su sede está en Reston, Virginia.</a:t>
            </a:r>
          </a:p>
          <a:p>
            <a:pPr marL="342900" indent="-342900" algn="just">
              <a:buFont typeface="Wingdings" panose="05000000000000000000" pitchFamily="2" charset="2"/>
              <a:buChar char="q"/>
            </a:pPr>
            <a:r>
              <a:rPr lang="es-MX" sz="1900" dirty="0"/>
              <a:t>ASCE es el mayor editor de información relacionada con la ingeniería civil del mundo, con más de 55 000 páginas de contenido técnico cada año. La División de Publicaciones de ASCE edita 31 revistas profesionales (disponibles tanto en ediciones impresas como online), actas de congresos, normas, manuales de prácticas, informes y monografías. Una base de datos de ingeniería civil con 200 000 entradas está disponible en su página web, así como muchos otros recursos para la práctica de la ingeniería civil.</a:t>
            </a:r>
          </a:p>
          <a:p>
            <a:pPr marL="342900" indent="-342900">
              <a:buFont typeface="Wingdings" panose="05000000000000000000" pitchFamily="2" charset="2"/>
              <a:buChar char="q"/>
            </a:pPr>
            <a:r>
              <a:rPr lang="es-MX" sz="1900" dirty="0"/>
              <a:t>ASCE también edita </a:t>
            </a:r>
            <a:r>
              <a:rPr lang="es-MX" sz="1900" i="1" dirty="0"/>
              <a:t>Civil Engineering</a:t>
            </a:r>
            <a:r>
              <a:rPr lang="es-MX" sz="1900" dirty="0"/>
              <a:t>, la revista oficial de la Sociedad, ASCE </a:t>
            </a:r>
            <a:r>
              <a:rPr lang="es-MX" sz="1900" i="1" dirty="0"/>
              <a:t>News</a:t>
            </a:r>
            <a:r>
              <a:rPr lang="es-MX" sz="1900" dirty="0"/>
              <a:t>; y </a:t>
            </a:r>
            <a:r>
              <a:rPr lang="es-MX" sz="1900" i="1" dirty="0"/>
              <a:t>Geo-</a:t>
            </a:r>
            <a:r>
              <a:rPr lang="es-MX" sz="1900" i="1" dirty="0" err="1"/>
              <a:t>Strata</a:t>
            </a:r>
            <a:r>
              <a:rPr lang="es-MX" sz="1900" dirty="0"/>
              <a:t>.</a:t>
            </a:r>
          </a:p>
          <a:p>
            <a:pPr algn="just"/>
            <a:endParaRPr lang="es-MX" dirty="0"/>
          </a:p>
        </p:txBody>
      </p:sp>
      <p:pic>
        <p:nvPicPr>
          <p:cNvPr id="17" name="Picture 2"/>
          <p:cNvPicPr>
            <a:picLocks noChangeAspect="1" noChangeArrowheads="1"/>
          </p:cNvPicPr>
          <p:nvPr/>
        </p:nvPicPr>
        <p:blipFill>
          <a:blip r:embed="rId2" cstate="print"/>
          <a:srcRect/>
          <a:stretch>
            <a:fillRect/>
          </a:stretch>
        </p:blipFill>
        <p:spPr bwMode="auto">
          <a:xfrm>
            <a:off x="4788446" y="5661248"/>
            <a:ext cx="1080120" cy="7508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9" name="Imagen 1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0"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A98B66F4-BBFC-4029-84A9-637472E0B62F}"/>
              </a:ext>
            </a:extLst>
          </p:cNvPr>
          <p:cNvSpPr>
            <a:spLocks noGrp="1"/>
          </p:cNvSpPr>
          <p:nvPr>
            <p:ph type="sldNum" sz="quarter" idx="12"/>
          </p:nvPr>
        </p:nvSpPr>
        <p:spPr/>
        <p:txBody>
          <a:bodyPr/>
          <a:lstStyle/>
          <a:p>
            <a:fld id="{A20D5B2E-A39C-4A67-9A03-2664C49F1C64}" type="slidenum">
              <a:rPr lang="es-MX" smtClean="0"/>
              <a:pPr/>
              <a:t>35</a:t>
            </a:fld>
            <a:r>
              <a:rPr lang="es-MX"/>
              <a:t>/87</a:t>
            </a:r>
            <a:endParaRPr lang="es-MX" dirty="0"/>
          </a:p>
        </p:txBody>
      </p:sp>
    </p:spTree>
    <p:extLst>
      <p:ext uri="{BB962C8B-B14F-4D97-AF65-F5344CB8AC3E}">
        <p14:creationId xmlns:p14="http://schemas.microsoft.com/office/powerpoint/2010/main" val="3711111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BOCA Código</a:t>
            </a:r>
          </a:p>
        </p:txBody>
      </p:sp>
      <p:sp>
        <p:nvSpPr>
          <p:cNvPr id="13" name="CuadroTexto 11"/>
          <p:cNvSpPr txBox="1"/>
          <p:nvPr/>
        </p:nvSpPr>
        <p:spPr>
          <a:xfrm>
            <a:off x="395962" y="1897955"/>
            <a:ext cx="9433047" cy="2723823"/>
          </a:xfrm>
          <a:prstGeom prst="rect">
            <a:avLst/>
          </a:prstGeom>
          <a:noFill/>
        </p:spPr>
        <p:txBody>
          <a:bodyPr wrap="square" rtlCol="0">
            <a:spAutoFit/>
          </a:bodyPr>
          <a:lstStyle/>
          <a:p>
            <a:pPr algn="just" fontAlgn="t">
              <a:buFont typeface="Wingdings" pitchFamily="2" charset="2"/>
              <a:buChar char="q"/>
            </a:pPr>
            <a:r>
              <a:rPr lang="es-MX" sz="1900" b="1" dirty="0"/>
              <a:t> Código Nacional de Construcción </a:t>
            </a:r>
            <a:endParaRPr lang="es-MX" sz="1900" dirty="0"/>
          </a:p>
          <a:p>
            <a:pPr algn="just" fontAlgn="ctr"/>
            <a:endParaRPr lang="es-MX" sz="1900" dirty="0"/>
          </a:p>
          <a:p>
            <a:pPr marL="342900" indent="-342900" algn="just" fontAlgn="ctr">
              <a:buFont typeface="Wingdings" panose="05000000000000000000" pitchFamily="2" charset="2"/>
              <a:buChar char="q"/>
            </a:pPr>
            <a:r>
              <a:rPr lang="es-MX" sz="1900" dirty="0"/>
              <a:t>Fundada en 1915, construcción de los funcionarios y administradores del Código Internacional, Inc. (BOCA) es una asociación sin fines de lucro, compuesta por más de 16.000 miembros que pertenecen a todos los aspectos de la construcción de la comunidad, de los funcionarios de la aplicación del código a los fabricantes de materiales. BOCA se dedica a preservar la salud pública, la seguridad y el bienestar en el entorno construido a través del uso eficaz, eficiente y la aplicación de modelos de códigos. </a:t>
            </a:r>
          </a:p>
          <a:p>
            <a:pPr algn="just"/>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2" name="Imagen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7" name="Imagen 16"/>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8"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7D0E9F85-43DF-4399-BFC7-8C53DA2467B3}"/>
              </a:ext>
            </a:extLst>
          </p:cNvPr>
          <p:cNvSpPr>
            <a:spLocks noGrp="1"/>
          </p:cNvSpPr>
          <p:nvPr>
            <p:ph type="sldNum" sz="quarter" idx="12"/>
          </p:nvPr>
        </p:nvSpPr>
        <p:spPr/>
        <p:txBody>
          <a:bodyPr/>
          <a:lstStyle/>
          <a:p>
            <a:fld id="{A20D5B2E-A39C-4A67-9A03-2664C49F1C64}" type="slidenum">
              <a:rPr lang="es-MX" smtClean="0"/>
              <a:pPr/>
              <a:t>36</a:t>
            </a:fld>
            <a:r>
              <a:rPr lang="es-MX"/>
              <a:t>/87</a:t>
            </a:r>
            <a:endParaRPr lang="es-MX" dirty="0"/>
          </a:p>
        </p:txBody>
      </p:sp>
    </p:spTree>
    <p:extLst>
      <p:ext uri="{BB962C8B-B14F-4D97-AF65-F5344CB8AC3E}">
        <p14:creationId xmlns:p14="http://schemas.microsoft.com/office/powerpoint/2010/main" val="1049202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AASHTO</a:t>
            </a:r>
          </a:p>
        </p:txBody>
      </p:sp>
      <p:sp>
        <p:nvSpPr>
          <p:cNvPr id="13" name="CuadroTexto 11"/>
          <p:cNvSpPr txBox="1"/>
          <p:nvPr/>
        </p:nvSpPr>
        <p:spPr>
          <a:xfrm>
            <a:off x="395958" y="1956023"/>
            <a:ext cx="9433047" cy="4785926"/>
          </a:xfrm>
          <a:prstGeom prst="rect">
            <a:avLst/>
          </a:prstGeom>
          <a:noFill/>
        </p:spPr>
        <p:txBody>
          <a:bodyPr wrap="square" rtlCol="0">
            <a:spAutoFit/>
          </a:bodyPr>
          <a:lstStyle/>
          <a:p>
            <a:pPr algn="just">
              <a:buFont typeface="Wingdings" pitchFamily="2" charset="2"/>
              <a:buChar char="q"/>
            </a:pPr>
            <a:r>
              <a:rPr lang="en-US" sz="1900" b="1" dirty="0"/>
              <a:t> American Association of State Highway and Transportation Officials</a:t>
            </a:r>
          </a:p>
          <a:p>
            <a:pPr algn="just">
              <a:buFont typeface="Wingdings" pitchFamily="2" charset="2"/>
              <a:buChar char="q"/>
            </a:pPr>
            <a:endParaRPr lang="es-MX" sz="1900" dirty="0"/>
          </a:p>
          <a:p>
            <a:pPr algn="just">
              <a:buFont typeface="Wingdings" pitchFamily="2" charset="2"/>
              <a:buChar char="q"/>
            </a:pPr>
            <a:r>
              <a:rPr lang="es-MX" sz="1900" dirty="0"/>
              <a:t> Es un órgano que establece normas que publica especificaciones, hace pruebas de protocolos y guías usadas en diseños de autopistas y construcción de ellas en todo los estados unidos. A pesar de su nombre, la asociación representa no sólo a las carreteras, sino también al transporte por aire, ferrocarril, agua y transporte público.</a:t>
            </a:r>
          </a:p>
          <a:p>
            <a:pPr algn="just">
              <a:buFont typeface="Wingdings" pitchFamily="2" charset="2"/>
              <a:buChar char="q"/>
            </a:pPr>
            <a:endParaRPr lang="es-MX" sz="1900" dirty="0"/>
          </a:p>
          <a:p>
            <a:pPr algn="just">
              <a:buFont typeface="Wingdings" pitchFamily="2" charset="2"/>
              <a:buChar char="q"/>
            </a:pPr>
            <a:r>
              <a:rPr lang="es-MX" sz="1900" dirty="0"/>
              <a:t> Los miembros votantes del AASHTO son del Departamento de Transporte de cada estado en los Estados Unidos, al igual que el de Puerto Rico y el del Distrito de Columbia. El Departamento de Transporte de los Estados Unidos, algunos condados y ciudades estadounidenses, operadores de peajes, la mayoría de las provincias canadienses al igual que los departamentos de carreteras de Hong Kong, el Ministro de Obras Publicas y Asentamientos de Turquía y la Asociación Nigeriana de Funcionarios de Carreteras y Transporte Público no tienen votos de membresía.</a:t>
            </a:r>
          </a:p>
          <a:p>
            <a:pPr>
              <a:buFont typeface="Wingdings" pitchFamily="2" charset="2"/>
              <a:buChar char="q"/>
            </a:pPr>
            <a:endParaRPr lang="es-MX" sz="2000" dirty="0"/>
          </a:p>
          <a:p>
            <a:pPr>
              <a:buFont typeface="Wingdings" pitchFamily="2" charset="2"/>
              <a:buChar char="q"/>
            </a:pPr>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866" b="95671" l="0" r="100000"/>
                    </a14:imgEffect>
                  </a14:imgLayer>
                </a14:imgProps>
              </a:ext>
            </a:extLst>
          </a:blip>
          <a:srcRect/>
          <a:stretch>
            <a:fillRect/>
          </a:stretch>
        </p:blipFill>
        <p:spPr bwMode="auto">
          <a:xfrm>
            <a:off x="8964910" y="1772816"/>
            <a:ext cx="792088" cy="839323"/>
          </a:xfrm>
          <a:prstGeom prst="rect">
            <a:avLst/>
          </a:prstGeom>
          <a:noFill/>
          <a:ln w="9525">
            <a:noFill/>
            <a:miter lim="800000"/>
            <a:headEnd/>
            <a:tailEnd/>
          </a:ln>
        </p:spPr>
      </p:pic>
      <p:pic>
        <p:nvPicPr>
          <p:cNvPr id="1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74" b="94340" l="629" r="98742"/>
                    </a14:imgEffect>
                  </a14:imgLayer>
                </a14:imgProps>
              </a:ext>
            </a:extLst>
          </a:blip>
          <a:srcRect/>
          <a:stretch>
            <a:fillRect/>
          </a:stretch>
        </p:blipFill>
        <p:spPr bwMode="auto">
          <a:xfrm>
            <a:off x="8028805" y="3352623"/>
            <a:ext cx="1800200" cy="900100"/>
          </a:xfrm>
          <a:prstGeom prst="rect">
            <a:avLst/>
          </a:prstGeom>
          <a:noFill/>
          <a:ln w="9525">
            <a:noFill/>
            <a:miter lim="800000"/>
            <a:headEnd/>
            <a:tailEnd/>
          </a:ln>
        </p:spPr>
      </p:pic>
      <p:pic>
        <p:nvPicPr>
          <p:cNvPr id="12" name="Imagen 1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20" name="Imagen 19"/>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2"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8BACB852-9EC1-470C-94D5-C4698D2BEE4E}"/>
              </a:ext>
            </a:extLst>
          </p:cNvPr>
          <p:cNvSpPr>
            <a:spLocks noGrp="1"/>
          </p:cNvSpPr>
          <p:nvPr>
            <p:ph type="sldNum" sz="quarter" idx="12"/>
          </p:nvPr>
        </p:nvSpPr>
        <p:spPr/>
        <p:txBody>
          <a:bodyPr/>
          <a:lstStyle/>
          <a:p>
            <a:fld id="{A20D5B2E-A39C-4A67-9A03-2664C49F1C64}" type="slidenum">
              <a:rPr lang="es-MX" smtClean="0"/>
              <a:pPr/>
              <a:t>37</a:t>
            </a:fld>
            <a:r>
              <a:rPr lang="es-MX"/>
              <a:t>/87</a:t>
            </a:r>
            <a:endParaRPr lang="es-MX" dirty="0"/>
          </a:p>
        </p:txBody>
      </p:sp>
    </p:spTree>
    <p:extLst>
      <p:ext uri="{BB962C8B-B14F-4D97-AF65-F5344CB8AC3E}">
        <p14:creationId xmlns:p14="http://schemas.microsoft.com/office/powerpoint/2010/main" val="19939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AISI-SAE</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24580" name="AutoShape 4" descr="Resultado de imagen para alumini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7" name="16 Rectángulo"/>
          <p:cNvSpPr/>
          <p:nvPr/>
        </p:nvSpPr>
        <p:spPr>
          <a:xfrm>
            <a:off x="395958" y="1922056"/>
            <a:ext cx="9433048" cy="1846659"/>
          </a:xfrm>
          <a:prstGeom prst="rect">
            <a:avLst/>
          </a:prstGeom>
        </p:spPr>
        <p:txBody>
          <a:bodyPr wrap="square">
            <a:spAutoFit/>
          </a:bodyPr>
          <a:lstStyle/>
          <a:p>
            <a:pPr marL="342900" indent="-342900" algn="just">
              <a:buFont typeface="Wingdings" panose="05000000000000000000" pitchFamily="2" charset="2"/>
              <a:buChar char="q"/>
            </a:pPr>
            <a:r>
              <a:rPr lang="es-MX" sz="1900" dirty="0"/>
              <a:t>La norma </a:t>
            </a:r>
            <a:r>
              <a:rPr lang="es-MX" sz="1900" b="1" dirty="0"/>
              <a:t>AISI/SAE</a:t>
            </a:r>
            <a:r>
              <a:rPr lang="es-MX" sz="1900" dirty="0"/>
              <a:t> (también conocida por SAE-AISI) es una clasificación de aceros y aleaciones de materiales no ferrosos. Es la más común en los Estados Unidos.</a:t>
            </a:r>
          </a:p>
          <a:p>
            <a:pPr marL="342900" indent="-342900" algn="just">
              <a:buFont typeface="Wingdings" panose="05000000000000000000" pitchFamily="2" charset="2"/>
              <a:buChar char="q"/>
            </a:pPr>
            <a:endParaRPr lang="es-MX" sz="1900" dirty="0"/>
          </a:p>
          <a:p>
            <a:pPr marL="342900" indent="-342900" algn="just">
              <a:buFont typeface="Wingdings" panose="05000000000000000000" pitchFamily="2" charset="2"/>
              <a:buChar char="q"/>
            </a:pPr>
            <a:r>
              <a:rPr lang="es-MX" sz="1900" dirty="0"/>
              <a:t>AISI es el acrónimo en inglés de </a:t>
            </a:r>
            <a:r>
              <a:rPr lang="es-MX" sz="1900" i="1" dirty="0"/>
              <a:t>American </a:t>
            </a:r>
            <a:r>
              <a:rPr lang="es-MX" sz="1900" i="1" dirty="0" err="1"/>
              <a:t>Iron</a:t>
            </a:r>
            <a:r>
              <a:rPr lang="es-MX" sz="1900" i="1" dirty="0"/>
              <a:t> and </a:t>
            </a:r>
            <a:r>
              <a:rPr lang="es-MX" sz="1900" i="1" dirty="0" err="1"/>
              <a:t>Steel</a:t>
            </a:r>
            <a:r>
              <a:rPr lang="es-MX" sz="1900" i="1" dirty="0"/>
              <a:t> </a:t>
            </a:r>
            <a:r>
              <a:rPr lang="es-MX" sz="1900" i="1" dirty="0" err="1"/>
              <a:t>Institute</a:t>
            </a:r>
            <a:r>
              <a:rPr lang="es-MX" sz="1900" dirty="0"/>
              <a:t> (Instituto americano del hierro y el acero), mientras que SAE es el acrónimo en inglés de </a:t>
            </a:r>
            <a:r>
              <a:rPr lang="es-MX" sz="1900" i="1" dirty="0" err="1"/>
              <a:t>Society</a:t>
            </a:r>
            <a:r>
              <a:rPr lang="es-MX" sz="1900" i="1" dirty="0"/>
              <a:t> of </a:t>
            </a:r>
            <a:r>
              <a:rPr lang="es-MX" sz="1900" i="1" dirty="0" err="1"/>
              <a:t>Automotive</a:t>
            </a:r>
            <a:r>
              <a:rPr lang="es-MX" sz="1900" i="1" dirty="0"/>
              <a:t> </a:t>
            </a:r>
            <a:r>
              <a:rPr lang="es-MX" sz="1900" i="1" dirty="0" err="1"/>
              <a:t>Engineers</a:t>
            </a:r>
            <a:r>
              <a:rPr lang="es-MX" sz="1900" dirty="0"/>
              <a:t> (Sociedad Norteamericana de Ingenieros Automotores).</a:t>
            </a:r>
          </a:p>
        </p:txBody>
      </p:sp>
      <p:pic>
        <p:nvPicPr>
          <p:cNvPr id="12" name="Imagen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9" name="Imagen 18"/>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0"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14" name="Picture 2">
            <a:extLst>
              <a:ext uri="{FF2B5EF4-FFF2-40B4-BE49-F238E27FC236}">
                <a16:creationId xmlns:a16="http://schemas.microsoft.com/office/drawing/2014/main" id="{21D8DA4D-C0BA-4233-8B0C-45512642C3A6}"/>
              </a:ext>
            </a:extLst>
          </p:cNvPr>
          <p:cNvPicPr>
            <a:picLocks noChangeAspect="1" noChangeArrowheads="1"/>
          </p:cNvPicPr>
          <p:nvPr/>
        </p:nvPicPr>
        <p:blipFill>
          <a:blip r:embed="rId4" cstate="print"/>
          <a:srcRect/>
          <a:stretch>
            <a:fillRect/>
          </a:stretch>
        </p:blipFill>
        <p:spPr bwMode="auto">
          <a:xfrm>
            <a:off x="2988246" y="4221088"/>
            <a:ext cx="4032448" cy="1843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Marcador de número de diapositiva 2">
            <a:extLst>
              <a:ext uri="{FF2B5EF4-FFF2-40B4-BE49-F238E27FC236}">
                <a16:creationId xmlns:a16="http://schemas.microsoft.com/office/drawing/2014/main" id="{3B8B4881-DD55-4244-9225-E9A21FDC5BCE}"/>
              </a:ext>
            </a:extLst>
          </p:cNvPr>
          <p:cNvSpPr>
            <a:spLocks noGrp="1"/>
          </p:cNvSpPr>
          <p:nvPr>
            <p:ph type="sldNum" sz="quarter" idx="12"/>
          </p:nvPr>
        </p:nvSpPr>
        <p:spPr/>
        <p:txBody>
          <a:bodyPr/>
          <a:lstStyle/>
          <a:p>
            <a:fld id="{A20D5B2E-A39C-4A67-9A03-2664C49F1C64}" type="slidenum">
              <a:rPr lang="es-MX" smtClean="0"/>
              <a:pPr/>
              <a:t>38</a:t>
            </a:fld>
            <a:r>
              <a:rPr lang="es-MX"/>
              <a:t>/87</a:t>
            </a:r>
            <a:endParaRPr lang="es-MX" dirty="0"/>
          </a:p>
        </p:txBody>
      </p:sp>
    </p:spTree>
    <p:extLst>
      <p:ext uri="{BB962C8B-B14F-4D97-AF65-F5344CB8AC3E}">
        <p14:creationId xmlns:p14="http://schemas.microsoft.com/office/powerpoint/2010/main" val="2603377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AISI-SAE</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24580" name="AutoShape 4" descr="Resultado de imagen para alumini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7" name="16 Rectángulo"/>
          <p:cNvSpPr/>
          <p:nvPr/>
        </p:nvSpPr>
        <p:spPr>
          <a:xfrm>
            <a:off x="395958" y="1916832"/>
            <a:ext cx="9425457" cy="2416046"/>
          </a:xfrm>
          <a:prstGeom prst="rect">
            <a:avLst/>
          </a:prstGeom>
        </p:spPr>
        <p:txBody>
          <a:bodyPr wrap="square">
            <a:spAutoFit/>
          </a:bodyPr>
          <a:lstStyle/>
          <a:p>
            <a:pPr marL="342900" indent="-342900" algn="just">
              <a:buFont typeface="Wingdings" panose="05000000000000000000" pitchFamily="2" charset="2"/>
              <a:buChar char="q"/>
            </a:pPr>
            <a:r>
              <a:rPr lang="es-MX" sz="1900" dirty="0"/>
              <a:t>En 1912, la SAE promovió una reunión de productores y consumidores de aceros donde se estableció una nomenclatura y composición de los aceros que posteriormente AISI expandió.</a:t>
            </a:r>
          </a:p>
          <a:p>
            <a:pPr marL="342900" indent="-342900" algn="just">
              <a:buFont typeface="Wingdings" panose="05000000000000000000" pitchFamily="2" charset="2"/>
              <a:buChar char="q"/>
            </a:pPr>
            <a:endParaRPr lang="es-MX" sz="1900" dirty="0"/>
          </a:p>
          <a:p>
            <a:pPr marL="342900" indent="-342900" algn="just">
              <a:buFont typeface="Wingdings" panose="05000000000000000000" pitchFamily="2" charset="2"/>
              <a:buChar char="q"/>
            </a:pPr>
            <a:r>
              <a:rPr lang="es-MX" sz="1900" dirty="0"/>
              <a:t>En este sistema los aceros se clasifican con cuatro dígitos. El primero especifica la aleación principal, el segundo indica el porcentaje aproximado del elemento principal y con los dos últimos dígitos se conoce la cantidad de carbono presente en la aleación.</a:t>
            </a:r>
          </a:p>
          <a:p>
            <a:pPr algn="just"/>
            <a:endParaRPr lang="es-MX" dirty="0"/>
          </a:p>
        </p:txBody>
      </p:sp>
      <p:pic>
        <p:nvPicPr>
          <p:cNvPr id="18" name="Picture 2"/>
          <p:cNvPicPr>
            <a:picLocks noChangeAspect="1" noChangeArrowheads="1"/>
          </p:cNvPicPr>
          <p:nvPr/>
        </p:nvPicPr>
        <p:blipFill>
          <a:blip r:embed="rId2" cstate="print"/>
          <a:srcRect/>
          <a:stretch>
            <a:fillRect/>
          </a:stretch>
        </p:blipFill>
        <p:spPr bwMode="auto">
          <a:xfrm>
            <a:off x="2988246" y="4221088"/>
            <a:ext cx="4032448" cy="1843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6" name="Imagen 15"/>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0"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094D1521-8D59-4DAD-80FA-7E98DB8B988E}"/>
              </a:ext>
            </a:extLst>
          </p:cNvPr>
          <p:cNvSpPr>
            <a:spLocks noGrp="1"/>
          </p:cNvSpPr>
          <p:nvPr>
            <p:ph type="sldNum" sz="quarter" idx="12"/>
          </p:nvPr>
        </p:nvSpPr>
        <p:spPr/>
        <p:txBody>
          <a:bodyPr/>
          <a:lstStyle/>
          <a:p>
            <a:fld id="{A20D5B2E-A39C-4A67-9A03-2664C49F1C64}" type="slidenum">
              <a:rPr lang="es-MX" smtClean="0"/>
              <a:pPr/>
              <a:t>39</a:t>
            </a:fld>
            <a:r>
              <a:rPr lang="es-MX"/>
              <a:t>/87</a:t>
            </a:r>
            <a:endParaRPr lang="es-MX" dirty="0"/>
          </a:p>
        </p:txBody>
      </p:sp>
    </p:spTree>
    <p:extLst>
      <p:ext uri="{BB962C8B-B14F-4D97-AF65-F5344CB8AC3E}">
        <p14:creationId xmlns:p14="http://schemas.microsoft.com/office/powerpoint/2010/main" val="3329899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ACERO</a:t>
            </a:r>
          </a:p>
        </p:txBody>
      </p:sp>
      <p:sp>
        <p:nvSpPr>
          <p:cNvPr id="13" name="CuadroTexto 11"/>
          <p:cNvSpPr txBox="1"/>
          <p:nvPr/>
        </p:nvSpPr>
        <p:spPr>
          <a:xfrm>
            <a:off x="395960" y="1993216"/>
            <a:ext cx="9433047" cy="384721"/>
          </a:xfrm>
          <a:prstGeom prst="rect">
            <a:avLst/>
          </a:prstGeom>
          <a:noFill/>
        </p:spPr>
        <p:txBody>
          <a:bodyPr wrap="square" rtlCol="0">
            <a:spAutoFit/>
          </a:bodyPr>
          <a:lstStyle/>
          <a:p>
            <a:pPr algn="just"/>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2" name="21 Rectángulo"/>
          <p:cNvSpPr/>
          <p:nvPr/>
        </p:nvSpPr>
        <p:spPr>
          <a:xfrm>
            <a:off x="539974" y="1988840"/>
            <a:ext cx="9217024" cy="646331"/>
          </a:xfrm>
          <a:prstGeom prst="rect">
            <a:avLst/>
          </a:prstGeom>
        </p:spPr>
        <p:txBody>
          <a:bodyPr wrap="square">
            <a:spAutoFit/>
          </a:bodyPr>
          <a:lstStyle/>
          <a:p>
            <a:pPr algn="just">
              <a:defRPr/>
            </a:pPr>
            <a:endParaRPr lang="es-ES" dirty="0"/>
          </a:p>
          <a:p>
            <a:pPr algn="just">
              <a:defRPr/>
            </a:pPr>
            <a:endParaRPr lang="es-ES" dirty="0"/>
          </a:p>
        </p:txBody>
      </p:sp>
      <p:sp>
        <p:nvSpPr>
          <p:cNvPr id="11" name="10 Rectángulo"/>
          <p:cNvSpPr/>
          <p:nvPr/>
        </p:nvSpPr>
        <p:spPr>
          <a:xfrm>
            <a:off x="3924350" y="1916833"/>
            <a:ext cx="5832648" cy="3908762"/>
          </a:xfrm>
          <a:prstGeom prst="rect">
            <a:avLst/>
          </a:prstGeom>
        </p:spPr>
        <p:txBody>
          <a:bodyPr wrap="square">
            <a:spAutoFit/>
          </a:bodyPr>
          <a:lstStyle/>
          <a:p>
            <a:pPr algn="just"/>
            <a:r>
              <a:rPr lang="es-MX" sz="1900" dirty="0"/>
              <a:t>¿QUE ES EL ACERO?</a:t>
            </a:r>
          </a:p>
          <a:p>
            <a:pPr algn="just"/>
            <a:endParaRPr lang="es-MX" sz="1900" dirty="0"/>
          </a:p>
          <a:p>
            <a:pPr algn="just"/>
            <a:r>
              <a:rPr lang="es-MX" sz="1900" dirty="0"/>
              <a:t>Es el producto que surge de una aleación de hierro con una cantidad de carbono variable. </a:t>
            </a:r>
          </a:p>
          <a:p>
            <a:pPr algn="just"/>
            <a:r>
              <a:rPr lang="es-MX" sz="1900" dirty="0"/>
              <a:t>El término acero sirve comúnmente para denominar, en ingeniería metalúrgica, a una mezcla de hierro con una cantidad de carbono variable entre el 0,03 % y el 2,14 % en masa de su composición, dependiendo del grado. Si la aleación posee una concentración de carbono mayor al 2,14 % se producen fundiciones que, en oposición al acero, son mucho más frágiles y no es posible forjarlas, sino que deben ser moldeadas.</a:t>
            </a:r>
          </a:p>
          <a:p>
            <a:pPr algn="just"/>
            <a:endParaRPr lang="es-MX" sz="2000" dirty="0"/>
          </a:p>
        </p:txBody>
      </p:sp>
      <p:pic>
        <p:nvPicPr>
          <p:cNvPr id="19458" name="Picture 2" descr="Resultado de imagen para acero"/>
          <p:cNvPicPr>
            <a:picLocks noChangeAspect="1" noChangeArrowheads="1"/>
          </p:cNvPicPr>
          <p:nvPr/>
        </p:nvPicPr>
        <p:blipFill>
          <a:blip r:embed="rId2" cstate="print"/>
          <a:srcRect/>
          <a:stretch>
            <a:fillRect/>
          </a:stretch>
        </p:blipFill>
        <p:spPr bwMode="auto">
          <a:xfrm>
            <a:off x="389527" y="2237733"/>
            <a:ext cx="3384376" cy="3266961"/>
          </a:xfrm>
          <a:prstGeom prst="rect">
            <a:avLst/>
          </a:prstGeom>
          <a:noFill/>
        </p:spPr>
      </p:pic>
      <p:pic>
        <p:nvPicPr>
          <p:cNvPr id="12" name="Imagen 11"/>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7" name="Imagen 1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8"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8D9515B2-DF66-4E63-9921-3C25F5AE3D15}"/>
              </a:ext>
            </a:extLst>
          </p:cNvPr>
          <p:cNvSpPr>
            <a:spLocks noGrp="1"/>
          </p:cNvSpPr>
          <p:nvPr>
            <p:ph type="sldNum" sz="quarter" idx="12"/>
          </p:nvPr>
        </p:nvSpPr>
        <p:spPr/>
        <p:txBody>
          <a:bodyPr/>
          <a:lstStyle/>
          <a:p>
            <a:fld id="{A20D5B2E-A39C-4A67-9A03-2664C49F1C64}" type="slidenum">
              <a:rPr lang="es-MX" smtClean="0"/>
              <a:pPr/>
              <a:t>4</a:t>
            </a:fld>
            <a:r>
              <a:rPr lang="es-MX"/>
              <a:t>/87</a:t>
            </a:r>
            <a:endParaRPr lang="es-MX" dirty="0"/>
          </a:p>
        </p:txBody>
      </p:sp>
    </p:spTree>
    <p:extLst>
      <p:ext uri="{BB962C8B-B14F-4D97-AF65-F5344CB8AC3E}">
        <p14:creationId xmlns:p14="http://schemas.microsoft.com/office/powerpoint/2010/main" val="2828281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ASTM</a:t>
            </a:r>
          </a:p>
        </p:txBody>
      </p:sp>
      <p:sp>
        <p:nvSpPr>
          <p:cNvPr id="13" name="CuadroTexto 11"/>
          <p:cNvSpPr txBox="1"/>
          <p:nvPr/>
        </p:nvSpPr>
        <p:spPr>
          <a:xfrm>
            <a:off x="395958" y="1897955"/>
            <a:ext cx="9433047" cy="2431435"/>
          </a:xfrm>
          <a:prstGeom prst="rect">
            <a:avLst/>
          </a:prstGeom>
          <a:noFill/>
        </p:spPr>
        <p:txBody>
          <a:bodyPr wrap="square" rtlCol="0">
            <a:spAutoFit/>
          </a:bodyPr>
          <a:lstStyle/>
          <a:p>
            <a:pPr algn="just">
              <a:buFont typeface="Wingdings" pitchFamily="2" charset="2"/>
              <a:buChar char="q"/>
            </a:pPr>
            <a:r>
              <a:rPr lang="es-MX" sz="1900" dirty="0"/>
              <a:t> Desde su establecimiento en 1898, ASTM INTERNATIONAL es una de las organizaciones de desarrollo de normas internacionales más grande del mundo. En ASTM se reúnen productores, usuarios, consumidores, entre otros, para crear normas consensuales voluntarias.</a:t>
            </a:r>
          </a:p>
          <a:p>
            <a:pPr algn="just">
              <a:buFont typeface="Wingdings" pitchFamily="2" charset="2"/>
              <a:buChar char="q"/>
            </a:pPr>
            <a:r>
              <a:rPr lang="es-MX" sz="1900" dirty="0"/>
              <a:t> El proceso de creación de normas de ASTM es abierto y transparente; lo que permite que tanto a individuos como gobiernos participen directamente, y como iguales, en una decisión consensual global.</a:t>
            </a:r>
          </a:p>
          <a:p>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2" name="Imagen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8" name="Imagen 17"/>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9"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14" name="Picture 2">
            <a:extLst>
              <a:ext uri="{FF2B5EF4-FFF2-40B4-BE49-F238E27FC236}">
                <a16:creationId xmlns:a16="http://schemas.microsoft.com/office/drawing/2014/main" id="{E2AE5B1C-62BB-4AAD-84FE-C349B15EF46A}"/>
              </a:ext>
            </a:extLst>
          </p:cNvPr>
          <p:cNvPicPr>
            <a:picLocks noChangeAspect="1" noChangeArrowheads="1"/>
          </p:cNvPicPr>
          <p:nvPr/>
        </p:nvPicPr>
        <p:blipFill>
          <a:blip r:embed="rId4" cstate="print"/>
          <a:srcRect/>
          <a:stretch>
            <a:fillRect/>
          </a:stretch>
        </p:blipFill>
        <p:spPr bwMode="auto">
          <a:xfrm>
            <a:off x="3708326" y="4437110"/>
            <a:ext cx="2520280" cy="1931809"/>
          </a:xfrm>
          <a:prstGeom prst="rect">
            <a:avLst/>
          </a:prstGeom>
          <a:noFill/>
          <a:ln w="9525">
            <a:noFill/>
            <a:miter lim="800000"/>
            <a:headEnd/>
            <a:tailEnd/>
          </a:ln>
        </p:spPr>
      </p:pic>
      <p:sp>
        <p:nvSpPr>
          <p:cNvPr id="3" name="Marcador de número de diapositiva 2">
            <a:extLst>
              <a:ext uri="{FF2B5EF4-FFF2-40B4-BE49-F238E27FC236}">
                <a16:creationId xmlns:a16="http://schemas.microsoft.com/office/drawing/2014/main" id="{1F9C1297-3693-4EA3-A89E-FF54BA84AD35}"/>
              </a:ext>
            </a:extLst>
          </p:cNvPr>
          <p:cNvSpPr>
            <a:spLocks noGrp="1"/>
          </p:cNvSpPr>
          <p:nvPr>
            <p:ph type="sldNum" sz="quarter" idx="12"/>
          </p:nvPr>
        </p:nvSpPr>
        <p:spPr/>
        <p:txBody>
          <a:bodyPr/>
          <a:lstStyle/>
          <a:p>
            <a:fld id="{A20D5B2E-A39C-4A67-9A03-2664C49F1C64}" type="slidenum">
              <a:rPr lang="es-MX" smtClean="0"/>
              <a:pPr/>
              <a:t>40</a:t>
            </a:fld>
            <a:r>
              <a:rPr lang="es-MX"/>
              <a:t>/87</a:t>
            </a:r>
            <a:endParaRPr lang="es-MX" dirty="0"/>
          </a:p>
        </p:txBody>
      </p:sp>
    </p:spTree>
    <p:extLst>
      <p:ext uri="{BB962C8B-B14F-4D97-AF65-F5344CB8AC3E}">
        <p14:creationId xmlns:p14="http://schemas.microsoft.com/office/powerpoint/2010/main" val="3535010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ASTM</a:t>
            </a:r>
          </a:p>
        </p:txBody>
      </p:sp>
      <p:sp>
        <p:nvSpPr>
          <p:cNvPr id="13" name="CuadroTexto 11"/>
          <p:cNvSpPr txBox="1"/>
          <p:nvPr/>
        </p:nvSpPr>
        <p:spPr>
          <a:xfrm>
            <a:off x="395958" y="1930474"/>
            <a:ext cx="9433047" cy="3031599"/>
          </a:xfrm>
          <a:prstGeom prst="rect">
            <a:avLst/>
          </a:prstGeom>
          <a:noFill/>
        </p:spPr>
        <p:txBody>
          <a:bodyPr wrap="square" rtlCol="0">
            <a:spAutoFit/>
          </a:bodyPr>
          <a:lstStyle/>
          <a:p>
            <a:pPr algn="just">
              <a:buFont typeface="Wingdings" pitchFamily="2" charset="2"/>
              <a:buChar char="q"/>
            </a:pPr>
            <a:r>
              <a:rPr lang="es-MX" sz="1900" dirty="0"/>
              <a:t> Las normas ASTM distribuidas van fuera de los estados unidos. Con el fin de facilitar las contribuciones a nivel mundial, ASTM INTERNATIONAL utiliza tecnologías en línea que fomentan la participación abierta y el interés por las necesidades de la industria.</a:t>
            </a:r>
          </a:p>
          <a:p>
            <a:pPr algn="just">
              <a:buFont typeface="Wingdings" pitchFamily="2" charset="2"/>
              <a:buChar char="q"/>
            </a:pPr>
            <a:endParaRPr lang="es-ES" sz="1900" dirty="0"/>
          </a:p>
          <a:p>
            <a:pPr algn="just">
              <a:buFont typeface="Wingdings" pitchFamily="2" charset="2"/>
              <a:buChar char="q"/>
            </a:pPr>
            <a:r>
              <a:rPr lang="es-MX" sz="1900" dirty="0"/>
              <a:t> Las normas de ASTM INTERNATIONAL se usan en investigaciones y proyectos de desarrollo, sistemas de calidad, comprobación y aceptación de productos y transacciones comerciales alrededor del mundo. Son los componentes integrales de las estrategias comerciales competitivas de hoy en día.</a:t>
            </a:r>
          </a:p>
          <a:p>
            <a:pPr>
              <a:buFont typeface="Wingdings" pitchFamily="2" charset="2"/>
              <a:buChar char="q"/>
            </a:pPr>
            <a:endParaRPr lang="es-ES" sz="2000" dirty="0"/>
          </a:p>
          <a:p>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1" name="Picture 2"/>
          <p:cNvPicPr>
            <a:picLocks noChangeAspect="1" noChangeArrowheads="1"/>
          </p:cNvPicPr>
          <p:nvPr/>
        </p:nvPicPr>
        <p:blipFill>
          <a:blip r:embed="rId2" cstate="print"/>
          <a:srcRect/>
          <a:stretch>
            <a:fillRect/>
          </a:stretch>
        </p:blipFill>
        <p:spPr bwMode="auto">
          <a:xfrm>
            <a:off x="3708326" y="4437110"/>
            <a:ext cx="2520280" cy="1931809"/>
          </a:xfrm>
          <a:prstGeom prst="rect">
            <a:avLst/>
          </a:prstGeom>
          <a:noFill/>
          <a:ln w="9525">
            <a:noFill/>
            <a:miter lim="800000"/>
            <a:headEnd/>
            <a:tailEnd/>
          </a:ln>
        </p:spPr>
      </p:pic>
      <p:pic>
        <p:nvPicPr>
          <p:cNvPr id="18" name="Imagen 1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9" name="Imagen 1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0"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7DFC4206-D695-40B6-9897-CF28D322C0C5}"/>
              </a:ext>
            </a:extLst>
          </p:cNvPr>
          <p:cNvSpPr>
            <a:spLocks noGrp="1"/>
          </p:cNvSpPr>
          <p:nvPr>
            <p:ph type="sldNum" sz="quarter" idx="12"/>
          </p:nvPr>
        </p:nvSpPr>
        <p:spPr/>
        <p:txBody>
          <a:bodyPr/>
          <a:lstStyle/>
          <a:p>
            <a:fld id="{A20D5B2E-A39C-4A67-9A03-2664C49F1C64}" type="slidenum">
              <a:rPr lang="es-MX" smtClean="0"/>
              <a:pPr/>
              <a:t>41</a:t>
            </a:fld>
            <a:r>
              <a:rPr lang="es-MX"/>
              <a:t>/87</a:t>
            </a:r>
            <a:endParaRPr lang="es-MX" dirty="0"/>
          </a:p>
        </p:txBody>
      </p:sp>
    </p:spTree>
    <p:extLst>
      <p:ext uri="{BB962C8B-B14F-4D97-AF65-F5344CB8AC3E}">
        <p14:creationId xmlns:p14="http://schemas.microsoft.com/office/powerpoint/2010/main" val="1809083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EUROCÓDIGO</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8" name="17 Rectángulo"/>
          <p:cNvSpPr/>
          <p:nvPr/>
        </p:nvSpPr>
        <p:spPr>
          <a:xfrm>
            <a:off x="398162" y="1903184"/>
            <a:ext cx="9361040" cy="1261884"/>
          </a:xfrm>
          <a:prstGeom prst="rect">
            <a:avLst/>
          </a:prstGeom>
        </p:spPr>
        <p:txBody>
          <a:bodyPr wrap="square">
            <a:spAutoFit/>
          </a:bodyPr>
          <a:lstStyle/>
          <a:p>
            <a:pPr algn="just">
              <a:buFont typeface="Wingdings" pitchFamily="2" charset="2"/>
              <a:buChar char="q"/>
            </a:pPr>
            <a:r>
              <a:rPr lang="es-MX" sz="1900" dirty="0"/>
              <a:t> Los </a:t>
            </a:r>
            <a:r>
              <a:rPr lang="es-MX" sz="1900" b="1" dirty="0"/>
              <a:t>Eurocódigos estructurales</a:t>
            </a:r>
            <a:r>
              <a:rPr lang="es-MX" sz="1900" dirty="0"/>
              <a:t> son un conjunto de normas europeas para la ingeniería de carácter voluntario, redactadas por el Comité Europeo de Normalización (CEN) y que pretenden unificar criterios y normativas en las materias de diseño, cálculo y dimensionado de estructuras y elementos prefabricados para edificación.</a:t>
            </a:r>
          </a:p>
        </p:txBody>
      </p:sp>
      <p:sp>
        <p:nvSpPr>
          <p:cNvPr id="19" name="18 Rectángulo"/>
          <p:cNvSpPr/>
          <p:nvPr/>
        </p:nvSpPr>
        <p:spPr>
          <a:xfrm>
            <a:off x="460375" y="3356992"/>
            <a:ext cx="9296623" cy="1846659"/>
          </a:xfrm>
          <a:prstGeom prst="rect">
            <a:avLst/>
          </a:prstGeom>
        </p:spPr>
        <p:txBody>
          <a:bodyPr wrap="square">
            <a:spAutoFit/>
          </a:bodyPr>
          <a:lstStyle/>
          <a:p>
            <a:pPr algn="just">
              <a:buFont typeface="Wingdings" pitchFamily="2" charset="2"/>
              <a:buChar char="q"/>
            </a:pPr>
            <a:r>
              <a:rPr lang="es-MX" sz="1900" dirty="0"/>
              <a:t> Los Eurocódigos pueden ser utilizados en los países europeos en sustitución de las normativas nacionales. Para ello debe de cumplirse el Eurocódigo y además un Documento Nacional de Aplicación (DNA) que indica las particularidades que debe seguirse en cada país para aplicarlo. Por ejemplo, aunque el Eurocódigos 2 permite soportes verticales de hormigón con un canto de 200 mm, en España el Documento Nacional de Aplicación del Eurocódigo 2 no permite cantos menores a 250 mm.</a:t>
            </a:r>
          </a:p>
        </p:txBody>
      </p:sp>
      <p:pic>
        <p:nvPicPr>
          <p:cNvPr id="22" name="Picture 2"/>
          <p:cNvPicPr>
            <a:picLocks noChangeAspect="1" noChangeArrowheads="1"/>
          </p:cNvPicPr>
          <p:nvPr/>
        </p:nvPicPr>
        <p:blipFill>
          <a:blip r:embed="rId2" cstate="print"/>
          <a:srcRect/>
          <a:stretch>
            <a:fillRect/>
          </a:stretch>
        </p:blipFill>
        <p:spPr bwMode="auto">
          <a:xfrm>
            <a:off x="8200426" y="5326816"/>
            <a:ext cx="1268541" cy="937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6" name="Imagen 15"/>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7"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AE4E3236-31B1-44C0-BF86-0FE3178932F0}"/>
              </a:ext>
            </a:extLst>
          </p:cNvPr>
          <p:cNvSpPr>
            <a:spLocks noGrp="1"/>
          </p:cNvSpPr>
          <p:nvPr>
            <p:ph type="sldNum" sz="quarter" idx="12"/>
          </p:nvPr>
        </p:nvSpPr>
        <p:spPr/>
        <p:txBody>
          <a:bodyPr/>
          <a:lstStyle/>
          <a:p>
            <a:fld id="{A20D5B2E-A39C-4A67-9A03-2664C49F1C64}" type="slidenum">
              <a:rPr lang="es-MX" smtClean="0"/>
              <a:pPr/>
              <a:t>42</a:t>
            </a:fld>
            <a:r>
              <a:rPr lang="es-MX"/>
              <a:t>/87</a:t>
            </a:r>
            <a:endParaRPr lang="es-MX" dirty="0"/>
          </a:p>
        </p:txBody>
      </p:sp>
    </p:spTree>
    <p:extLst>
      <p:ext uri="{BB962C8B-B14F-4D97-AF65-F5344CB8AC3E}">
        <p14:creationId xmlns:p14="http://schemas.microsoft.com/office/powerpoint/2010/main" val="853612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EUROCÓDIGOS</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1" name="10 Rectángulo"/>
          <p:cNvSpPr/>
          <p:nvPr/>
        </p:nvSpPr>
        <p:spPr>
          <a:xfrm>
            <a:off x="395042" y="1767542"/>
            <a:ext cx="7560840" cy="4871462"/>
          </a:xfrm>
          <a:prstGeom prst="rect">
            <a:avLst/>
          </a:prstGeom>
        </p:spPr>
        <p:txBody>
          <a:bodyPr wrap="square">
            <a:spAutoFit/>
          </a:bodyPr>
          <a:lstStyle/>
          <a:p>
            <a:pPr algn="just">
              <a:lnSpc>
                <a:spcPct val="150000"/>
              </a:lnSpc>
              <a:buFont typeface="Wingdings" pitchFamily="2" charset="2"/>
              <a:buChar char="Ø"/>
            </a:pPr>
            <a:r>
              <a:rPr lang="es-MX" u="sng" dirty="0"/>
              <a:t> </a:t>
            </a:r>
            <a:r>
              <a:rPr lang="es-MX" sz="1900" u="sng" dirty="0"/>
              <a:t>Los Eurocódigos redactados son los siguientes:</a:t>
            </a:r>
          </a:p>
          <a:p>
            <a:pPr algn="just">
              <a:lnSpc>
                <a:spcPct val="150000"/>
              </a:lnSpc>
              <a:buFont typeface="Wingdings" pitchFamily="2" charset="2"/>
              <a:buChar char="Ø"/>
            </a:pPr>
            <a:r>
              <a:rPr lang="es-MX" sz="1900" b="1" dirty="0"/>
              <a:t> Eurocódigo 0</a:t>
            </a:r>
            <a:r>
              <a:rPr lang="es-MX" sz="1900" dirty="0"/>
              <a:t>: Bases de Diseño Estructural.</a:t>
            </a:r>
          </a:p>
          <a:p>
            <a:pPr algn="just">
              <a:lnSpc>
                <a:spcPct val="150000"/>
              </a:lnSpc>
              <a:buFont typeface="Wingdings" pitchFamily="2" charset="2"/>
              <a:buChar char="Ø"/>
            </a:pPr>
            <a:r>
              <a:rPr lang="es-MX" sz="1900" b="1" dirty="0"/>
              <a:t> Eurocódigo 1</a:t>
            </a:r>
            <a:r>
              <a:rPr lang="es-MX" sz="1900" dirty="0"/>
              <a:t>: Acciones sobre las Estructuras.</a:t>
            </a:r>
          </a:p>
          <a:p>
            <a:pPr algn="just">
              <a:lnSpc>
                <a:spcPct val="150000"/>
              </a:lnSpc>
              <a:buFont typeface="Wingdings" pitchFamily="2" charset="2"/>
              <a:buChar char="Ø"/>
            </a:pPr>
            <a:r>
              <a:rPr lang="es-MX" sz="1900" b="1" dirty="0"/>
              <a:t> Eurocódigo 2</a:t>
            </a:r>
            <a:r>
              <a:rPr lang="es-MX" sz="1900" dirty="0"/>
              <a:t>: Diseño de Estructuras de Hormigón.</a:t>
            </a:r>
          </a:p>
          <a:p>
            <a:pPr algn="just">
              <a:lnSpc>
                <a:spcPct val="150000"/>
              </a:lnSpc>
              <a:buFont typeface="Wingdings" pitchFamily="2" charset="2"/>
              <a:buChar char="Ø"/>
            </a:pPr>
            <a:r>
              <a:rPr lang="es-MX" sz="1900" b="1" dirty="0"/>
              <a:t> Eurocódigo 3</a:t>
            </a:r>
            <a:r>
              <a:rPr lang="es-MX" sz="1900" dirty="0"/>
              <a:t>: Diseño de Estructuras de Acero.</a:t>
            </a:r>
          </a:p>
          <a:p>
            <a:pPr algn="just">
              <a:lnSpc>
                <a:spcPct val="150000"/>
              </a:lnSpc>
              <a:buFont typeface="Wingdings" pitchFamily="2" charset="2"/>
              <a:buChar char="Ø"/>
            </a:pPr>
            <a:r>
              <a:rPr lang="es-MX" sz="1900" b="1" dirty="0"/>
              <a:t> Eurocódigo 4</a:t>
            </a:r>
            <a:r>
              <a:rPr lang="es-MX" sz="1900" dirty="0"/>
              <a:t>: Diseño de Estructuras Mixtas de Acero y Hormigón.</a:t>
            </a:r>
          </a:p>
          <a:p>
            <a:pPr algn="just">
              <a:lnSpc>
                <a:spcPct val="150000"/>
              </a:lnSpc>
              <a:buFont typeface="Wingdings" pitchFamily="2" charset="2"/>
              <a:buChar char="Ø"/>
            </a:pPr>
            <a:r>
              <a:rPr lang="es-MX" sz="1900" b="1" dirty="0"/>
              <a:t> Eurocódigo 5</a:t>
            </a:r>
            <a:r>
              <a:rPr lang="es-MX" sz="1900" dirty="0"/>
              <a:t>: Diseño de Estructuras de Madera.</a:t>
            </a:r>
          </a:p>
          <a:p>
            <a:pPr algn="just">
              <a:lnSpc>
                <a:spcPct val="150000"/>
              </a:lnSpc>
              <a:buFont typeface="Wingdings" pitchFamily="2" charset="2"/>
              <a:buChar char="Ø"/>
            </a:pPr>
            <a:r>
              <a:rPr lang="es-MX" sz="1900" b="1" dirty="0"/>
              <a:t> Eurocódigo 6</a:t>
            </a:r>
            <a:r>
              <a:rPr lang="es-MX" sz="1900" dirty="0"/>
              <a:t>: Diseño de Estructuras de Albañilería.</a:t>
            </a:r>
          </a:p>
          <a:p>
            <a:pPr algn="just">
              <a:lnSpc>
                <a:spcPct val="150000"/>
              </a:lnSpc>
              <a:buFont typeface="Wingdings" pitchFamily="2" charset="2"/>
              <a:buChar char="Ø"/>
            </a:pPr>
            <a:r>
              <a:rPr lang="es-MX" sz="1900" b="1" dirty="0"/>
              <a:t> Eurocódigo 7</a:t>
            </a:r>
            <a:r>
              <a:rPr lang="es-MX" sz="1900" dirty="0"/>
              <a:t>: Diseño Geotécnico.</a:t>
            </a:r>
          </a:p>
          <a:p>
            <a:pPr algn="just">
              <a:lnSpc>
                <a:spcPct val="150000"/>
              </a:lnSpc>
              <a:buFont typeface="Wingdings" pitchFamily="2" charset="2"/>
              <a:buChar char="Ø"/>
            </a:pPr>
            <a:r>
              <a:rPr lang="es-MX" sz="1900" b="1" dirty="0"/>
              <a:t> Eurocódigo 8</a:t>
            </a:r>
            <a:r>
              <a:rPr lang="es-MX" sz="1900" dirty="0"/>
              <a:t>: Diseño Sísmico de Estructuras.</a:t>
            </a:r>
          </a:p>
          <a:p>
            <a:pPr algn="just">
              <a:lnSpc>
                <a:spcPct val="150000"/>
              </a:lnSpc>
              <a:buFont typeface="Wingdings" pitchFamily="2" charset="2"/>
              <a:buChar char="Ø"/>
            </a:pPr>
            <a:r>
              <a:rPr lang="es-MX" sz="1900" b="1" dirty="0"/>
              <a:t> Eurocódigo 9</a:t>
            </a:r>
            <a:r>
              <a:rPr lang="es-MX" sz="1900" dirty="0"/>
              <a:t>: Diseño de Estructuras de Aluminio.</a:t>
            </a:r>
          </a:p>
        </p:txBody>
      </p:sp>
      <p:pic>
        <p:nvPicPr>
          <p:cNvPr id="16" name="Picture 3"/>
          <p:cNvPicPr>
            <a:picLocks noChangeAspect="1" noChangeArrowheads="1"/>
          </p:cNvPicPr>
          <p:nvPr/>
        </p:nvPicPr>
        <p:blipFill>
          <a:blip r:embed="rId2" cstate="print"/>
          <a:srcRect/>
          <a:stretch>
            <a:fillRect/>
          </a:stretch>
        </p:blipFill>
        <p:spPr bwMode="auto">
          <a:xfrm>
            <a:off x="7236718" y="2132856"/>
            <a:ext cx="2376264"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8" name="Imagen 17"/>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9"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1D516F9E-B084-4627-91F3-F841ECA9A273}"/>
              </a:ext>
            </a:extLst>
          </p:cNvPr>
          <p:cNvSpPr>
            <a:spLocks noGrp="1"/>
          </p:cNvSpPr>
          <p:nvPr>
            <p:ph type="sldNum" sz="quarter" idx="12"/>
          </p:nvPr>
        </p:nvSpPr>
        <p:spPr/>
        <p:txBody>
          <a:bodyPr/>
          <a:lstStyle/>
          <a:p>
            <a:fld id="{A20D5B2E-A39C-4A67-9A03-2664C49F1C64}" type="slidenum">
              <a:rPr lang="es-MX" smtClean="0"/>
              <a:pPr/>
              <a:t>43</a:t>
            </a:fld>
            <a:r>
              <a:rPr lang="es-MX"/>
              <a:t>/87</a:t>
            </a:r>
            <a:endParaRPr lang="es-MX" dirty="0"/>
          </a:p>
        </p:txBody>
      </p:sp>
    </p:spTree>
    <p:extLst>
      <p:ext uri="{BB962C8B-B14F-4D97-AF65-F5344CB8AC3E}">
        <p14:creationId xmlns:p14="http://schemas.microsoft.com/office/powerpoint/2010/main" val="623526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AISC</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7" name="16 Rectángulo"/>
          <p:cNvSpPr/>
          <p:nvPr/>
        </p:nvSpPr>
        <p:spPr>
          <a:xfrm>
            <a:off x="395959" y="1844824"/>
            <a:ext cx="9433050" cy="461665"/>
          </a:xfrm>
          <a:prstGeom prst="rect">
            <a:avLst/>
          </a:prstGeom>
        </p:spPr>
        <p:txBody>
          <a:bodyPr wrap="square">
            <a:spAutoFit/>
          </a:bodyPr>
          <a:lstStyle/>
          <a:p>
            <a:pPr algn="ctr"/>
            <a:r>
              <a:rPr lang="es-ES" sz="2400" b="1" dirty="0"/>
              <a:t>Instituto Americano de la Construcción en Acero</a:t>
            </a:r>
          </a:p>
        </p:txBody>
      </p:sp>
      <p:sp>
        <p:nvSpPr>
          <p:cNvPr id="18" name="17 Rectángulo"/>
          <p:cNvSpPr/>
          <p:nvPr/>
        </p:nvSpPr>
        <p:spPr>
          <a:xfrm>
            <a:off x="460375" y="2747840"/>
            <a:ext cx="3147528" cy="461665"/>
          </a:xfrm>
          <a:prstGeom prst="rect">
            <a:avLst/>
          </a:prstGeom>
        </p:spPr>
        <p:txBody>
          <a:bodyPr wrap="none">
            <a:spAutoFit/>
          </a:bodyPr>
          <a:lstStyle/>
          <a:p>
            <a:r>
              <a:rPr lang="es-MX" sz="2400" b="1" u="sng" dirty="0">
                <a:effectLst>
                  <a:outerShdw blurRad="38100" dist="38100" dir="2700000" algn="tl">
                    <a:srgbClr val="000000">
                      <a:alpha val="43137"/>
                    </a:srgbClr>
                  </a:outerShdw>
                </a:effectLst>
              </a:rPr>
              <a:t>Especificaciones “AISC”</a:t>
            </a:r>
          </a:p>
        </p:txBody>
      </p:sp>
      <p:pic>
        <p:nvPicPr>
          <p:cNvPr id="19" name="Picture 2"/>
          <p:cNvPicPr>
            <a:picLocks noChangeAspect="1" noChangeArrowheads="1"/>
          </p:cNvPicPr>
          <p:nvPr/>
        </p:nvPicPr>
        <p:blipFill>
          <a:blip r:embed="rId2" cstate="print"/>
          <a:srcRect/>
          <a:stretch>
            <a:fillRect/>
          </a:stretch>
        </p:blipFill>
        <p:spPr bwMode="auto">
          <a:xfrm>
            <a:off x="7524750" y="3717032"/>
            <a:ext cx="1872208" cy="1872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
          <p:cNvPicPr>
            <a:picLocks noChangeAspect="1" noChangeArrowheads="1"/>
          </p:cNvPicPr>
          <p:nvPr/>
        </p:nvPicPr>
        <p:blipFill>
          <a:blip r:embed="rId3" cstate="print"/>
          <a:srcRect/>
          <a:stretch>
            <a:fillRect/>
          </a:stretch>
        </p:blipFill>
        <p:spPr bwMode="auto">
          <a:xfrm>
            <a:off x="1188046" y="4005064"/>
            <a:ext cx="3503092" cy="12961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62" b="99038" l="9877" r="92593"/>
                    </a14:imgEffect>
                  </a14:imgLayer>
                </a14:imgProps>
              </a:ext>
            </a:extLst>
          </a:blip>
          <a:srcRect/>
          <a:stretch>
            <a:fillRect/>
          </a:stretch>
        </p:blipFill>
        <p:spPr bwMode="auto">
          <a:xfrm>
            <a:off x="5004470" y="3800709"/>
            <a:ext cx="1800200" cy="1816735"/>
          </a:xfrm>
          <a:prstGeom prst="rect">
            <a:avLst/>
          </a:prstGeom>
          <a:noFill/>
          <a:ln w="9525">
            <a:noFill/>
            <a:miter lim="800000"/>
            <a:headEnd/>
            <a:tailEnd/>
          </a:ln>
        </p:spPr>
      </p:pic>
      <p:pic>
        <p:nvPicPr>
          <p:cNvPr id="20" name="Imagen 1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25" name="Imagen 24"/>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6"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FCBE01B5-D2A3-4B79-80E1-B183440F62E4}"/>
              </a:ext>
            </a:extLst>
          </p:cNvPr>
          <p:cNvSpPr>
            <a:spLocks noGrp="1"/>
          </p:cNvSpPr>
          <p:nvPr>
            <p:ph type="sldNum" sz="quarter" idx="12"/>
          </p:nvPr>
        </p:nvSpPr>
        <p:spPr/>
        <p:txBody>
          <a:bodyPr/>
          <a:lstStyle/>
          <a:p>
            <a:fld id="{A20D5B2E-A39C-4A67-9A03-2664C49F1C64}" type="slidenum">
              <a:rPr lang="es-MX" smtClean="0"/>
              <a:pPr/>
              <a:t>44</a:t>
            </a:fld>
            <a:r>
              <a:rPr lang="es-MX"/>
              <a:t>/87</a:t>
            </a:r>
            <a:endParaRPr lang="es-MX" dirty="0"/>
          </a:p>
        </p:txBody>
      </p:sp>
    </p:spTree>
    <p:extLst>
      <p:ext uri="{BB962C8B-B14F-4D97-AF65-F5344CB8AC3E}">
        <p14:creationId xmlns:p14="http://schemas.microsoft.com/office/powerpoint/2010/main" val="4118663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REGLAMENTO LRFD</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1" name="10 Rectángulo"/>
          <p:cNvSpPr/>
          <p:nvPr/>
        </p:nvSpPr>
        <p:spPr>
          <a:xfrm>
            <a:off x="395957" y="1886629"/>
            <a:ext cx="9433051" cy="3893374"/>
          </a:xfrm>
          <a:prstGeom prst="rect">
            <a:avLst/>
          </a:prstGeom>
        </p:spPr>
        <p:txBody>
          <a:bodyPr wrap="square">
            <a:spAutoFit/>
          </a:bodyPr>
          <a:lstStyle/>
          <a:p>
            <a:pPr algn="just"/>
            <a:r>
              <a:rPr lang="es-MX" sz="1900" dirty="0"/>
              <a:t>FACTORES DE RESISTENCIA: </a:t>
            </a:r>
          </a:p>
          <a:p>
            <a:pPr marL="285750" indent="-285750" algn="just">
              <a:buFont typeface="Wingdings" pitchFamily="2" charset="2"/>
              <a:buChar char="Ø"/>
            </a:pPr>
            <a:endParaRPr lang="es-MX" sz="1900" dirty="0"/>
          </a:p>
          <a:p>
            <a:pPr marL="285750" indent="-285750" algn="just">
              <a:buFont typeface="Wingdings" pitchFamily="2" charset="2"/>
              <a:buChar char="Ø"/>
            </a:pPr>
            <a:r>
              <a:rPr lang="es-MX" sz="1900" dirty="0"/>
              <a:t>Aplastamiento en zonas de pernos, fluencia del alma bajo cargas concentradas, cortante en tornillos o en juntas tipo fricción. </a:t>
            </a:r>
          </a:p>
          <a:p>
            <a:pPr marL="285750" indent="-285750" algn="just">
              <a:buFont typeface="Wingdings" pitchFamily="2" charset="2"/>
              <a:buChar char="Ø"/>
            </a:pPr>
            <a:r>
              <a:rPr lang="es-MX" sz="1900" dirty="0"/>
              <a:t>Vigas sometidas a flexión y cortante, soldaduras tipo filete con esfuerzos permisibles paralelos a su eje. </a:t>
            </a:r>
          </a:p>
          <a:p>
            <a:pPr marL="285750" indent="-285750" algn="just">
              <a:buFont typeface="Wingdings" pitchFamily="2" charset="2"/>
              <a:buChar char="Ø"/>
            </a:pPr>
            <a:r>
              <a:rPr lang="es-MX" sz="1900" dirty="0"/>
              <a:t>Columnas, aplastamiento del alma, aplastamiento en agujeros. 0.80 Cortante en el área efectiva de soldaduras de penetración parcial. </a:t>
            </a:r>
          </a:p>
          <a:p>
            <a:pPr marL="285750" indent="-285750" algn="just">
              <a:buFont typeface="Wingdings" pitchFamily="2" charset="2"/>
              <a:buChar char="Ø"/>
            </a:pPr>
            <a:r>
              <a:rPr lang="es-MX" sz="1900" dirty="0"/>
              <a:t>Tornillos a tensión, soldaduras de tapón o muesca, fractura de la sección neta de miembros a tensión. </a:t>
            </a:r>
          </a:p>
          <a:p>
            <a:pPr marL="285750" indent="-285750" algn="just">
              <a:buFont typeface="Wingdings" pitchFamily="2" charset="2"/>
              <a:buChar char="Ø"/>
            </a:pPr>
            <a:r>
              <a:rPr lang="es-MX" sz="1900" dirty="0"/>
              <a:t>Aplastamiento en tornillos (diferentes al tipo A-307)</a:t>
            </a:r>
          </a:p>
          <a:p>
            <a:pPr marL="285750" indent="-285750" algn="just">
              <a:buFont typeface="Wingdings" pitchFamily="2" charset="2"/>
              <a:buChar char="Ø"/>
            </a:pPr>
            <a:r>
              <a:rPr lang="es-MX" sz="1900" dirty="0"/>
              <a:t>Aplastamiento en tornillos A-307.</a:t>
            </a:r>
          </a:p>
          <a:p>
            <a:pPr marL="285750" indent="-285750" algn="just">
              <a:buFont typeface="Wingdings" pitchFamily="2" charset="2"/>
              <a:buChar char="Ø"/>
            </a:pPr>
            <a:r>
              <a:rPr lang="es-MX" sz="1900" dirty="0"/>
              <a:t> Aplastamiento en cimentaciones de concreto.</a:t>
            </a:r>
          </a:p>
        </p:txBody>
      </p:sp>
      <p:pic>
        <p:nvPicPr>
          <p:cNvPr id="13" name="Picture 2"/>
          <p:cNvPicPr>
            <a:picLocks noChangeAspect="1" noChangeArrowheads="1"/>
          </p:cNvPicPr>
          <p:nvPr/>
        </p:nvPicPr>
        <p:blipFill>
          <a:blip r:embed="rId2" cstate="print"/>
          <a:srcRect/>
          <a:stretch>
            <a:fillRect/>
          </a:stretch>
        </p:blipFill>
        <p:spPr bwMode="auto">
          <a:xfrm>
            <a:off x="7740774" y="4653135"/>
            <a:ext cx="1524000" cy="1584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7" name="Imagen 16"/>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9"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1603CCE7-837F-43A8-BC0A-4E589ADDD891}"/>
              </a:ext>
            </a:extLst>
          </p:cNvPr>
          <p:cNvSpPr>
            <a:spLocks noGrp="1"/>
          </p:cNvSpPr>
          <p:nvPr>
            <p:ph type="sldNum" sz="quarter" idx="12"/>
          </p:nvPr>
        </p:nvSpPr>
        <p:spPr/>
        <p:txBody>
          <a:bodyPr/>
          <a:lstStyle/>
          <a:p>
            <a:fld id="{A20D5B2E-A39C-4A67-9A03-2664C49F1C64}" type="slidenum">
              <a:rPr lang="es-MX" smtClean="0"/>
              <a:pPr/>
              <a:t>45</a:t>
            </a:fld>
            <a:r>
              <a:rPr lang="es-MX"/>
              <a:t>/87</a:t>
            </a:r>
            <a:endParaRPr lang="es-MX" dirty="0"/>
          </a:p>
        </p:txBody>
      </p:sp>
    </p:spTree>
    <p:extLst>
      <p:ext uri="{BB962C8B-B14F-4D97-AF65-F5344CB8AC3E}">
        <p14:creationId xmlns:p14="http://schemas.microsoft.com/office/powerpoint/2010/main" val="4106452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ASD</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395958" y="1908115"/>
            <a:ext cx="6336704" cy="3893374"/>
          </a:xfrm>
          <a:prstGeom prst="rect">
            <a:avLst/>
          </a:prstGeom>
        </p:spPr>
        <p:txBody>
          <a:bodyPr wrap="square">
            <a:spAutoFit/>
          </a:bodyPr>
          <a:lstStyle/>
          <a:p>
            <a:pPr lvl="0" algn="just"/>
            <a:r>
              <a:rPr lang="es-MX" sz="1900" dirty="0"/>
              <a:t>Es una filosofía de diseño utilizada por los ingenieros civiles. El diseñador asegura que el esfuerzo desarrollado en una estructura debido a las cargas de servicio no exceda el límite elástico. Este límite suele ser determinada asegurando que los esfuerzos dentro de los límites a través del uso de factores de seguridad. </a:t>
            </a:r>
          </a:p>
          <a:p>
            <a:pPr algn="just"/>
            <a:endParaRPr lang="es-MX" sz="1900" dirty="0"/>
          </a:p>
          <a:p>
            <a:pPr algn="just"/>
            <a:r>
              <a:rPr lang="es-MX" sz="1900" dirty="0"/>
              <a:t>El enfoque del esfuerzo de diseño permisible generalmente ha sido reemplazado a nivel internacional por el diseño en estado límite (también conocido como diseño de tensión máxima, o en EE.UU., De carga y factor de resistencia de diseño, LRFD) en cuanto a la ingeniería estructural se considera, a excepción de algunos casos aislados. </a:t>
            </a:r>
          </a:p>
        </p:txBody>
      </p:sp>
      <p:pic>
        <p:nvPicPr>
          <p:cNvPr id="11" name="Imagen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2" name="Imagen 11"/>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9"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13" name="Picture 2">
            <a:extLst>
              <a:ext uri="{FF2B5EF4-FFF2-40B4-BE49-F238E27FC236}">
                <a16:creationId xmlns:a16="http://schemas.microsoft.com/office/drawing/2014/main" id="{3C7719B1-A1B5-4947-AEA6-25E6D41EE435}"/>
              </a:ext>
            </a:extLst>
          </p:cNvPr>
          <p:cNvPicPr>
            <a:picLocks noChangeAspect="1" noChangeArrowheads="1"/>
          </p:cNvPicPr>
          <p:nvPr/>
        </p:nvPicPr>
        <p:blipFill>
          <a:blip r:embed="rId4" cstate="print"/>
          <a:srcRect/>
          <a:stretch>
            <a:fillRect/>
          </a:stretch>
        </p:blipFill>
        <p:spPr bwMode="auto">
          <a:xfrm>
            <a:off x="6842658" y="1974816"/>
            <a:ext cx="2950396" cy="3439660"/>
          </a:xfrm>
          <a:prstGeom prst="rect">
            <a:avLst/>
          </a:prstGeom>
          <a:noFill/>
          <a:ln w="9525">
            <a:noFill/>
            <a:miter lim="800000"/>
            <a:headEnd/>
            <a:tailEnd/>
          </a:ln>
        </p:spPr>
      </p:pic>
      <p:sp>
        <p:nvSpPr>
          <p:cNvPr id="3" name="Marcador de número de diapositiva 2">
            <a:extLst>
              <a:ext uri="{FF2B5EF4-FFF2-40B4-BE49-F238E27FC236}">
                <a16:creationId xmlns:a16="http://schemas.microsoft.com/office/drawing/2014/main" id="{C2352293-946B-44F5-984C-9893BE20D802}"/>
              </a:ext>
            </a:extLst>
          </p:cNvPr>
          <p:cNvSpPr>
            <a:spLocks noGrp="1"/>
          </p:cNvSpPr>
          <p:nvPr>
            <p:ph type="sldNum" sz="quarter" idx="12"/>
          </p:nvPr>
        </p:nvSpPr>
        <p:spPr/>
        <p:txBody>
          <a:bodyPr/>
          <a:lstStyle/>
          <a:p>
            <a:fld id="{A20D5B2E-A39C-4A67-9A03-2664C49F1C64}" type="slidenum">
              <a:rPr lang="es-MX" smtClean="0"/>
              <a:pPr/>
              <a:t>46</a:t>
            </a:fld>
            <a:r>
              <a:rPr lang="es-MX"/>
              <a:t>/87</a:t>
            </a:r>
            <a:endParaRPr lang="es-MX" dirty="0"/>
          </a:p>
        </p:txBody>
      </p:sp>
    </p:spTree>
    <p:extLst>
      <p:ext uri="{BB962C8B-B14F-4D97-AF65-F5344CB8AC3E}">
        <p14:creationId xmlns:p14="http://schemas.microsoft.com/office/powerpoint/2010/main" val="359451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ASD</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395958" y="1844825"/>
            <a:ext cx="9289032" cy="369332"/>
          </a:xfrm>
          <a:prstGeom prst="rect">
            <a:avLst/>
          </a:prstGeom>
        </p:spPr>
        <p:txBody>
          <a:bodyPr wrap="square">
            <a:spAutoFit/>
          </a:bodyPr>
          <a:lstStyle/>
          <a:p>
            <a:pPr algn="just"/>
            <a:endParaRPr lang="es-MX" dirty="0"/>
          </a:p>
        </p:txBody>
      </p:sp>
      <p:sp>
        <p:nvSpPr>
          <p:cNvPr id="11" name="10 Rectángulo"/>
          <p:cNvSpPr/>
          <p:nvPr/>
        </p:nvSpPr>
        <p:spPr>
          <a:xfrm>
            <a:off x="395958" y="1915085"/>
            <a:ext cx="6338636" cy="2431435"/>
          </a:xfrm>
          <a:prstGeom prst="rect">
            <a:avLst/>
          </a:prstGeom>
        </p:spPr>
        <p:txBody>
          <a:bodyPr wrap="square">
            <a:spAutoFit/>
          </a:bodyPr>
          <a:lstStyle/>
          <a:p>
            <a:pPr algn="just"/>
            <a:r>
              <a:rPr lang="es-MX" sz="1900" dirty="0"/>
              <a:t>En </a:t>
            </a:r>
            <a:r>
              <a:rPr lang="es-MX" sz="1900" dirty="0" smtClean="0"/>
              <a:t>el área de la </a:t>
            </a:r>
            <a:r>
              <a:rPr lang="es-MX" sz="1900" dirty="0"/>
              <a:t>construcción </a:t>
            </a:r>
            <a:r>
              <a:rPr lang="es-MX" sz="1900" dirty="0" smtClean="0"/>
              <a:t>en </a:t>
            </a:r>
            <a:r>
              <a:rPr lang="es-MX" sz="1900" dirty="0"/>
              <a:t>EE.UU., </a:t>
            </a:r>
            <a:r>
              <a:rPr lang="es-MX" sz="1900" dirty="0" smtClean="0"/>
              <a:t>el diseño </a:t>
            </a:r>
            <a:r>
              <a:rPr lang="es-MX" sz="1900" dirty="0"/>
              <a:t>por esfuerzos </a:t>
            </a:r>
            <a:r>
              <a:rPr lang="es-MX" sz="1900" dirty="0" smtClean="0"/>
              <a:t>permisibles, </a:t>
            </a:r>
            <a:r>
              <a:rPr lang="es-MX" sz="1900" dirty="0"/>
              <a:t>(ASD</a:t>
            </a:r>
            <a:r>
              <a:rPr lang="es-MX" sz="1900" dirty="0" smtClean="0"/>
              <a:t>), sigue utilizándose; y a veces, se utiliza el </a:t>
            </a:r>
            <a:r>
              <a:rPr lang="es-MX" sz="1900" dirty="0"/>
              <a:t>diseño en estado </a:t>
            </a:r>
            <a:r>
              <a:rPr lang="es-MX" sz="1900" dirty="0" smtClean="0"/>
              <a:t>límite. Sobretodo para el </a:t>
            </a:r>
            <a:r>
              <a:rPr lang="es-MX" sz="1900" dirty="0"/>
              <a:t>caso de los puentes </a:t>
            </a:r>
            <a:r>
              <a:rPr lang="es-MX" sz="1900" dirty="0" smtClean="0"/>
              <a:t>colgantes. La madera</a:t>
            </a:r>
            <a:r>
              <a:rPr lang="es-MX" sz="1900" dirty="0"/>
              <a:t>, </a:t>
            </a:r>
            <a:r>
              <a:rPr lang="es-MX" sz="1900" dirty="0" smtClean="0"/>
              <a:t>el acero </a:t>
            </a:r>
            <a:r>
              <a:rPr lang="es-MX" sz="1900" dirty="0"/>
              <a:t>y otros materiales siguen siendo con frecuencia </a:t>
            </a:r>
            <a:r>
              <a:rPr lang="es-MX" sz="1900" dirty="0" smtClean="0"/>
              <a:t>utilizados, empleando el método de </a:t>
            </a:r>
            <a:r>
              <a:rPr lang="es-MX" sz="1900" dirty="0"/>
              <a:t>diseño por esfuerzos </a:t>
            </a:r>
            <a:r>
              <a:rPr lang="es-MX" sz="1900" dirty="0" smtClean="0"/>
              <a:t>permisibles. </a:t>
            </a:r>
            <a:r>
              <a:rPr lang="es-MX" sz="1900" b="1" dirty="0" smtClean="0"/>
              <a:t>El método del LRFD </a:t>
            </a:r>
            <a:r>
              <a:rPr lang="es-MX" sz="1900" dirty="0" smtClean="0"/>
              <a:t>es el </a:t>
            </a:r>
            <a:r>
              <a:rPr lang="es-MX" sz="1900" dirty="0"/>
              <a:t>que más se enseña en el sistema de </a:t>
            </a:r>
            <a:r>
              <a:rPr lang="es-MX" sz="1900" dirty="0" smtClean="0"/>
              <a:t>enseñanza de EE.UU. Este último, es el método que se centrará este curso.</a:t>
            </a:r>
            <a:endParaRPr lang="es-MX" sz="1900" dirty="0"/>
          </a:p>
        </p:txBody>
      </p:sp>
      <p:pic>
        <p:nvPicPr>
          <p:cNvPr id="18" name="Picture 2"/>
          <p:cNvPicPr>
            <a:picLocks noChangeAspect="1" noChangeArrowheads="1"/>
          </p:cNvPicPr>
          <p:nvPr/>
        </p:nvPicPr>
        <p:blipFill>
          <a:blip r:embed="rId2" cstate="print"/>
          <a:srcRect/>
          <a:stretch>
            <a:fillRect/>
          </a:stretch>
        </p:blipFill>
        <p:spPr bwMode="auto">
          <a:xfrm>
            <a:off x="6842658" y="1974816"/>
            <a:ext cx="2950396" cy="3439660"/>
          </a:xfrm>
          <a:prstGeom prst="rect">
            <a:avLst/>
          </a:prstGeom>
          <a:noFill/>
          <a:ln w="9525">
            <a:noFill/>
            <a:miter lim="800000"/>
            <a:headEnd/>
            <a:tailEnd/>
          </a:ln>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9" name="Imagen 1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0"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8CEC0993-1753-40CD-A5F5-94313B73AA63}"/>
              </a:ext>
            </a:extLst>
          </p:cNvPr>
          <p:cNvSpPr>
            <a:spLocks noGrp="1"/>
          </p:cNvSpPr>
          <p:nvPr>
            <p:ph type="sldNum" sz="quarter" idx="12"/>
          </p:nvPr>
        </p:nvSpPr>
        <p:spPr/>
        <p:txBody>
          <a:bodyPr/>
          <a:lstStyle/>
          <a:p>
            <a:fld id="{A20D5B2E-A39C-4A67-9A03-2664C49F1C64}" type="slidenum">
              <a:rPr lang="es-MX" smtClean="0"/>
              <a:pPr/>
              <a:t>47</a:t>
            </a:fld>
            <a:r>
              <a:rPr lang="es-MX"/>
              <a:t>/87</a:t>
            </a:r>
            <a:endParaRPr lang="es-MX" dirty="0"/>
          </a:p>
        </p:txBody>
      </p:sp>
    </p:spTree>
    <p:extLst>
      <p:ext uri="{BB962C8B-B14F-4D97-AF65-F5344CB8AC3E}">
        <p14:creationId xmlns:p14="http://schemas.microsoft.com/office/powerpoint/2010/main" val="324996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DIFERENCIA ENTRE ASD Y LRFD</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7" name="16 Rectángulo"/>
          <p:cNvSpPr/>
          <p:nvPr/>
        </p:nvSpPr>
        <p:spPr>
          <a:xfrm>
            <a:off x="395958" y="1915085"/>
            <a:ext cx="9433048" cy="3031599"/>
          </a:xfrm>
          <a:prstGeom prst="rect">
            <a:avLst/>
          </a:prstGeom>
        </p:spPr>
        <p:txBody>
          <a:bodyPr wrap="square">
            <a:spAutoFit/>
          </a:bodyPr>
          <a:lstStyle/>
          <a:p>
            <a:pPr marL="457200" indent="-457200" algn="just">
              <a:buFont typeface="Wingdings" panose="05000000000000000000" pitchFamily="2" charset="2"/>
              <a:buChar char="q"/>
            </a:pPr>
            <a:r>
              <a:rPr lang="es-MX" sz="1900" dirty="0"/>
              <a:t>El método de tensiones admisibles ASD está caracterizado entonces, por el uso de cargas de trabajo (de valores nominales fijados por los códigos) </a:t>
            </a:r>
            <a:r>
              <a:rPr lang="es-MX" sz="1900" i="1" dirty="0"/>
              <a:t>no factorizadas</a:t>
            </a:r>
            <a:r>
              <a:rPr lang="es-MX" sz="1900" dirty="0"/>
              <a:t>, con la adopción simultánea de un coeficiente o factor único de seguridad (F.S.) aplicado a la Resistencia Nominal (media o característica). Debido a la gran variabilidad y por lo tanto a la impredictibilidad de las cargas vivas y de las cargas accidentales en comparación con las cargas permanentes, sumado a los valores distintos de los coeficientes de variación (que indican la dispersión de los resultados) que presentan las diversas Resistencias Nominales que corresponden a cada solicitación, no resulta posible mediante este método obtener una confiabilidad uniforme para toda la estructura. </a:t>
            </a:r>
          </a:p>
          <a:p>
            <a:pPr marL="457200" indent="-457200" algn="just">
              <a:buFont typeface="Wingdings" panose="05000000000000000000" pitchFamily="2" charset="2"/>
              <a:buChar char="q"/>
            </a:pPr>
            <a:endParaRPr lang="es-MX" sz="2000" dirty="0"/>
          </a:p>
        </p:txBody>
      </p:sp>
      <p:pic>
        <p:nvPicPr>
          <p:cNvPr id="12" name="Imagen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3" name="Imagen 12"/>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6"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E3C96194-F1D0-4309-9CA1-AE76B5AB55C3}"/>
              </a:ext>
            </a:extLst>
          </p:cNvPr>
          <p:cNvSpPr>
            <a:spLocks noGrp="1"/>
          </p:cNvSpPr>
          <p:nvPr>
            <p:ph type="sldNum" sz="quarter" idx="12"/>
          </p:nvPr>
        </p:nvSpPr>
        <p:spPr/>
        <p:txBody>
          <a:bodyPr/>
          <a:lstStyle/>
          <a:p>
            <a:fld id="{A20D5B2E-A39C-4A67-9A03-2664C49F1C64}" type="slidenum">
              <a:rPr lang="es-MX" smtClean="0"/>
              <a:pPr/>
              <a:t>48</a:t>
            </a:fld>
            <a:r>
              <a:rPr lang="es-MX"/>
              <a:t>/87</a:t>
            </a:r>
            <a:endParaRPr lang="es-MX" dirty="0"/>
          </a:p>
        </p:txBody>
      </p:sp>
    </p:spTree>
    <p:extLst>
      <p:ext uri="{BB962C8B-B14F-4D97-AF65-F5344CB8AC3E}">
        <p14:creationId xmlns:p14="http://schemas.microsoft.com/office/powerpoint/2010/main" val="2515212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DIFERENCIA ENTRE ASD Y LRFD</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7" name="16 Rectángulo"/>
          <p:cNvSpPr/>
          <p:nvPr/>
        </p:nvSpPr>
        <p:spPr>
          <a:xfrm>
            <a:off x="351131" y="1948334"/>
            <a:ext cx="9505056" cy="2139047"/>
          </a:xfrm>
          <a:prstGeom prst="rect">
            <a:avLst/>
          </a:prstGeom>
        </p:spPr>
        <p:txBody>
          <a:bodyPr wrap="square">
            <a:spAutoFit/>
          </a:bodyPr>
          <a:lstStyle/>
          <a:p>
            <a:pPr marL="342900" indent="-342900" algn="just">
              <a:buFont typeface="Wingdings" panose="05000000000000000000" pitchFamily="2" charset="2"/>
              <a:buChar char="q"/>
            </a:pPr>
            <a:r>
              <a:rPr lang="es-MX" sz="1900" dirty="0"/>
              <a:t>En cambio, el método </a:t>
            </a:r>
            <a:r>
              <a:rPr lang="es-MX" sz="1900" b="1" i="1" dirty="0"/>
              <a:t>LRFD (Load and </a:t>
            </a:r>
            <a:r>
              <a:rPr lang="es-MX" sz="1900" b="1" i="1" dirty="0" err="1"/>
              <a:t>Resistance</a:t>
            </a:r>
            <a:r>
              <a:rPr lang="es-MX" sz="1900" b="1" i="1" dirty="0"/>
              <a:t> Factor </a:t>
            </a:r>
            <a:r>
              <a:rPr lang="es-MX" sz="1900" b="1" i="1" dirty="0" err="1"/>
              <a:t>Design</a:t>
            </a:r>
            <a:r>
              <a:rPr lang="es-MX" sz="1900" b="1" i="1" dirty="0"/>
              <a:t>: Cálculo por Factores de Carga y Resistencia)</a:t>
            </a:r>
            <a:r>
              <a:rPr lang="es-MX" sz="1900" dirty="0"/>
              <a:t> como su nombre lo indica, utiliza factores separados para cada carga y para cada tipo de resistencia. Para establecer esos factores apropiados fue necesario realizar una considerable cantidad de investigaciones y experiencias, de las que aún se requieren mayores ajustes. Mediante este método es posible lograr una confiabilidad más uniforme, porque los diferentes </a:t>
            </a:r>
            <a:r>
              <a:rPr lang="es-MX" sz="1900" i="1" dirty="0"/>
              <a:t>factores</a:t>
            </a:r>
            <a:r>
              <a:rPr lang="es-MX" sz="1900" dirty="0"/>
              <a:t> (de carga g y resistencia f) mencionados lo reflejan.</a:t>
            </a:r>
          </a:p>
        </p:txBody>
      </p:sp>
      <p:pic>
        <p:nvPicPr>
          <p:cNvPr id="12" name="Imagen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6" name="Imagen 15"/>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8"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D4331999-0460-4D24-890E-9AA895A2ADA4}"/>
              </a:ext>
            </a:extLst>
          </p:cNvPr>
          <p:cNvSpPr>
            <a:spLocks noGrp="1"/>
          </p:cNvSpPr>
          <p:nvPr>
            <p:ph type="sldNum" sz="quarter" idx="12"/>
          </p:nvPr>
        </p:nvSpPr>
        <p:spPr/>
        <p:txBody>
          <a:bodyPr/>
          <a:lstStyle/>
          <a:p>
            <a:fld id="{A20D5B2E-A39C-4A67-9A03-2664C49F1C64}" type="slidenum">
              <a:rPr lang="es-MX" smtClean="0"/>
              <a:pPr/>
              <a:t>49</a:t>
            </a:fld>
            <a:r>
              <a:rPr lang="es-MX"/>
              <a:t>/87</a:t>
            </a:r>
            <a:endParaRPr lang="es-MX" dirty="0"/>
          </a:p>
        </p:txBody>
      </p:sp>
    </p:spTree>
    <p:extLst>
      <p:ext uri="{BB962C8B-B14F-4D97-AF65-F5344CB8AC3E}">
        <p14:creationId xmlns:p14="http://schemas.microsoft.com/office/powerpoint/2010/main" val="30735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ACERO</a:t>
            </a:r>
          </a:p>
        </p:txBody>
      </p:sp>
      <p:sp>
        <p:nvSpPr>
          <p:cNvPr id="13" name="CuadroTexto 11"/>
          <p:cNvSpPr txBox="1"/>
          <p:nvPr/>
        </p:nvSpPr>
        <p:spPr>
          <a:xfrm>
            <a:off x="395960" y="1993216"/>
            <a:ext cx="9433047" cy="384721"/>
          </a:xfrm>
          <a:prstGeom prst="rect">
            <a:avLst/>
          </a:prstGeom>
          <a:noFill/>
        </p:spPr>
        <p:txBody>
          <a:bodyPr wrap="square" rtlCol="0">
            <a:spAutoFit/>
          </a:bodyPr>
          <a:lstStyle/>
          <a:p>
            <a:pPr algn="just"/>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2" name="21 Rectángulo"/>
          <p:cNvSpPr/>
          <p:nvPr/>
        </p:nvSpPr>
        <p:spPr>
          <a:xfrm>
            <a:off x="539974" y="1988840"/>
            <a:ext cx="9217024" cy="646331"/>
          </a:xfrm>
          <a:prstGeom prst="rect">
            <a:avLst/>
          </a:prstGeom>
        </p:spPr>
        <p:txBody>
          <a:bodyPr wrap="square">
            <a:spAutoFit/>
          </a:bodyPr>
          <a:lstStyle/>
          <a:p>
            <a:pPr algn="just">
              <a:defRPr/>
            </a:pPr>
            <a:endParaRPr lang="es-ES" dirty="0"/>
          </a:p>
          <a:p>
            <a:pPr algn="just">
              <a:defRPr/>
            </a:pPr>
            <a:endParaRPr lang="es-ES" dirty="0"/>
          </a:p>
        </p:txBody>
      </p:sp>
      <p:sp>
        <p:nvSpPr>
          <p:cNvPr id="11" name="10 Rectángulo"/>
          <p:cNvSpPr/>
          <p:nvPr/>
        </p:nvSpPr>
        <p:spPr>
          <a:xfrm>
            <a:off x="395959" y="1916833"/>
            <a:ext cx="9433048" cy="1554272"/>
          </a:xfrm>
          <a:prstGeom prst="rect">
            <a:avLst/>
          </a:prstGeom>
        </p:spPr>
        <p:txBody>
          <a:bodyPr wrap="square">
            <a:spAutoFit/>
          </a:bodyPr>
          <a:lstStyle/>
          <a:p>
            <a:pPr marL="285750" indent="-285750" algn="just">
              <a:buFont typeface="Wingdings" panose="05000000000000000000" pitchFamily="2" charset="2"/>
              <a:buChar char="q"/>
              <a:defRPr/>
            </a:pPr>
            <a:r>
              <a:rPr lang="es-MX" sz="1900" dirty="0"/>
              <a:t>No se debe confundir al acero con el hierro, que es un metal relativamente duro y tenaz.</a:t>
            </a:r>
          </a:p>
          <a:p>
            <a:pPr algn="just">
              <a:defRPr/>
            </a:pPr>
            <a:endParaRPr lang="es-MX" sz="1900" dirty="0"/>
          </a:p>
          <a:p>
            <a:pPr algn="just">
              <a:buFont typeface="Wingdings" pitchFamily="2" charset="2"/>
              <a:buChar char="q"/>
            </a:pPr>
            <a:r>
              <a:rPr lang="es-MX" sz="1900" dirty="0"/>
              <a:t> La diferencia principal entre el hierro y el acero se halla en el porcentaje del carbono: el acero es hierro con un porcentaje de carbono de entre el 0,03 % y el 1,075 %, a partir de este porcentaje se consideran otras aleaciones con hierro.</a:t>
            </a:r>
          </a:p>
        </p:txBody>
      </p:sp>
      <p:pic>
        <p:nvPicPr>
          <p:cNvPr id="18434" name="Picture 2" descr="Imagen relacionada"/>
          <p:cNvPicPr>
            <a:picLocks noChangeAspect="1" noChangeArrowheads="1"/>
          </p:cNvPicPr>
          <p:nvPr/>
        </p:nvPicPr>
        <p:blipFill>
          <a:blip r:embed="rId2" cstate="print"/>
          <a:srcRect/>
          <a:stretch>
            <a:fillRect/>
          </a:stretch>
        </p:blipFill>
        <p:spPr bwMode="auto">
          <a:xfrm>
            <a:off x="2484190" y="3921129"/>
            <a:ext cx="5710325" cy="1751891"/>
          </a:xfrm>
          <a:prstGeom prst="rect">
            <a:avLst/>
          </a:prstGeom>
          <a:noFill/>
        </p:spPr>
      </p:pic>
      <p:pic>
        <p:nvPicPr>
          <p:cNvPr id="12" name="Imagen 11"/>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7" name="Imagen 1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8"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F30062D0-6453-4B84-9D85-86A5DE4D05D2}"/>
              </a:ext>
            </a:extLst>
          </p:cNvPr>
          <p:cNvSpPr>
            <a:spLocks noGrp="1"/>
          </p:cNvSpPr>
          <p:nvPr>
            <p:ph type="sldNum" sz="quarter" idx="12"/>
          </p:nvPr>
        </p:nvSpPr>
        <p:spPr/>
        <p:txBody>
          <a:bodyPr/>
          <a:lstStyle/>
          <a:p>
            <a:fld id="{A20D5B2E-A39C-4A67-9A03-2664C49F1C64}" type="slidenum">
              <a:rPr lang="es-MX" smtClean="0"/>
              <a:pPr/>
              <a:t>5</a:t>
            </a:fld>
            <a:r>
              <a:rPr lang="es-MX"/>
              <a:t>/87</a:t>
            </a:r>
            <a:endParaRPr lang="es-MX" dirty="0"/>
          </a:p>
        </p:txBody>
      </p:sp>
    </p:spTree>
    <p:extLst>
      <p:ext uri="{BB962C8B-B14F-4D97-AF65-F5344CB8AC3E}">
        <p14:creationId xmlns:p14="http://schemas.microsoft.com/office/powerpoint/2010/main" val="1597864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DIFERENCIA ENTRE ASD Y LRFD</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1" name="10 Rectángulo"/>
          <p:cNvSpPr/>
          <p:nvPr/>
        </p:nvSpPr>
        <p:spPr>
          <a:xfrm>
            <a:off x="395958" y="1945863"/>
            <a:ext cx="9361040" cy="3308598"/>
          </a:xfrm>
          <a:prstGeom prst="rect">
            <a:avLst/>
          </a:prstGeom>
        </p:spPr>
        <p:txBody>
          <a:bodyPr wrap="square">
            <a:spAutoFit/>
          </a:bodyPr>
          <a:lstStyle/>
          <a:p>
            <a:pPr algn="just">
              <a:buFont typeface="Wingdings" pitchFamily="2" charset="2"/>
              <a:buChar char="q"/>
            </a:pPr>
            <a:r>
              <a:rPr lang="es-MX" sz="1900" dirty="0"/>
              <a:t> La importancia del criterio de verificación basado en estados límites últimos (LRFD) se fundamenta en el hecho de que es un método avanzado de dimensionamiento de estructuras de acero y que el mismo ha sido adoptado por la mayoría de los países del mundo (incluido Brasil), si bien por razones de transición, se lo utiliza alternativamente todavía con el criterio de tensiones admisibles (ASD).</a:t>
            </a:r>
          </a:p>
          <a:p>
            <a:pPr algn="just"/>
            <a:endParaRPr lang="es-MX" sz="1900" dirty="0"/>
          </a:p>
          <a:p>
            <a:pPr algn="just">
              <a:buFont typeface="Wingdings" pitchFamily="2" charset="2"/>
              <a:buChar char="q"/>
            </a:pPr>
            <a:r>
              <a:rPr lang="es-MX" sz="1900" dirty="0"/>
              <a:t> El objetivo principal del método de la </a:t>
            </a:r>
            <a:r>
              <a:rPr lang="es-MX" sz="1900" i="1" dirty="0"/>
              <a:t>LRFD</a:t>
            </a:r>
            <a:r>
              <a:rPr lang="es-MX" sz="1900" dirty="0"/>
              <a:t>, es proveer a todas las estructuras de acero una confiabilidad uniforme bajo distintas condiciones de cargas. Hablar de confiabilidad uniforme de una estructura es equivalente a decir que todos sus miembros componentes, tienen la misma probabilidad de falla. Esta uniformidad no puede ser alcanzada, como veremos, mediante el encuadre propuesto por el criterio de tensiones admisibles (ASD).</a:t>
            </a:r>
          </a:p>
        </p:txBody>
      </p:sp>
      <p:pic>
        <p:nvPicPr>
          <p:cNvPr id="12" name="Imagen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6" name="Imagen 15"/>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8"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E13EFFD8-14C6-4A27-A7BF-B66D271A8AB6}"/>
              </a:ext>
            </a:extLst>
          </p:cNvPr>
          <p:cNvSpPr>
            <a:spLocks noGrp="1"/>
          </p:cNvSpPr>
          <p:nvPr>
            <p:ph type="sldNum" sz="quarter" idx="12"/>
          </p:nvPr>
        </p:nvSpPr>
        <p:spPr/>
        <p:txBody>
          <a:bodyPr/>
          <a:lstStyle/>
          <a:p>
            <a:fld id="{A20D5B2E-A39C-4A67-9A03-2664C49F1C64}" type="slidenum">
              <a:rPr lang="es-MX" smtClean="0"/>
              <a:pPr/>
              <a:t>50</a:t>
            </a:fld>
            <a:r>
              <a:rPr lang="es-MX"/>
              <a:t>/87</a:t>
            </a:r>
            <a:endParaRPr lang="es-MX" dirty="0"/>
          </a:p>
        </p:txBody>
      </p:sp>
    </p:spTree>
    <p:extLst>
      <p:ext uri="{BB962C8B-B14F-4D97-AF65-F5344CB8AC3E}">
        <p14:creationId xmlns:p14="http://schemas.microsoft.com/office/powerpoint/2010/main" val="3153949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NTC  B.C.S</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221" b="97992" l="0" r="97525"/>
                    </a14:imgEffect>
                  </a14:imgLayer>
                </a14:imgProps>
              </a:ext>
            </a:extLst>
          </a:blip>
          <a:srcRect/>
          <a:stretch>
            <a:fillRect/>
          </a:stretch>
        </p:blipFill>
        <p:spPr bwMode="auto">
          <a:xfrm>
            <a:off x="1332062" y="2405510"/>
            <a:ext cx="3119029" cy="3844744"/>
          </a:xfrm>
          <a:prstGeom prst="rect">
            <a:avLst/>
          </a:prstGeom>
          <a:noFill/>
          <a:ln w="9525">
            <a:noFill/>
            <a:miter lim="800000"/>
            <a:headEnd/>
            <a:tailEnd/>
          </a:ln>
        </p:spPr>
      </p:pic>
      <p:pic>
        <p:nvPicPr>
          <p:cNvPr id="19"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55" b="98182" l="5238" r="94286"/>
                    </a14:imgEffect>
                  </a14:imgLayer>
                </a14:imgProps>
              </a:ext>
            </a:extLst>
          </a:blip>
          <a:srcRect/>
          <a:stretch>
            <a:fillRect/>
          </a:stretch>
        </p:blipFill>
        <p:spPr bwMode="auto">
          <a:xfrm>
            <a:off x="5508526" y="3861047"/>
            <a:ext cx="2808312" cy="2076231"/>
          </a:xfrm>
          <a:prstGeom prst="rect">
            <a:avLst/>
          </a:prstGeom>
          <a:noFill/>
          <a:ln w="9525">
            <a:noFill/>
            <a:miter lim="800000"/>
            <a:headEnd/>
            <a:tailEnd/>
          </a:ln>
        </p:spPr>
      </p:pic>
      <p:sp>
        <p:nvSpPr>
          <p:cNvPr id="22" name="21 CuadroTexto">
            <a:hlinkClick r:id="rId6" action="ppaction://hlinkfile"/>
          </p:cNvPr>
          <p:cNvSpPr txBox="1"/>
          <p:nvPr/>
        </p:nvSpPr>
        <p:spPr>
          <a:xfrm>
            <a:off x="1983945" y="1844421"/>
            <a:ext cx="6257075" cy="984885"/>
          </a:xfrm>
          <a:prstGeom prst="rect">
            <a:avLst/>
          </a:prstGeom>
          <a:noFill/>
        </p:spPr>
        <p:txBody>
          <a:bodyPr wrap="square" rtlCol="0">
            <a:spAutoFit/>
          </a:bodyPr>
          <a:lstStyle/>
          <a:p>
            <a:pPr algn="ctr"/>
            <a:r>
              <a:rPr lang="es-MX" sz="1900" b="1" u="sng" dirty="0">
                <a:effectLst>
                  <a:outerShdw blurRad="38100" dist="38100" dir="2700000" algn="tl">
                    <a:srgbClr val="000000">
                      <a:alpha val="43137"/>
                    </a:srgbClr>
                  </a:outerShdw>
                </a:effectLst>
                <a:latin typeface="+mn-lt"/>
              </a:rPr>
              <a:t>“NORMAS TÉCNICAS COMPLEMENTARIAS  PARA EL DISEÑO Y CONSTRUCCIÓN DE ESTRUCTURAS METÁLICAS”</a:t>
            </a:r>
          </a:p>
          <a:p>
            <a:pPr algn="ctr"/>
            <a:endParaRPr lang="es-MX" sz="2000" b="1" u="sng" dirty="0">
              <a:effectLst>
                <a:outerShdw blurRad="38100" dist="38100" dir="2700000" algn="tl">
                  <a:srgbClr val="000000">
                    <a:alpha val="43137"/>
                  </a:srgbClr>
                </a:outerShdw>
              </a:effectLst>
              <a:latin typeface="+mn-lt"/>
            </a:endParaRPr>
          </a:p>
        </p:txBody>
      </p:sp>
      <p:pic>
        <p:nvPicPr>
          <p:cNvPr id="12" name="Imagen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6" name="Imagen 15"/>
          <p:cNvPicPr>
            <a:picLocks noChangeAspect="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7"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2236A0F4-5F0C-4E17-9429-34CAE0274102}"/>
              </a:ext>
            </a:extLst>
          </p:cNvPr>
          <p:cNvSpPr>
            <a:spLocks noGrp="1"/>
          </p:cNvSpPr>
          <p:nvPr>
            <p:ph type="sldNum" sz="quarter" idx="12"/>
          </p:nvPr>
        </p:nvSpPr>
        <p:spPr/>
        <p:txBody>
          <a:bodyPr/>
          <a:lstStyle/>
          <a:p>
            <a:fld id="{A20D5B2E-A39C-4A67-9A03-2664C49F1C64}" type="slidenum">
              <a:rPr lang="es-MX" smtClean="0"/>
              <a:pPr/>
              <a:t>51</a:t>
            </a:fld>
            <a:r>
              <a:rPr lang="es-MX"/>
              <a:t>/87</a:t>
            </a:r>
            <a:endParaRPr lang="es-MX" dirty="0"/>
          </a:p>
        </p:txBody>
      </p:sp>
    </p:spTree>
    <p:extLst>
      <p:ext uri="{BB962C8B-B14F-4D97-AF65-F5344CB8AC3E}">
        <p14:creationId xmlns:p14="http://schemas.microsoft.com/office/powerpoint/2010/main" val="254278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NTC BCS</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7" name="16 Rectángulo"/>
          <p:cNvSpPr/>
          <p:nvPr/>
        </p:nvSpPr>
        <p:spPr>
          <a:xfrm>
            <a:off x="467966" y="1916832"/>
            <a:ext cx="5219700" cy="400110"/>
          </a:xfrm>
          <a:prstGeom prst="rect">
            <a:avLst/>
          </a:prstGeom>
        </p:spPr>
        <p:txBody>
          <a:bodyPr>
            <a:spAutoFit/>
          </a:bodyPr>
          <a:lstStyle/>
          <a:p>
            <a:pPr>
              <a:buFont typeface="Wingdings" pitchFamily="2" charset="2"/>
              <a:buChar char="q"/>
            </a:pPr>
            <a:r>
              <a:rPr lang="es-ES_tradnl" sz="2000" b="1" dirty="0"/>
              <a:t> </a:t>
            </a:r>
            <a:r>
              <a:rPr lang="es-ES_tradnl" sz="1900" b="1" dirty="0"/>
              <a:t>MATERIALES</a:t>
            </a:r>
            <a:r>
              <a:rPr lang="es-MX" sz="1900" b="1" dirty="0"/>
              <a:t>  </a:t>
            </a:r>
            <a:r>
              <a:rPr lang="es-MX" sz="1900" b="1" dirty="0" smtClean="0"/>
              <a:t>TIPO ACERO </a:t>
            </a:r>
            <a:r>
              <a:rPr lang="es-MX" sz="1900" b="1" dirty="0"/>
              <a:t>ESTRUCTURAL</a:t>
            </a:r>
          </a:p>
        </p:txBody>
      </p:sp>
      <p:graphicFrame>
        <p:nvGraphicFramePr>
          <p:cNvPr id="19" name="18 Tabla"/>
          <p:cNvGraphicFramePr>
            <a:graphicFrameLocks noGrp="1"/>
          </p:cNvGraphicFramePr>
          <p:nvPr/>
        </p:nvGraphicFramePr>
        <p:xfrm>
          <a:off x="395959" y="2482662"/>
          <a:ext cx="9433048" cy="3825240"/>
        </p:xfrm>
        <a:graphic>
          <a:graphicData uri="http://schemas.openxmlformats.org/drawingml/2006/table">
            <a:tbl>
              <a:tblPr firstRow="1" bandRow="1">
                <a:tableStyleId>{16D9F66E-5EB9-4882-86FB-DCBF35E3C3E4}</a:tableStyleId>
              </a:tblPr>
              <a:tblGrid>
                <a:gridCol w="3475490">
                  <a:extLst>
                    <a:ext uri="{9D8B030D-6E8A-4147-A177-3AD203B41FA5}">
                      <a16:colId xmlns:a16="http://schemas.microsoft.com/office/drawing/2014/main" val="20000"/>
                    </a:ext>
                  </a:extLst>
                </a:gridCol>
                <a:gridCol w="5957558">
                  <a:extLst>
                    <a:ext uri="{9D8B030D-6E8A-4147-A177-3AD203B41FA5}">
                      <a16:colId xmlns:a16="http://schemas.microsoft.com/office/drawing/2014/main" val="20001"/>
                    </a:ext>
                  </a:extLst>
                </a:gridCol>
              </a:tblGrid>
              <a:tr h="370840">
                <a:tc>
                  <a:txBody>
                    <a:bodyPr/>
                    <a:lstStyle/>
                    <a:p>
                      <a:pPr algn="just"/>
                      <a:r>
                        <a:rPr lang="es-ES_tradnl" sz="1900" dirty="0"/>
                        <a:t>B-254 (ASTM A36)</a:t>
                      </a:r>
                      <a:endParaRPr lang="es-MX" sz="1900" b="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900" dirty="0"/>
                        <a:t>Acero estructural.</a:t>
                      </a:r>
                      <a:endParaRPr lang="es-MX" sz="1900" b="0" dirty="0">
                        <a:latin typeface="+mn-lt"/>
                      </a:endParaRPr>
                    </a:p>
                  </a:txBody>
                  <a:tcPr anchor="ctr"/>
                </a:tc>
                <a:extLst>
                  <a:ext uri="{0D108BD9-81ED-4DB2-BD59-A6C34878D82A}">
                    <a16:rowId xmlns:a16="http://schemas.microsoft.com/office/drawing/2014/main" val="10000"/>
                  </a:ext>
                </a:extLst>
              </a:tr>
              <a:tr h="370840">
                <a:tc>
                  <a:txBody>
                    <a:bodyPr/>
                    <a:lstStyle/>
                    <a:p>
                      <a:pPr algn="just"/>
                      <a:r>
                        <a:rPr lang="es-ES_tradnl" sz="1900" dirty="0"/>
                        <a:t>B-99 (ASTM A529)</a:t>
                      </a:r>
                      <a:endParaRPr lang="es-MX" sz="1900" b="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900" dirty="0"/>
                        <a:t>Acero estructural con límite de fluencia mínimo de 295 MPa (2950 kg/cm²).</a:t>
                      </a:r>
                      <a:endParaRPr lang="es-MX" sz="1900" b="0" dirty="0">
                        <a:latin typeface="+mn-lt"/>
                      </a:endParaRPr>
                    </a:p>
                  </a:txBody>
                  <a:tcPr anchor="ctr"/>
                </a:tc>
                <a:extLst>
                  <a:ext uri="{0D108BD9-81ED-4DB2-BD59-A6C34878D82A}">
                    <a16:rowId xmlns:a16="http://schemas.microsoft.com/office/drawing/2014/main" val="10001"/>
                  </a:ext>
                </a:extLst>
              </a:tr>
              <a:tr h="370840">
                <a:tc>
                  <a:txBody>
                    <a:bodyPr/>
                    <a:lstStyle/>
                    <a:p>
                      <a:pPr algn="just"/>
                      <a:r>
                        <a:rPr lang="es-ES_tradnl" sz="1900" dirty="0"/>
                        <a:t>B-282 (ASTM A242)</a:t>
                      </a:r>
                      <a:endParaRPr lang="es-MX" sz="1900" b="0" dirty="0"/>
                    </a:p>
                  </a:txBody>
                  <a:tcPr anchor="ctr"/>
                </a:tc>
                <a:tc>
                  <a:txBody>
                    <a:bodyPr/>
                    <a:lstStyle/>
                    <a:p>
                      <a:pPr algn="just"/>
                      <a:r>
                        <a:rPr lang="es-ES_tradnl" sz="1900" dirty="0"/>
                        <a:t>Acero estructural de baja aleación y alta resistencia.</a:t>
                      </a:r>
                      <a:endParaRPr lang="es-MX" sz="1900" b="0" dirty="0"/>
                    </a:p>
                  </a:txBody>
                  <a:tcPr anchor="ctr"/>
                </a:tc>
                <a:extLst>
                  <a:ext uri="{0D108BD9-81ED-4DB2-BD59-A6C34878D82A}">
                    <a16:rowId xmlns:a16="http://schemas.microsoft.com/office/drawing/2014/main" val="10002"/>
                  </a:ext>
                </a:extLst>
              </a:tr>
              <a:tr h="370840">
                <a:tc>
                  <a:txBody>
                    <a:bodyPr/>
                    <a:lstStyle/>
                    <a:p>
                      <a:pPr algn="just"/>
                      <a:r>
                        <a:rPr lang="es-ES_tradnl" sz="1900" dirty="0"/>
                        <a:t>B-284 (ASTM A572)</a:t>
                      </a:r>
                      <a:endParaRPr lang="es-MX" sz="1900" b="0" dirty="0"/>
                    </a:p>
                  </a:txBody>
                  <a:tcPr anchor="ctr"/>
                </a:tc>
                <a:tc>
                  <a:txBody>
                    <a:bodyPr/>
                    <a:lstStyle/>
                    <a:p>
                      <a:pPr algn="just"/>
                      <a:r>
                        <a:rPr lang="es-ES_tradnl" sz="1900" dirty="0"/>
                        <a:t>Acero estructural de alta resistencia y baja aleación al manganeso–vanadio.</a:t>
                      </a:r>
                      <a:endParaRPr lang="es-MX" sz="1900" b="0" dirty="0"/>
                    </a:p>
                  </a:txBody>
                  <a:tcPr anchor="ctr"/>
                </a:tc>
                <a:extLst>
                  <a:ext uri="{0D108BD9-81ED-4DB2-BD59-A6C34878D82A}">
                    <a16:rowId xmlns:a16="http://schemas.microsoft.com/office/drawing/2014/main" val="10003"/>
                  </a:ext>
                </a:extLst>
              </a:tr>
              <a:tr h="370840">
                <a:tc>
                  <a:txBody>
                    <a:bodyPr/>
                    <a:lstStyle/>
                    <a:p>
                      <a:pPr algn="just"/>
                      <a:r>
                        <a:rPr lang="es-ES_tradnl" sz="1900" dirty="0"/>
                        <a:t>(ASTM A992)</a:t>
                      </a:r>
                      <a:endParaRPr lang="es-MX" sz="1900" b="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900" dirty="0"/>
                        <a:t>Acero estructural para perfiles H laminados para uso en edificios.</a:t>
                      </a:r>
                      <a:endParaRPr lang="es-MX" sz="1900" b="0" dirty="0">
                        <a:latin typeface="+mn-lt"/>
                      </a:endParaRPr>
                    </a:p>
                  </a:txBody>
                  <a:tcPr anchor="ctr"/>
                </a:tc>
                <a:extLst>
                  <a:ext uri="{0D108BD9-81ED-4DB2-BD59-A6C34878D82A}">
                    <a16:rowId xmlns:a16="http://schemas.microsoft.com/office/drawing/2014/main" val="10004"/>
                  </a:ext>
                </a:extLst>
              </a:tr>
              <a:tr h="370840">
                <a:tc>
                  <a:txBody>
                    <a:bodyPr/>
                    <a:lstStyle/>
                    <a:p>
                      <a:pPr algn="just"/>
                      <a:r>
                        <a:rPr lang="es-ES_tradnl" sz="1900" dirty="0"/>
                        <a:t>B-177 (ASTM A53, grado B)</a:t>
                      </a:r>
                      <a:endParaRPr lang="es-MX" sz="1900" b="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900" dirty="0"/>
                        <a:t>Tubos de acero, con o sin costura.</a:t>
                      </a:r>
                      <a:endParaRPr lang="es-MX" sz="1900" b="0" dirty="0">
                        <a:latin typeface="+mn-lt"/>
                      </a:endParaRPr>
                    </a:p>
                  </a:txBody>
                  <a:tcPr anchor="ctr"/>
                </a:tc>
                <a:extLst>
                  <a:ext uri="{0D108BD9-81ED-4DB2-BD59-A6C34878D82A}">
                    <a16:rowId xmlns:a16="http://schemas.microsoft.com/office/drawing/2014/main" val="10005"/>
                  </a:ext>
                </a:extLst>
              </a:tr>
              <a:tr h="370840">
                <a:tc>
                  <a:txBody>
                    <a:bodyPr/>
                    <a:lstStyle/>
                    <a:p>
                      <a:pPr algn="just"/>
                      <a:r>
                        <a:rPr lang="es-ES_tradnl" sz="1900" dirty="0"/>
                        <a:t>B-200 (ASTM A501)</a:t>
                      </a:r>
                      <a:endParaRPr lang="es-MX" sz="1900" b="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900" dirty="0"/>
                        <a:t>Tubos de acero al carbono para usos estructurales, formados en caliente, con o sin costura.</a:t>
                      </a:r>
                      <a:endParaRPr lang="es-MX" sz="1900" b="0" dirty="0">
                        <a:latin typeface="+mn-lt"/>
                      </a:endParaRPr>
                    </a:p>
                  </a:txBody>
                  <a:tcPr anchor="ctr"/>
                </a:tc>
                <a:extLst>
                  <a:ext uri="{0D108BD9-81ED-4DB2-BD59-A6C34878D82A}">
                    <a16:rowId xmlns:a16="http://schemas.microsoft.com/office/drawing/2014/main" val="10006"/>
                  </a:ext>
                </a:extLst>
              </a:tr>
            </a:tbl>
          </a:graphicData>
        </a:graphic>
      </p:graphicFrame>
      <p:pic>
        <p:nvPicPr>
          <p:cNvPr id="12" name="Imagen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6" name="Imagen 15"/>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0"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288F82F0-1935-4CDA-A981-83A85C1C6BAA}"/>
              </a:ext>
            </a:extLst>
          </p:cNvPr>
          <p:cNvSpPr>
            <a:spLocks noGrp="1"/>
          </p:cNvSpPr>
          <p:nvPr>
            <p:ph type="sldNum" sz="quarter" idx="12"/>
          </p:nvPr>
        </p:nvSpPr>
        <p:spPr/>
        <p:txBody>
          <a:bodyPr/>
          <a:lstStyle/>
          <a:p>
            <a:fld id="{A20D5B2E-A39C-4A67-9A03-2664C49F1C64}" type="slidenum">
              <a:rPr lang="es-MX" smtClean="0"/>
              <a:pPr/>
              <a:t>52</a:t>
            </a:fld>
            <a:r>
              <a:rPr lang="es-MX"/>
              <a:t>/87</a:t>
            </a:r>
            <a:endParaRPr lang="es-MX" dirty="0"/>
          </a:p>
        </p:txBody>
      </p:sp>
    </p:spTree>
    <p:extLst>
      <p:ext uri="{BB962C8B-B14F-4D97-AF65-F5344CB8AC3E}">
        <p14:creationId xmlns:p14="http://schemas.microsoft.com/office/powerpoint/2010/main" val="2751982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NTC BCS</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3" name="Picture 2"/>
          <p:cNvPicPr>
            <a:picLocks noChangeAspect="1" noChangeArrowheads="1"/>
          </p:cNvPicPr>
          <p:nvPr/>
        </p:nvPicPr>
        <p:blipFill>
          <a:blip r:embed="rId2" cstate="print"/>
          <a:srcRect/>
          <a:stretch>
            <a:fillRect/>
          </a:stretch>
        </p:blipFill>
        <p:spPr bwMode="auto">
          <a:xfrm>
            <a:off x="7583012" y="1916832"/>
            <a:ext cx="2245994" cy="821705"/>
          </a:xfrm>
          <a:prstGeom prst="rect">
            <a:avLst/>
          </a:prstGeom>
          <a:noFill/>
          <a:ln w="9525">
            <a:noFill/>
            <a:miter lim="800000"/>
            <a:headEnd/>
            <a:tailEnd/>
          </a:ln>
        </p:spPr>
      </p:pic>
      <p:graphicFrame>
        <p:nvGraphicFramePr>
          <p:cNvPr id="18" name="17 Tabla"/>
          <p:cNvGraphicFramePr>
            <a:graphicFrameLocks noGrp="1"/>
          </p:cNvGraphicFramePr>
          <p:nvPr>
            <p:extLst>
              <p:ext uri="{D42A27DB-BD31-4B8C-83A1-F6EECF244321}">
                <p14:modId xmlns:p14="http://schemas.microsoft.com/office/powerpoint/2010/main" val="2342275530"/>
              </p:ext>
            </p:extLst>
          </p:nvPr>
        </p:nvGraphicFramePr>
        <p:xfrm>
          <a:off x="437626" y="2852936"/>
          <a:ext cx="9391383" cy="3096344"/>
        </p:xfrm>
        <a:graphic>
          <a:graphicData uri="http://schemas.openxmlformats.org/drawingml/2006/table">
            <a:tbl>
              <a:tblPr firstRow="1" bandRow="1">
                <a:tableStyleId>{16D9F66E-5EB9-4882-86FB-DCBF35E3C3E4}</a:tableStyleId>
              </a:tblPr>
              <a:tblGrid>
                <a:gridCol w="2733227">
                  <a:extLst>
                    <a:ext uri="{9D8B030D-6E8A-4147-A177-3AD203B41FA5}">
                      <a16:colId xmlns:a16="http://schemas.microsoft.com/office/drawing/2014/main" val="20000"/>
                    </a:ext>
                  </a:extLst>
                </a:gridCol>
                <a:gridCol w="6658156">
                  <a:extLst>
                    <a:ext uri="{9D8B030D-6E8A-4147-A177-3AD203B41FA5}">
                      <a16:colId xmlns:a16="http://schemas.microsoft.com/office/drawing/2014/main" val="20001"/>
                    </a:ext>
                  </a:extLst>
                </a:gridCol>
              </a:tblGrid>
              <a:tr h="722480">
                <a:tc>
                  <a:txBody>
                    <a:bodyPr/>
                    <a:lstStyle/>
                    <a:p>
                      <a:pPr algn="just"/>
                      <a:r>
                        <a:rPr lang="es-ES_tradnl" sz="1900" dirty="0"/>
                        <a:t>H-118 (ASTM A307)</a:t>
                      </a:r>
                      <a:endParaRPr lang="es-MX" sz="1900" b="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900" dirty="0"/>
                        <a:t>Sujetadores de acero al carbono con rosca estándar exterior F</a:t>
                      </a:r>
                      <a:r>
                        <a:rPr lang="es-ES_tradnl" sz="1900" baseline="-25000" dirty="0"/>
                        <a:t>u</a:t>
                      </a:r>
                      <a:r>
                        <a:rPr lang="es-ES_tradnl" sz="1900" dirty="0"/>
                        <a:t>= 422 </a:t>
                      </a:r>
                      <a:r>
                        <a:rPr lang="es-ES_tradnl" sz="1900" dirty="0" err="1"/>
                        <a:t>MPa</a:t>
                      </a:r>
                      <a:r>
                        <a:rPr lang="es-ES_tradnl" sz="1900" dirty="0"/>
                        <a:t> (4220 </a:t>
                      </a:r>
                      <a:r>
                        <a:rPr lang="es-ES_tradnl" sz="1900" dirty="0" smtClean="0"/>
                        <a:t>kg/cm²).</a:t>
                      </a:r>
                      <a:endParaRPr lang="es-MX" sz="1900" b="0" dirty="0"/>
                    </a:p>
                  </a:txBody>
                  <a:tcPr anchor="ctr"/>
                </a:tc>
                <a:extLst>
                  <a:ext uri="{0D108BD9-81ED-4DB2-BD59-A6C34878D82A}">
                    <a16:rowId xmlns:a16="http://schemas.microsoft.com/office/drawing/2014/main" val="10000"/>
                  </a:ext>
                </a:extLst>
              </a:tr>
              <a:tr h="1341749">
                <a:tc>
                  <a:txBody>
                    <a:bodyPr/>
                    <a:lstStyle/>
                    <a:p>
                      <a:pPr algn="just"/>
                      <a:r>
                        <a:rPr lang="es-ES_tradnl" sz="1900" dirty="0"/>
                        <a:t>H-124 (ASTM A325)</a:t>
                      </a:r>
                      <a:endParaRPr lang="es-MX" sz="1900" b="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900" dirty="0"/>
                        <a:t>Tornillos de alta resistencia para conexiones entre elementos de acero estructural F</a:t>
                      </a:r>
                      <a:r>
                        <a:rPr lang="es-ES_tradnl" sz="1900" baseline="-25000" dirty="0"/>
                        <a:t>u</a:t>
                      </a:r>
                      <a:r>
                        <a:rPr lang="es-ES_tradnl" sz="1900" dirty="0"/>
                        <a:t>= 844 MPa (8440 kg/cm²) para diámetros de 13 a 25 mm (</a:t>
                      </a:r>
                      <a:r>
                        <a:rPr lang="es-ES_tradnl" sz="1900" baseline="30000" dirty="0"/>
                        <a:t>1</a:t>
                      </a:r>
                      <a:r>
                        <a:rPr lang="es-ES_tradnl" sz="1900" dirty="0"/>
                        <a:t>/</a:t>
                      </a:r>
                      <a:r>
                        <a:rPr lang="es-ES_tradnl" sz="1900" baseline="-25000" dirty="0"/>
                        <a:t>2</a:t>
                      </a:r>
                      <a:r>
                        <a:rPr lang="es-ES_tradnl" sz="1900" dirty="0"/>
                        <a:t> a 1 </a:t>
                      </a:r>
                      <a:r>
                        <a:rPr lang="es-ES_tradnl" sz="1900" dirty="0" err="1"/>
                        <a:t>pulg</a:t>
                      </a:r>
                      <a:r>
                        <a:rPr lang="es-ES_tradnl" sz="1900" dirty="0"/>
                        <a:t>.), F</a:t>
                      </a:r>
                      <a:r>
                        <a:rPr lang="es-ES_tradnl" sz="1900" baseline="-25000" dirty="0"/>
                        <a:t>u</a:t>
                      </a:r>
                      <a:r>
                        <a:rPr lang="es-ES_tradnl" sz="1900" dirty="0"/>
                        <a:t>= 738 MPa (7380 kg/cm²) para diámetros de 29 y 38mm (1</a:t>
                      </a:r>
                      <a:r>
                        <a:rPr lang="es-ES_tradnl" sz="1900" baseline="30000" dirty="0"/>
                        <a:t>1</a:t>
                      </a:r>
                      <a:r>
                        <a:rPr lang="es-ES_tradnl" sz="1900" dirty="0"/>
                        <a:t>/</a:t>
                      </a:r>
                      <a:r>
                        <a:rPr lang="es-ES_tradnl" sz="1900" baseline="-25000" dirty="0"/>
                        <a:t>8</a:t>
                      </a:r>
                      <a:r>
                        <a:rPr lang="es-ES_tradnl" sz="1900" dirty="0"/>
                        <a:t> y 1</a:t>
                      </a:r>
                      <a:r>
                        <a:rPr lang="es-ES_tradnl" sz="1900" baseline="30000" dirty="0"/>
                        <a:t>1</a:t>
                      </a:r>
                      <a:r>
                        <a:rPr lang="es-ES_tradnl" sz="1900" dirty="0"/>
                        <a:t>/</a:t>
                      </a:r>
                      <a:r>
                        <a:rPr lang="es-ES_tradnl" sz="1900" baseline="-25000" dirty="0"/>
                        <a:t>2</a:t>
                      </a:r>
                      <a:r>
                        <a:rPr lang="es-ES_tradnl" sz="1900" dirty="0"/>
                        <a:t> </a:t>
                      </a:r>
                      <a:r>
                        <a:rPr lang="es-ES_tradnl" sz="1900" dirty="0" err="1"/>
                        <a:t>pulg</a:t>
                      </a:r>
                      <a:r>
                        <a:rPr lang="es-ES_tradnl" sz="1900" dirty="0"/>
                        <a:t>.).</a:t>
                      </a:r>
                      <a:endParaRPr lang="es-MX" sz="1900" b="0" dirty="0"/>
                    </a:p>
                  </a:txBody>
                  <a:tcPr anchor="ctr"/>
                </a:tc>
                <a:extLst>
                  <a:ext uri="{0D108BD9-81ED-4DB2-BD59-A6C34878D82A}">
                    <a16:rowId xmlns:a16="http://schemas.microsoft.com/office/drawing/2014/main" val="10001"/>
                  </a:ext>
                </a:extLst>
              </a:tr>
              <a:tr h="1032115">
                <a:tc>
                  <a:txBody>
                    <a:bodyPr/>
                    <a:lstStyle/>
                    <a:p>
                      <a:pPr algn="just"/>
                      <a:r>
                        <a:rPr lang="es-ES_tradnl" sz="1900" dirty="0"/>
                        <a:t>H-123 (ASTM A490)</a:t>
                      </a:r>
                      <a:endParaRPr lang="es-MX" sz="1900" b="0" dirty="0"/>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900" dirty="0"/>
                        <a:t>Tornillos de acero aleado tratado térmicamente para conexiones entre elementos de acero estructural F</a:t>
                      </a:r>
                      <a:r>
                        <a:rPr lang="es-ES_tradnl" sz="1900" baseline="-25000" dirty="0"/>
                        <a:t>u</a:t>
                      </a:r>
                      <a:r>
                        <a:rPr lang="es-ES_tradnl" sz="1900" dirty="0"/>
                        <a:t>=1055 </a:t>
                      </a:r>
                      <a:r>
                        <a:rPr lang="es-ES_tradnl" sz="1900" dirty="0" err="1"/>
                        <a:t>MPa</a:t>
                      </a:r>
                      <a:r>
                        <a:rPr lang="es-ES_tradnl" sz="1900" dirty="0"/>
                        <a:t> (10550 </a:t>
                      </a:r>
                      <a:r>
                        <a:rPr lang="es-ES_tradnl" sz="1900" dirty="0" smtClean="0"/>
                        <a:t>kg/cm²).</a:t>
                      </a:r>
                      <a:endParaRPr lang="es-MX" sz="1900" b="0" dirty="0"/>
                    </a:p>
                  </a:txBody>
                  <a:tcPr anchor="ctr"/>
                </a:tc>
                <a:extLst>
                  <a:ext uri="{0D108BD9-81ED-4DB2-BD59-A6C34878D82A}">
                    <a16:rowId xmlns:a16="http://schemas.microsoft.com/office/drawing/2014/main" val="10002"/>
                  </a:ext>
                </a:extLst>
              </a:tr>
            </a:tbl>
          </a:graphicData>
        </a:graphic>
      </p:graphicFrame>
      <p:sp>
        <p:nvSpPr>
          <p:cNvPr id="12" name="16 Rectángulo"/>
          <p:cNvSpPr/>
          <p:nvPr/>
        </p:nvSpPr>
        <p:spPr>
          <a:xfrm>
            <a:off x="467966" y="1916832"/>
            <a:ext cx="5219700" cy="384721"/>
          </a:xfrm>
          <a:prstGeom prst="rect">
            <a:avLst/>
          </a:prstGeom>
        </p:spPr>
        <p:txBody>
          <a:bodyPr>
            <a:spAutoFit/>
          </a:bodyPr>
          <a:lstStyle/>
          <a:p>
            <a:pPr>
              <a:buFont typeface="Wingdings" pitchFamily="2" charset="2"/>
              <a:buChar char="q"/>
            </a:pPr>
            <a:r>
              <a:rPr lang="es-ES_tradnl" sz="1900" b="1" dirty="0"/>
              <a:t> </a:t>
            </a:r>
            <a:r>
              <a:rPr lang="es-MX" sz="1900" b="1" dirty="0" smtClean="0"/>
              <a:t>TORNILLOS</a:t>
            </a:r>
            <a:endParaRPr lang="es-MX" sz="1900" b="1" dirty="0"/>
          </a:p>
        </p:txBody>
      </p:sp>
      <p:pic>
        <p:nvPicPr>
          <p:cNvPr id="17" name="Imagen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20" name="Imagen 19"/>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3"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8E828A23-2D11-4E7F-89BA-07D60AA73B8C}"/>
              </a:ext>
            </a:extLst>
          </p:cNvPr>
          <p:cNvSpPr>
            <a:spLocks noGrp="1"/>
          </p:cNvSpPr>
          <p:nvPr>
            <p:ph type="sldNum" sz="quarter" idx="12"/>
          </p:nvPr>
        </p:nvSpPr>
        <p:spPr/>
        <p:txBody>
          <a:bodyPr/>
          <a:lstStyle/>
          <a:p>
            <a:fld id="{A20D5B2E-A39C-4A67-9A03-2664C49F1C64}" type="slidenum">
              <a:rPr lang="es-MX" smtClean="0"/>
              <a:pPr/>
              <a:t>53</a:t>
            </a:fld>
            <a:r>
              <a:rPr lang="es-MX"/>
              <a:t>/87</a:t>
            </a:r>
            <a:endParaRPr lang="es-MX" dirty="0"/>
          </a:p>
        </p:txBody>
      </p:sp>
    </p:spTree>
    <p:extLst>
      <p:ext uri="{BB962C8B-B14F-4D97-AF65-F5344CB8AC3E}">
        <p14:creationId xmlns:p14="http://schemas.microsoft.com/office/powerpoint/2010/main" val="568993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9" y="1961701"/>
            <a:ext cx="9361040" cy="369332"/>
          </a:xfrm>
          <a:prstGeom prst="rect">
            <a:avLst/>
          </a:prstGeom>
        </p:spPr>
        <p:txBody>
          <a:bodyPr wrap="square">
            <a:spAutoFit/>
          </a:bodyPr>
          <a:lstStyle/>
          <a:p>
            <a:pPr>
              <a:buFont typeface="Wingdings" pitchFamily="2" charset="2"/>
              <a:buChar char="Ø"/>
              <a:defRPr/>
            </a:pPr>
            <a:endParaRPr lang="es-MX" dirty="0"/>
          </a:p>
        </p:txBody>
      </p:sp>
      <p:sp>
        <p:nvSpPr>
          <p:cNvPr id="17" name="16 Rectángulo"/>
          <p:cNvSpPr/>
          <p:nvPr/>
        </p:nvSpPr>
        <p:spPr>
          <a:xfrm>
            <a:off x="395958" y="1916832"/>
            <a:ext cx="5544616" cy="1261884"/>
          </a:xfrm>
          <a:prstGeom prst="rect">
            <a:avLst/>
          </a:prstGeom>
        </p:spPr>
        <p:txBody>
          <a:bodyPr wrap="square">
            <a:spAutoFit/>
          </a:bodyPr>
          <a:lstStyle/>
          <a:p>
            <a:pPr lvl="0" algn="just">
              <a:buFont typeface="Wingdings" pitchFamily="2" charset="2"/>
              <a:buChar char="q"/>
            </a:pPr>
            <a:r>
              <a:rPr lang="es-ES_tradnl" sz="1900" b="1" dirty="0">
                <a:latin typeface="Arial" pitchFamily="34" charset="0"/>
                <a:ea typeface="Times New Roman" pitchFamily="18" charset="0"/>
                <a:cs typeface="Arial" pitchFamily="34" charset="0"/>
              </a:rPr>
              <a:t> </a:t>
            </a:r>
            <a:r>
              <a:rPr lang="es-ES_tradnl" sz="1900" b="1" dirty="0">
                <a:ea typeface="Times New Roman" pitchFamily="18" charset="0"/>
                <a:cs typeface="Arial" pitchFamily="34" charset="0"/>
              </a:rPr>
              <a:t>ESPECIFICACIONES</a:t>
            </a:r>
            <a:r>
              <a:rPr lang="es-ES_tradnl" sz="1900" dirty="0">
                <a:ea typeface="Times New Roman" pitchFamily="18" charset="0"/>
                <a:cs typeface="Arial" pitchFamily="34" charset="0"/>
              </a:rPr>
              <a:t>:</a:t>
            </a:r>
          </a:p>
          <a:p>
            <a:pPr lvl="0" algn="just">
              <a:buFont typeface="Wingdings" pitchFamily="2" charset="2"/>
              <a:buChar char="q"/>
            </a:pPr>
            <a:endParaRPr lang="es-ES_tradnl" sz="1900" dirty="0">
              <a:ea typeface="Times New Roman" pitchFamily="18" charset="0"/>
              <a:cs typeface="Arial" pitchFamily="34" charset="0"/>
            </a:endParaRPr>
          </a:p>
          <a:p>
            <a:pPr lvl="0" algn="just"/>
            <a:r>
              <a:rPr lang="es-ES_tradnl" sz="1900" dirty="0">
                <a:ea typeface="Times New Roman" pitchFamily="18" charset="0"/>
                <a:cs typeface="Arial" pitchFamily="34" charset="0"/>
              </a:rPr>
              <a:t>Materiales utilizados normalmente en el estado de Baja California Sur:</a:t>
            </a:r>
            <a:endParaRPr lang="es-MX" sz="1900" b="1" dirty="0">
              <a:cs typeface="Arial" pitchFamily="34" charset="0"/>
            </a:endParaRPr>
          </a:p>
        </p:txBody>
      </p:sp>
      <p:graphicFrame>
        <p:nvGraphicFramePr>
          <p:cNvPr id="18" name="17 Tabla"/>
          <p:cNvGraphicFramePr>
            <a:graphicFrameLocks noGrp="1"/>
          </p:cNvGraphicFramePr>
          <p:nvPr>
            <p:extLst>
              <p:ext uri="{D42A27DB-BD31-4B8C-83A1-F6EECF244321}">
                <p14:modId xmlns:p14="http://schemas.microsoft.com/office/powerpoint/2010/main" val="2810665433"/>
              </p:ext>
            </p:extLst>
          </p:nvPr>
        </p:nvGraphicFramePr>
        <p:xfrm>
          <a:off x="395958" y="3140964"/>
          <a:ext cx="6192688" cy="3266978"/>
        </p:xfrm>
        <a:graphic>
          <a:graphicData uri="http://schemas.openxmlformats.org/drawingml/2006/table">
            <a:tbl>
              <a:tblPr firstRow="1" bandRow="1">
                <a:tableStyleId>{16D9F66E-5EB9-4882-86FB-DCBF35E3C3E4}</a:tableStyleId>
              </a:tblPr>
              <a:tblGrid>
                <a:gridCol w="3841035">
                  <a:extLst>
                    <a:ext uri="{9D8B030D-6E8A-4147-A177-3AD203B41FA5}">
                      <a16:colId xmlns:a16="http://schemas.microsoft.com/office/drawing/2014/main" val="20000"/>
                    </a:ext>
                  </a:extLst>
                </a:gridCol>
                <a:gridCol w="2351653">
                  <a:extLst>
                    <a:ext uri="{9D8B030D-6E8A-4147-A177-3AD203B41FA5}">
                      <a16:colId xmlns:a16="http://schemas.microsoft.com/office/drawing/2014/main" val="20001"/>
                    </a:ext>
                  </a:extLst>
                </a:gridCol>
              </a:tblGrid>
              <a:tr h="599978">
                <a:tc>
                  <a:txBody>
                    <a:bodyPr/>
                    <a:lstStyle/>
                    <a:p>
                      <a:r>
                        <a:rPr kumimoji="0" lang="es-ES_tradnl" sz="1900" u="none" strike="noStrike" cap="none" normalizeH="0" baseline="0" dirty="0">
                          <a:ln>
                            <a:noFill/>
                          </a:ln>
                          <a:effectLst/>
                        </a:rPr>
                        <a:t>Vigas IPR  </a:t>
                      </a:r>
                      <a:r>
                        <a:rPr kumimoji="0" lang="es-ES_tradnl" sz="1900" u="none" strike="noStrike" cap="none" normalizeH="0" baseline="0" dirty="0" smtClean="0">
                          <a:ln>
                            <a:noFill/>
                          </a:ln>
                          <a:effectLst/>
                        </a:rPr>
                        <a:t>A50</a:t>
                      </a:r>
                      <a:endParaRPr lang="es-MX" sz="1900" b="0" dirty="0"/>
                    </a:p>
                  </a:txBody>
                  <a:tcPr anchor="ctr"/>
                </a:tc>
                <a:tc>
                  <a:txBody>
                    <a:bodyPr/>
                    <a:lstStyle/>
                    <a:p>
                      <a:pPr algn="ct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a:t>
                      </a:r>
                      <a:r>
                        <a:rPr lang="es-ES_tradnl" sz="1900" dirty="0" smtClean="0"/>
                        <a:t>3,515 </a:t>
                      </a:r>
                      <a:r>
                        <a:rPr lang="es-ES_tradnl" sz="1900" dirty="0"/>
                        <a:t>kg/cm²</a:t>
                      </a:r>
                      <a:endParaRPr lang="es-MX" sz="1900" b="0" dirty="0"/>
                    </a:p>
                  </a:txBody>
                  <a:tcPr anchor="ctr"/>
                </a:tc>
                <a:extLst>
                  <a:ext uri="{0D108BD9-81ED-4DB2-BD59-A6C34878D82A}">
                    <a16:rowId xmlns:a16="http://schemas.microsoft.com/office/drawing/2014/main" val="10000"/>
                  </a:ext>
                </a:extLst>
              </a:tr>
              <a:tr h="377198">
                <a:tc>
                  <a:txBody>
                    <a:bodyPr/>
                    <a:lstStyle/>
                    <a:p>
                      <a:r>
                        <a:rPr lang="es-MX" sz="1900" dirty="0"/>
                        <a:t>Vigas I estándar A36</a:t>
                      </a:r>
                      <a:r>
                        <a:rPr lang="es-MX" sz="1900" baseline="0" dirty="0"/>
                        <a:t> </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a:t>
                      </a:r>
                      <a:r>
                        <a:rPr lang="es-ES_tradnl" sz="1900" dirty="0"/>
                        <a:t>2,530 kg/cm²</a:t>
                      </a:r>
                      <a:endParaRPr lang="es-MX" sz="1900" b="0" dirty="0"/>
                    </a:p>
                  </a:txBody>
                  <a:tcPr anchor="ctr"/>
                </a:tc>
                <a:extLst>
                  <a:ext uri="{0D108BD9-81ED-4DB2-BD59-A6C34878D82A}">
                    <a16:rowId xmlns:a16="http://schemas.microsoft.com/office/drawing/2014/main" val="10001"/>
                  </a:ext>
                </a:extLst>
              </a:tr>
              <a:tr h="377198">
                <a:tc>
                  <a:txBody>
                    <a:bodyPr/>
                    <a:lstStyle/>
                    <a:p>
                      <a:r>
                        <a:rPr lang="es-MX" sz="1900" dirty="0"/>
                        <a:t>Angulo</a:t>
                      </a:r>
                      <a:r>
                        <a:rPr lang="es-MX" sz="1900" baseline="0" dirty="0"/>
                        <a:t> A36</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a:t>
                      </a:r>
                      <a:r>
                        <a:rPr lang="es-ES_tradnl" sz="1900" dirty="0"/>
                        <a:t>2,530 kg/cm²</a:t>
                      </a:r>
                      <a:endParaRPr lang="es-MX" sz="1900" b="0" dirty="0"/>
                    </a:p>
                  </a:txBody>
                  <a:tcPr anchor="ctr"/>
                </a:tc>
                <a:extLst>
                  <a:ext uri="{0D108BD9-81ED-4DB2-BD59-A6C34878D82A}">
                    <a16:rowId xmlns:a16="http://schemas.microsoft.com/office/drawing/2014/main" val="10002"/>
                  </a:ext>
                </a:extLst>
              </a:tr>
              <a:tr h="377198">
                <a:tc>
                  <a:txBody>
                    <a:bodyPr/>
                    <a:lstStyle/>
                    <a:p>
                      <a:r>
                        <a:rPr lang="es-MX" sz="1900" dirty="0"/>
                        <a:t>Canal A36</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a:t>
                      </a:r>
                      <a:r>
                        <a:rPr lang="es-ES_tradnl" sz="1900" dirty="0"/>
                        <a:t>2,530 kg/cm²</a:t>
                      </a:r>
                      <a:endParaRPr lang="es-MX" sz="1900" b="0" dirty="0"/>
                    </a:p>
                  </a:txBody>
                  <a:tcPr anchor="ctr"/>
                </a:tc>
                <a:extLst>
                  <a:ext uri="{0D108BD9-81ED-4DB2-BD59-A6C34878D82A}">
                    <a16:rowId xmlns:a16="http://schemas.microsoft.com/office/drawing/2014/main" val="10003"/>
                  </a:ext>
                </a:extLst>
              </a:tr>
              <a:tr h="377198">
                <a:tc>
                  <a:txBody>
                    <a:bodyPr/>
                    <a:lstStyle/>
                    <a:p>
                      <a:r>
                        <a:rPr lang="es-MX" sz="1900" dirty="0"/>
                        <a:t>Placas, Soleras A36</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a:t>
                      </a:r>
                      <a:r>
                        <a:rPr lang="es-ES_tradnl" sz="1900" dirty="0"/>
                        <a:t>2,530 kg/cm²</a:t>
                      </a:r>
                      <a:endParaRPr lang="es-MX" sz="1900" b="0" dirty="0"/>
                    </a:p>
                  </a:txBody>
                  <a:tcPr anchor="ctr"/>
                </a:tc>
                <a:extLst>
                  <a:ext uri="{0D108BD9-81ED-4DB2-BD59-A6C34878D82A}">
                    <a16:rowId xmlns:a16="http://schemas.microsoft.com/office/drawing/2014/main" val="10004"/>
                  </a:ext>
                </a:extLst>
              </a:tr>
              <a:tr h="377198">
                <a:tc>
                  <a:txBody>
                    <a:bodyPr/>
                    <a:lstStyle/>
                    <a:p>
                      <a:r>
                        <a:rPr lang="es-MX" sz="1900" dirty="0"/>
                        <a:t>Redondo</a:t>
                      </a:r>
                      <a:r>
                        <a:rPr lang="es-MX" sz="1900" baseline="0" dirty="0"/>
                        <a:t> Solido Liso A36</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a:t>
                      </a:r>
                      <a:r>
                        <a:rPr lang="es-ES_tradnl" sz="1900" dirty="0"/>
                        <a:t>2,530 kg/cm²</a:t>
                      </a:r>
                      <a:endParaRPr lang="es-MX" sz="1900" b="0" dirty="0"/>
                    </a:p>
                  </a:txBody>
                  <a:tcPr anchor="ctr"/>
                </a:tc>
                <a:extLst>
                  <a:ext uri="{0D108BD9-81ED-4DB2-BD59-A6C34878D82A}">
                    <a16:rowId xmlns:a16="http://schemas.microsoft.com/office/drawing/2014/main" val="10005"/>
                  </a:ext>
                </a:extLst>
              </a:tr>
              <a:tr h="377198">
                <a:tc>
                  <a:txBody>
                    <a:bodyPr/>
                    <a:lstStyle/>
                    <a:p>
                      <a:r>
                        <a:rPr lang="es-MX" sz="1900" dirty="0"/>
                        <a:t>Tubo Circular </a:t>
                      </a:r>
                      <a:r>
                        <a:rPr lang="es-MX" sz="1900" dirty="0" smtClean="0"/>
                        <a:t>A50</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3,515 </a:t>
                      </a:r>
                      <a:r>
                        <a:rPr lang="es-ES_tradnl" sz="1900" dirty="0"/>
                        <a:t>kg/cm²</a:t>
                      </a:r>
                      <a:endParaRPr lang="es-MX" sz="1900" b="0" dirty="0"/>
                    </a:p>
                  </a:txBody>
                  <a:tcPr anchor="ctr"/>
                </a:tc>
                <a:extLst>
                  <a:ext uri="{0D108BD9-81ED-4DB2-BD59-A6C34878D82A}">
                    <a16:rowId xmlns:a16="http://schemas.microsoft.com/office/drawing/2014/main" val="10006"/>
                  </a:ext>
                </a:extLst>
              </a:tr>
              <a:tr h="377198">
                <a:tc>
                  <a:txBody>
                    <a:bodyPr/>
                    <a:lstStyle/>
                    <a:p>
                      <a:r>
                        <a:rPr lang="es-MX" sz="1900" dirty="0"/>
                        <a:t>Tuco Circular A513</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3,515 </a:t>
                      </a:r>
                      <a:r>
                        <a:rPr lang="es-ES_tradnl" sz="1900" dirty="0"/>
                        <a:t>kg/cm²</a:t>
                      </a:r>
                      <a:endParaRPr lang="es-MX" sz="1900" b="0" dirty="0"/>
                    </a:p>
                  </a:txBody>
                  <a:tcPr anchor="ctr"/>
                </a:tc>
                <a:extLst>
                  <a:ext uri="{0D108BD9-81ED-4DB2-BD59-A6C34878D82A}">
                    <a16:rowId xmlns:a16="http://schemas.microsoft.com/office/drawing/2014/main" val="10007"/>
                  </a:ext>
                </a:extLst>
              </a:tr>
            </a:tbl>
          </a:graphicData>
        </a:graphic>
      </p:graphicFrame>
      <p:pic>
        <p:nvPicPr>
          <p:cNvPr id="19"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 b="100000" l="2000" r="90000"/>
                    </a14:imgEffect>
                  </a14:imgLayer>
                </a14:imgProps>
              </a:ext>
            </a:extLst>
          </a:blip>
          <a:srcRect r="29209"/>
          <a:stretch/>
        </p:blipFill>
        <p:spPr bwMode="auto">
          <a:xfrm>
            <a:off x="7953044" y="1778062"/>
            <a:ext cx="1635590" cy="1488901"/>
          </a:xfrm>
          <a:prstGeom prst="rect">
            <a:avLst/>
          </a:prstGeom>
          <a:noFill/>
          <a:ln w="9525">
            <a:noFill/>
            <a:miter lim="800000"/>
            <a:headEnd/>
            <a:tailEnd/>
          </a:ln>
        </p:spPr>
      </p:pic>
      <p:pic>
        <p:nvPicPr>
          <p:cNvPr id="22"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Lst>
          </a:blip>
          <a:srcRect/>
          <a:stretch>
            <a:fillRect/>
          </a:stretch>
        </p:blipFill>
        <p:spPr bwMode="auto">
          <a:xfrm>
            <a:off x="8050379" y="3485359"/>
            <a:ext cx="1538255" cy="1153691"/>
          </a:xfrm>
          <a:prstGeom prst="rect">
            <a:avLst/>
          </a:prstGeom>
          <a:noFill/>
          <a:ln w="9525">
            <a:noFill/>
            <a:miter lim="800000"/>
            <a:headEnd/>
            <a:tailEnd/>
          </a:ln>
        </p:spPr>
      </p:pic>
      <p:pic>
        <p:nvPicPr>
          <p:cNvPr id="23"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829" l="2687" r="100000"/>
                    </a14:imgEffect>
                  </a14:imgLayer>
                </a14:imgProps>
              </a:ext>
            </a:extLst>
          </a:blip>
          <a:srcRect/>
          <a:stretch>
            <a:fillRect/>
          </a:stretch>
        </p:blipFill>
        <p:spPr bwMode="auto">
          <a:xfrm>
            <a:off x="8028890" y="4925519"/>
            <a:ext cx="1658847" cy="1244135"/>
          </a:xfrm>
          <a:prstGeom prst="rect">
            <a:avLst/>
          </a:prstGeom>
          <a:noFill/>
          <a:ln w="9525">
            <a:noFill/>
            <a:miter lim="800000"/>
            <a:headEnd/>
            <a:tailEnd/>
          </a:ln>
        </p:spPr>
      </p:pic>
      <p:sp>
        <p:nvSpPr>
          <p:cNvPr id="24"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NTC BCS</a:t>
            </a:r>
          </a:p>
        </p:txBody>
      </p:sp>
      <p:pic>
        <p:nvPicPr>
          <p:cNvPr id="20" name="Imagen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27" name="Imagen 26"/>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8"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D712A592-0E72-4BC5-8427-A59A6AEA02B6}"/>
              </a:ext>
            </a:extLst>
          </p:cNvPr>
          <p:cNvSpPr>
            <a:spLocks noGrp="1"/>
          </p:cNvSpPr>
          <p:nvPr>
            <p:ph type="sldNum" sz="quarter" idx="12"/>
          </p:nvPr>
        </p:nvSpPr>
        <p:spPr/>
        <p:txBody>
          <a:bodyPr/>
          <a:lstStyle/>
          <a:p>
            <a:fld id="{A20D5B2E-A39C-4A67-9A03-2664C49F1C64}" type="slidenum">
              <a:rPr lang="es-MX" smtClean="0"/>
              <a:pPr/>
              <a:t>54</a:t>
            </a:fld>
            <a:r>
              <a:rPr lang="es-MX"/>
              <a:t>/87</a:t>
            </a:r>
            <a:endParaRPr lang="es-MX" dirty="0"/>
          </a:p>
        </p:txBody>
      </p:sp>
    </p:spTree>
    <p:extLst>
      <p:ext uri="{BB962C8B-B14F-4D97-AF65-F5344CB8AC3E}">
        <p14:creationId xmlns:p14="http://schemas.microsoft.com/office/powerpoint/2010/main" val="3267827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sp>
        <p:nvSpPr>
          <p:cNvPr id="13"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NTC BCS</a:t>
            </a:r>
          </a:p>
        </p:txBody>
      </p:sp>
      <p:sp>
        <p:nvSpPr>
          <p:cNvPr id="17" name="16 Rectángulo"/>
          <p:cNvSpPr/>
          <p:nvPr/>
        </p:nvSpPr>
        <p:spPr>
          <a:xfrm>
            <a:off x="395958" y="1988840"/>
            <a:ext cx="3672408" cy="1261884"/>
          </a:xfrm>
          <a:prstGeom prst="rect">
            <a:avLst/>
          </a:prstGeom>
        </p:spPr>
        <p:txBody>
          <a:bodyPr wrap="square">
            <a:spAutoFit/>
          </a:bodyPr>
          <a:lstStyle/>
          <a:p>
            <a:pPr lvl="0" algn="just">
              <a:buFont typeface="Wingdings" pitchFamily="2" charset="2"/>
              <a:buChar char="q"/>
            </a:pPr>
            <a:r>
              <a:rPr lang="es-ES_tradnl" sz="1900" b="1" dirty="0">
                <a:ea typeface="Times New Roman" pitchFamily="18" charset="0"/>
                <a:cs typeface="Arial" pitchFamily="34" charset="0"/>
              </a:rPr>
              <a:t>ESPECIFICACIONES</a:t>
            </a:r>
            <a:r>
              <a:rPr lang="es-ES_tradnl" sz="1900" dirty="0">
                <a:ea typeface="Times New Roman" pitchFamily="18" charset="0"/>
                <a:cs typeface="Arial" pitchFamily="34" charset="0"/>
              </a:rPr>
              <a:t>:</a:t>
            </a:r>
          </a:p>
          <a:p>
            <a:pPr lvl="0" algn="just">
              <a:buFont typeface="Wingdings" pitchFamily="2" charset="2"/>
              <a:buChar char="q"/>
            </a:pPr>
            <a:endParaRPr lang="es-ES_tradnl" sz="1900" dirty="0">
              <a:ea typeface="Times New Roman" pitchFamily="18" charset="0"/>
              <a:cs typeface="Arial" pitchFamily="34" charset="0"/>
            </a:endParaRPr>
          </a:p>
          <a:p>
            <a:pPr algn="just"/>
            <a:r>
              <a:rPr lang="es-ES_tradnl" sz="1900" dirty="0">
                <a:ea typeface="Times New Roman" pitchFamily="18" charset="0"/>
                <a:cs typeface="Arial" pitchFamily="34" charset="0"/>
              </a:rPr>
              <a:t>Materiales utilizados normalmente en el estado de Baja California Sur:</a:t>
            </a:r>
            <a:endParaRPr lang="es-MX" sz="1900" b="1" dirty="0">
              <a:cs typeface="Arial" pitchFamily="34" charset="0"/>
            </a:endParaRPr>
          </a:p>
        </p:txBody>
      </p:sp>
      <p:graphicFrame>
        <p:nvGraphicFramePr>
          <p:cNvPr id="19" name="18 Tabla"/>
          <p:cNvGraphicFramePr>
            <a:graphicFrameLocks noGrp="1"/>
          </p:cNvGraphicFramePr>
          <p:nvPr>
            <p:extLst>
              <p:ext uri="{D42A27DB-BD31-4B8C-83A1-F6EECF244321}">
                <p14:modId xmlns:p14="http://schemas.microsoft.com/office/powerpoint/2010/main" val="1044316371"/>
              </p:ext>
            </p:extLst>
          </p:nvPr>
        </p:nvGraphicFramePr>
        <p:xfrm>
          <a:off x="4140374" y="1886439"/>
          <a:ext cx="5473030" cy="4500745"/>
        </p:xfrm>
        <a:graphic>
          <a:graphicData uri="http://schemas.openxmlformats.org/drawingml/2006/table">
            <a:tbl>
              <a:tblPr firstRow="1" bandRow="1">
                <a:tableStyleId>{16D9F66E-5EB9-4882-86FB-DCBF35E3C3E4}</a:tableStyleId>
              </a:tblPr>
              <a:tblGrid>
                <a:gridCol w="3394665">
                  <a:extLst>
                    <a:ext uri="{9D8B030D-6E8A-4147-A177-3AD203B41FA5}">
                      <a16:colId xmlns:a16="http://schemas.microsoft.com/office/drawing/2014/main" val="20000"/>
                    </a:ext>
                  </a:extLst>
                </a:gridCol>
                <a:gridCol w="2078365">
                  <a:extLst>
                    <a:ext uri="{9D8B030D-6E8A-4147-A177-3AD203B41FA5}">
                      <a16:colId xmlns:a16="http://schemas.microsoft.com/office/drawing/2014/main" val="20001"/>
                    </a:ext>
                  </a:extLst>
                </a:gridCol>
              </a:tblGrid>
              <a:tr h="442949">
                <a:tc>
                  <a:txBody>
                    <a:bodyPr/>
                    <a:lstStyle/>
                    <a:p>
                      <a:r>
                        <a:rPr lang="es-MX" sz="1900" dirty="0"/>
                        <a:t>Tubo</a:t>
                      </a:r>
                      <a:r>
                        <a:rPr lang="es-MX" sz="1900" baseline="0" dirty="0"/>
                        <a:t> Cuadrado A36</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a:t>
                      </a:r>
                      <a:r>
                        <a:rPr lang="es-ES_tradnl" sz="1900" dirty="0"/>
                        <a:t>2,530 kg/cm²</a:t>
                      </a:r>
                      <a:endParaRPr lang="es-MX" sz="1900" b="0" dirty="0"/>
                    </a:p>
                  </a:txBody>
                  <a:tcPr anchor="ctr"/>
                </a:tc>
                <a:extLst>
                  <a:ext uri="{0D108BD9-81ED-4DB2-BD59-A6C34878D82A}">
                    <a16:rowId xmlns:a16="http://schemas.microsoft.com/office/drawing/2014/main" val="10000"/>
                  </a:ext>
                </a:extLst>
              </a:tr>
              <a:tr h="442949">
                <a:tc>
                  <a:txBody>
                    <a:bodyPr/>
                    <a:lstStyle/>
                    <a:p>
                      <a:r>
                        <a:rPr lang="es-MX" sz="1900" dirty="0"/>
                        <a:t>Tubo Cuadrado A501</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3,515 </a:t>
                      </a:r>
                      <a:r>
                        <a:rPr lang="es-ES_tradnl" sz="1900" dirty="0"/>
                        <a:t>kg/cm²</a:t>
                      </a:r>
                      <a:endParaRPr lang="es-MX" sz="1900" b="0" dirty="0"/>
                    </a:p>
                  </a:txBody>
                  <a:tcPr anchor="ctr"/>
                </a:tc>
                <a:extLst>
                  <a:ext uri="{0D108BD9-81ED-4DB2-BD59-A6C34878D82A}">
                    <a16:rowId xmlns:a16="http://schemas.microsoft.com/office/drawing/2014/main" val="10001"/>
                  </a:ext>
                </a:extLst>
              </a:tr>
              <a:tr h="442949">
                <a:tc>
                  <a:txBody>
                    <a:bodyPr/>
                    <a:lstStyle/>
                    <a:p>
                      <a:r>
                        <a:rPr lang="es-MX" sz="1900" dirty="0"/>
                        <a:t>Tubo Cuadrado 8’’-16’’ (A.R.)</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3,515 </a:t>
                      </a:r>
                      <a:r>
                        <a:rPr lang="es-ES_tradnl" sz="1900" dirty="0"/>
                        <a:t>kg/cm²</a:t>
                      </a:r>
                      <a:endParaRPr lang="es-MX" sz="1900" b="0" dirty="0"/>
                    </a:p>
                  </a:txBody>
                  <a:tcPr anchor="ctr"/>
                </a:tc>
                <a:extLst>
                  <a:ext uri="{0D108BD9-81ED-4DB2-BD59-A6C34878D82A}">
                    <a16:rowId xmlns:a16="http://schemas.microsoft.com/office/drawing/2014/main" val="10002"/>
                  </a:ext>
                </a:extLst>
              </a:tr>
              <a:tr h="442949">
                <a:tc>
                  <a:txBody>
                    <a:bodyPr/>
                    <a:lstStyle/>
                    <a:p>
                      <a:r>
                        <a:rPr lang="es-MX" sz="1900" dirty="0"/>
                        <a:t>Tubo Rectangular</a:t>
                      </a:r>
                      <a:r>
                        <a:rPr lang="es-MX" sz="1900" baseline="0" dirty="0"/>
                        <a:t> A510</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3,515 </a:t>
                      </a:r>
                      <a:r>
                        <a:rPr lang="es-ES_tradnl" sz="1900" dirty="0"/>
                        <a:t>kg/cm²</a:t>
                      </a:r>
                      <a:endParaRPr lang="es-MX" sz="1900" b="0" dirty="0"/>
                    </a:p>
                  </a:txBody>
                  <a:tcPr anchor="ctr"/>
                </a:tc>
                <a:extLst>
                  <a:ext uri="{0D108BD9-81ED-4DB2-BD59-A6C34878D82A}">
                    <a16:rowId xmlns:a16="http://schemas.microsoft.com/office/drawing/2014/main" val="10003"/>
                  </a:ext>
                </a:extLst>
              </a:tr>
              <a:tr h="367015">
                <a:tc>
                  <a:txBody>
                    <a:bodyPr/>
                    <a:lstStyle/>
                    <a:p>
                      <a:r>
                        <a:rPr lang="es-MX" sz="1900" dirty="0"/>
                        <a:t>Monten G 30 (C.C.)</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900" dirty="0" err="1"/>
                        <a:t>Fy</a:t>
                      </a:r>
                      <a:r>
                        <a:rPr lang="es-MX" sz="1900" dirty="0"/>
                        <a:t>=</a:t>
                      </a:r>
                      <a:r>
                        <a:rPr lang="es-MX" sz="1900" baseline="0" dirty="0"/>
                        <a:t> 2,320</a:t>
                      </a:r>
                      <a:r>
                        <a:rPr lang="es-ES_tradnl" sz="1900" dirty="0"/>
                        <a:t>kg/cm²</a:t>
                      </a:r>
                      <a:endParaRPr lang="es-MX" sz="1900" b="0" dirty="0"/>
                    </a:p>
                  </a:txBody>
                  <a:tcPr anchor="ctr"/>
                </a:tc>
                <a:extLst>
                  <a:ext uri="{0D108BD9-81ED-4DB2-BD59-A6C34878D82A}">
                    <a16:rowId xmlns:a16="http://schemas.microsoft.com/office/drawing/2014/main" val="10004"/>
                  </a:ext>
                </a:extLst>
              </a:tr>
              <a:tr h="442949">
                <a:tc>
                  <a:txBody>
                    <a:bodyPr/>
                    <a:lstStyle/>
                    <a:p>
                      <a:r>
                        <a:rPr lang="es-MX" sz="1900" dirty="0"/>
                        <a:t>Monten G 50 (A.R.)</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s-ES_tradnl" sz="1900" u="none" strike="noStrike" cap="none" normalizeH="0" baseline="0" dirty="0" err="1">
                          <a:ln>
                            <a:noFill/>
                          </a:ln>
                          <a:effectLst/>
                        </a:rPr>
                        <a:t>Fy</a:t>
                      </a:r>
                      <a:r>
                        <a:rPr kumimoji="0" lang="es-ES_tradnl" sz="1900" u="none" strike="noStrike" cap="none" normalizeH="0" baseline="0" dirty="0">
                          <a:ln>
                            <a:noFill/>
                          </a:ln>
                          <a:effectLst/>
                        </a:rPr>
                        <a:t> = 3,515 </a:t>
                      </a:r>
                      <a:r>
                        <a:rPr lang="es-ES_tradnl" sz="1900" dirty="0"/>
                        <a:t>kg/cm²</a:t>
                      </a:r>
                      <a:endParaRPr lang="es-MX" sz="1900" b="0" dirty="0"/>
                    </a:p>
                  </a:txBody>
                  <a:tcPr anchor="ctr"/>
                </a:tc>
                <a:extLst>
                  <a:ext uri="{0D108BD9-81ED-4DB2-BD59-A6C34878D82A}">
                    <a16:rowId xmlns:a16="http://schemas.microsoft.com/office/drawing/2014/main" val="10005"/>
                  </a:ext>
                </a:extLst>
              </a:tr>
              <a:tr h="367015">
                <a:tc>
                  <a:txBody>
                    <a:bodyPr/>
                    <a:lstStyle/>
                    <a:p>
                      <a:r>
                        <a:rPr lang="es-MX" sz="1900" dirty="0"/>
                        <a:t>Soldadura E 60</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900" dirty="0" err="1"/>
                        <a:t>Fy</a:t>
                      </a:r>
                      <a:r>
                        <a:rPr lang="es-MX" sz="1900" dirty="0"/>
                        <a:t>= 4,218 </a:t>
                      </a:r>
                      <a:r>
                        <a:rPr lang="es-ES_tradnl" sz="1900" dirty="0"/>
                        <a:t>kg/cm²</a:t>
                      </a:r>
                      <a:endParaRPr lang="es-MX" sz="1900" b="0" dirty="0"/>
                    </a:p>
                  </a:txBody>
                  <a:tcPr anchor="ctr"/>
                </a:tc>
                <a:extLst>
                  <a:ext uri="{0D108BD9-81ED-4DB2-BD59-A6C34878D82A}">
                    <a16:rowId xmlns:a16="http://schemas.microsoft.com/office/drawing/2014/main" val="10006"/>
                  </a:ext>
                </a:extLst>
              </a:tr>
              <a:tr h="367015">
                <a:tc>
                  <a:txBody>
                    <a:bodyPr/>
                    <a:lstStyle/>
                    <a:p>
                      <a:r>
                        <a:rPr lang="es-MX" sz="1900" dirty="0"/>
                        <a:t>Soldadura E 70</a:t>
                      </a:r>
                      <a:endParaRPr lang="es-MX" sz="1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900" dirty="0" err="1"/>
                        <a:t>Fy</a:t>
                      </a:r>
                      <a:r>
                        <a:rPr lang="es-MX" sz="1900" dirty="0"/>
                        <a:t>= </a:t>
                      </a:r>
                      <a:r>
                        <a:rPr lang="es-MX" sz="1900" dirty="0" smtClean="0"/>
                        <a:t>4,921 </a:t>
                      </a:r>
                      <a:r>
                        <a:rPr lang="es-ES_tradnl" sz="1900" dirty="0"/>
                        <a:t>kg/cm²</a:t>
                      </a:r>
                      <a:endParaRPr lang="es-MX" sz="1900" b="0" dirty="0"/>
                    </a:p>
                  </a:txBody>
                  <a:tcPr anchor="ctr"/>
                </a:tc>
                <a:extLst>
                  <a:ext uri="{0D108BD9-81ED-4DB2-BD59-A6C34878D82A}">
                    <a16:rowId xmlns:a16="http://schemas.microsoft.com/office/drawing/2014/main" val="10007"/>
                  </a:ext>
                </a:extLst>
              </a:tr>
              <a:tr h="367015">
                <a:tc>
                  <a:txBody>
                    <a:bodyPr/>
                    <a:lstStyle/>
                    <a:p>
                      <a:r>
                        <a:rPr lang="es-MX" sz="1900" dirty="0"/>
                        <a:t>Tornillos grado 3 A307</a:t>
                      </a:r>
                      <a:endParaRPr lang="es-MX" sz="1900" b="0" dirty="0"/>
                    </a:p>
                  </a:txBody>
                  <a:tcPr anchor="ctr"/>
                </a:tc>
                <a:tc>
                  <a:txBody>
                    <a:bodyPr/>
                    <a:lstStyle/>
                    <a:p>
                      <a:pPr algn="ctr"/>
                      <a:endParaRPr lang="es-MX" sz="1900" b="0"/>
                    </a:p>
                  </a:txBody>
                  <a:tcPr anchor="ctr"/>
                </a:tc>
                <a:extLst>
                  <a:ext uri="{0D108BD9-81ED-4DB2-BD59-A6C34878D82A}">
                    <a16:rowId xmlns:a16="http://schemas.microsoft.com/office/drawing/2014/main" val="10008"/>
                  </a:ext>
                </a:extLst>
              </a:tr>
              <a:tr h="367015">
                <a:tc>
                  <a:txBody>
                    <a:bodyPr/>
                    <a:lstStyle/>
                    <a:p>
                      <a:r>
                        <a:rPr lang="es-MX" sz="1900" dirty="0"/>
                        <a:t>Tornillos grado 5</a:t>
                      </a:r>
                      <a:endParaRPr lang="es-MX" sz="1900" b="0" dirty="0"/>
                    </a:p>
                  </a:txBody>
                  <a:tcPr anchor="ctr"/>
                </a:tc>
                <a:tc>
                  <a:txBody>
                    <a:bodyPr/>
                    <a:lstStyle/>
                    <a:p>
                      <a:pPr algn="ctr"/>
                      <a:endParaRPr lang="es-MX" sz="1900" b="0"/>
                    </a:p>
                  </a:txBody>
                  <a:tcPr anchor="ctr"/>
                </a:tc>
                <a:extLst>
                  <a:ext uri="{0D108BD9-81ED-4DB2-BD59-A6C34878D82A}">
                    <a16:rowId xmlns:a16="http://schemas.microsoft.com/office/drawing/2014/main" val="10009"/>
                  </a:ext>
                </a:extLst>
              </a:tr>
              <a:tr h="367015">
                <a:tc>
                  <a:txBody>
                    <a:bodyPr/>
                    <a:lstStyle/>
                    <a:p>
                      <a:r>
                        <a:rPr lang="es-MX" sz="1900" dirty="0"/>
                        <a:t>Tornillos grado 8</a:t>
                      </a:r>
                      <a:endParaRPr lang="es-MX" sz="1900" b="0" dirty="0"/>
                    </a:p>
                  </a:txBody>
                  <a:tcPr anchor="ctr"/>
                </a:tc>
                <a:tc>
                  <a:txBody>
                    <a:bodyPr/>
                    <a:lstStyle/>
                    <a:p>
                      <a:pPr algn="ctr"/>
                      <a:endParaRPr lang="es-MX" sz="1900" b="0" dirty="0"/>
                    </a:p>
                  </a:txBody>
                  <a:tcPr anchor="ctr"/>
                </a:tc>
                <a:extLst>
                  <a:ext uri="{0D108BD9-81ED-4DB2-BD59-A6C34878D82A}">
                    <a16:rowId xmlns:a16="http://schemas.microsoft.com/office/drawing/2014/main" val="10010"/>
                  </a:ext>
                </a:extLst>
              </a:tr>
            </a:tbl>
          </a:graphicData>
        </a:graphic>
      </p:graphicFrame>
      <p:pic>
        <p:nvPicPr>
          <p:cNvPr id="22"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9319" r="89606"/>
                    </a14:imgEffect>
                  </a14:imgLayer>
                </a14:imgProps>
              </a:ext>
            </a:extLst>
          </a:blip>
          <a:srcRect/>
          <a:stretch>
            <a:fillRect/>
          </a:stretch>
        </p:blipFill>
        <p:spPr bwMode="auto">
          <a:xfrm>
            <a:off x="1417218" y="5161615"/>
            <a:ext cx="1142954" cy="1142954"/>
          </a:xfrm>
          <a:prstGeom prst="rect">
            <a:avLst/>
          </a:prstGeom>
          <a:noFill/>
          <a:ln w="9525">
            <a:noFill/>
            <a:miter lim="800000"/>
            <a:headEnd/>
            <a:tailEnd/>
          </a:ln>
        </p:spPr>
      </p:pic>
      <p:pic>
        <p:nvPicPr>
          <p:cNvPr id="23" name="Picture 6" descr="http://www.arteferrero.com/shop/images/P/p-0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288" b="89542" l="636" r="89831"/>
                    </a14:imgEffect>
                  </a14:imgLayer>
                </a14:imgProps>
              </a:ext>
              <a:ext uri="{28A0092B-C50C-407E-A947-70E740481C1C}">
                <a14:useLocalDpi xmlns:a14="http://schemas.microsoft.com/office/drawing/2010/main" val="0"/>
              </a:ext>
            </a:extLst>
          </a:blip>
          <a:srcRect t="7647" r="24653" b="6838"/>
          <a:stretch/>
        </p:blipFill>
        <p:spPr bwMode="auto">
          <a:xfrm>
            <a:off x="307975" y="3342779"/>
            <a:ext cx="2321379" cy="1708076"/>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25" name="Imagen 24"/>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6"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8000489B-52A1-4E24-8B0F-B7054B888EBA}"/>
              </a:ext>
            </a:extLst>
          </p:cNvPr>
          <p:cNvSpPr>
            <a:spLocks noGrp="1"/>
          </p:cNvSpPr>
          <p:nvPr>
            <p:ph type="sldNum" sz="quarter" idx="12"/>
          </p:nvPr>
        </p:nvSpPr>
        <p:spPr/>
        <p:txBody>
          <a:bodyPr/>
          <a:lstStyle/>
          <a:p>
            <a:fld id="{A20D5B2E-A39C-4A67-9A03-2664C49F1C64}" type="slidenum">
              <a:rPr lang="es-MX" smtClean="0"/>
              <a:pPr/>
              <a:t>55</a:t>
            </a:fld>
            <a:r>
              <a:rPr lang="es-MX"/>
              <a:t>/87</a:t>
            </a:r>
            <a:endParaRPr lang="es-MX" dirty="0"/>
          </a:p>
        </p:txBody>
      </p:sp>
    </p:spTree>
    <p:extLst>
      <p:ext uri="{BB962C8B-B14F-4D97-AF65-F5344CB8AC3E}">
        <p14:creationId xmlns:p14="http://schemas.microsoft.com/office/powerpoint/2010/main" val="2633939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sp>
        <p:nvSpPr>
          <p:cNvPr id="17"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PROPIEDADES IMPORTANTES DEL ACERO</a:t>
            </a:r>
          </a:p>
        </p:txBody>
      </p:sp>
      <p:sp>
        <p:nvSpPr>
          <p:cNvPr id="18" name="17 Rectángulo"/>
          <p:cNvSpPr/>
          <p:nvPr/>
        </p:nvSpPr>
        <p:spPr>
          <a:xfrm>
            <a:off x="395958" y="1844824"/>
            <a:ext cx="9433048" cy="2723823"/>
          </a:xfrm>
          <a:prstGeom prst="rect">
            <a:avLst/>
          </a:prstGeom>
        </p:spPr>
        <p:txBody>
          <a:bodyPr wrap="square">
            <a:spAutoFit/>
          </a:bodyPr>
          <a:lstStyle/>
          <a:p>
            <a:pPr marL="285750" indent="-285750" algn="just">
              <a:buFont typeface="Wingdings" pitchFamily="2" charset="2"/>
              <a:buChar char="q"/>
            </a:pPr>
            <a:r>
              <a:rPr lang="es-MX" sz="1900" b="1" dirty="0"/>
              <a:t>Elasticidad</a:t>
            </a:r>
            <a:r>
              <a:rPr lang="es-MX" sz="1900" dirty="0"/>
              <a:t>. </a:t>
            </a:r>
            <a:r>
              <a:rPr lang="es-MX" sz="1900" b="1" dirty="0"/>
              <a:t>-</a:t>
            </a:r>
            <a:r>
              <a:rPr lang="es-MX" sz="1900" dirty="0"/>
              <a:t> Propiedad de los cuerpos de volver a su forma original al cesar una fuerza deformante. Se consideran perfectamente elásticos si no han rebasado su límite de elasticidad.</a:t>
            </a:r>
          </a:p>
          <a:p>
            <a:pPr algn="just"/>
            <a:endParaRPr lang="es-MX" sz="1900" dirty="0"/>
          </a:p>
          <a:p>
            <a:pPr marL="285750" indent="-285750" algn="just">
              <a:buFont typeface="Wingdings" pitchFamily="2" charset="2"/>
              <a:buChar char="q"/>
            </a:pPr>
            <a:r>
              <a:rPr lang="es-MX" sz="1900" b="1" dirty="0"/>
              <a:t>Ductilidad</a:t>
            </a:r>
            <a:r>
              <a:rPr lang="es-MX" sz="1900" dirty="0"/>
              <a:t>. </a:t>
            </a:r>
            <a:r>
              <a:rPr lang="es-MX" sz="1900" b="1" dirty="0"/>
              <a:t>-</a:t>
            </a:r>
            <a:r>
              <a:rPr lang="es-MX" sz="1900" dirty="0"/>
              <a:t> Es la propiedad que tienen los materiales de soportar grandes deformaciones sin fallar bajo altos esfuerzos de tensión. Un material que no tenga esta propiedad probablemente será duro y frágil y se romperá al someterlo a un golpe repentino. En miembros sometidos a cargas nominales se desarrollan altas concentraciones de esfuerzos en varios puntos.</a:t>
            </a:r>
          </a:p>
        </p:txBody>
      </p:sp>
      <p:pic>
        <p:nvPicPr>
          <p:cNvPr id="19" name="Picture 4"/>
          <p:cNvPicPr>
            <a:picLocks noChangeAspect="1" noChangeArrowheads="1"/>
          </p:cNvPicPr>
          <p:nvPr/>
        </p:nvPicPr>
        <p:blipFill>
          <a:blip r:embed="rId2" cstate="print"/>
          <a:srcRect/>
          <a:stretch>
            <a:fillRect/>
          </a:stretch>
        </p:blipFill>
        <p:spPr bwMode="auto">
          <a:xfrm>
            <a:off x="3276278" y="4653136"/>
            <a:ext cx="3344738" cy="1656184"/>
          </a:xfrm>
          <a:prstGeom prst="rect">
            <a:avLst/>
          </a:prstGeom>
          <a:ln>
            <a:noFill/>
          </a:ln>
          <a:effectLst>
            <a:softEdge rad="112500"/>
          </a:effectLst>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20" name="Imagen 19"/>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3"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1F8125B3-7E95-42DF-860F-126CD7D3997B}"/>
              </a:ext>
            </a:extLst>
          </p:cNvPr>
          <p:cNvSpPr>
            <a:spLocks noGrp="1"/>
          </p:cNvSpPr>
          <p:nvPr>
            <p:ph type="sldNum" sz="quarter" idx="12"/>
          </p:nvPr>
        </p:nvSpPr>
        <p:spPr/>
        <p:txBody>
          <a:bodyPr/>
          <a:lstStyle/>
          <a:p>
            <a:fld id="{A20D5B2E-A39C-4A67-9A03-2664C49F1C64}" type="slidenum">
              <a:rPr lang="es-MX" smtClean="0"/>
              <a:pPr/>
              <a:t>56</a:t>
            </a:fld>
            <a:r>
              <a:rPr lang="es-MX"/>
              <a:t>/87</a:t>
            </a:r>
            <a:endParaRPr lang="es-MX" dirty="0"/>
          </a:p>
        </p:txBody>
      </p:sp>
    </p:spTree>
    <p:extLst>
      <p:ext uri="{BB962C8B-B14F-4D97-AF65-F5344CB8AC3E}">
        <p14:creationId xmlns:p14="http://schemas.microsoft.com/office/powerpoint/2010/main" val="409113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6" name="15 Rectángulo"/>
          <p:cNvSpPr/>
          <p:nvPr/>
        </p:nvSpPr>
        <p:spPr>
          <a:xfrm>
            <a:off x="467966" y="2060848"/>
            <a:ext cx="9361040" cy="369332"/>
          </a:xfrm>
          <a:prstGeom prst="rect">
            <a:avLst/>
          </a:prstGeom>
        </p:spPr>
        <p:txBody>
          <a:bodyPr wrap="square">
            <a:spAutoFit/>
          </a:bodyPr>
          <a:lstStyle/>
          <a:p>
            <a:pPr>
              <a:buFont typeface="Wingdings" pitchFamily="2" charset="2"/>
              <a:buChar char="Ø"/>
              <a:defRPr/>
            </a:pPr>
            <a:endParaRPr lang="es-MX" dirty="0"/>
          </a:p>
        </p:txBody>
      </p:sp>
      <p:sp>
        <p:nvSpPr>
          <p:cNvPr id="17"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PROPIEDADES IMPORTANTES DEL ACERO</a:t>
            </a:r>
          </a:p>
        </p:txBody>
      </p:sp>
      <p:sp>
        <p:nvSpPr>
          <p:cNvPr id="13" name="12 Rectángulo"/>
          <p:cNvSpPr/>
          <p:nvPr/>
        </p:nvSpPr>
        <p:spPr>
          <a:xfrm>
            <a:off x="395958" y="1844824"/>
            <a:ext cx="9217024" cy="3877985"/>
          </a:xfrm>
          <a:prstGeom prst="rect">
            <a:avLst/>
          </a:prstGeom>
        </p:spPr>
        <p:txBody>
          <a:bodyPr wrap="square">
            <a:spAutoFit/>
          </a:bodyPr>
          <a:lstStyle/>
          <a:p>
            <a:pPr marL="285750" indent="-285750" algn="just">
              <a:buFont typeface="Wingdings" pitchFamily="2" charset="2"/>
              <a:buChar char="q"/>
            </a:pPr>
            <a:r>
              <a:rPr lang="es-MX" sz="1900" b="1" dirty="0"/>
              <a:t>Tenacidad. - </a:t>
            </a:r>
            <a:r>
              <a:rPr lang="es-MX" sz="1900" dirty="0"/>
              <a:t>Los aceros estructurales poseen resistencia y ductilidad. Al conjunto de estas acciones se le conoce como tenacidad. Un miembro de acero cargado hasta que se presenten grandes deformaciones será aún capaz de resistir grandes fuerzas. También se conoce a la tenacidad como la capacidad de un material para absorber energía en grandes cantidades</a:t>
            </a:r>
            <a:r>
              <a:rPr lang="es-MX" sz="1900" dirty="0" smtClean="0"/>
              <a:t>.</a:t>
            </a:r>
          </a:p>
          <a:p>
            <a:pPr marL="285750" indent="-285750" algn="just">
              <a:buFont typeface="Wingdings" pitchFamily="2" charset="2"/>
              <a:buChar char="q"/>
            </a:pPr>
            <a:endParaRPr lang="es-MX" sz="1900" dirty="0"/>
          </a:p>
          <a:p>
            <a:pPr marL="285750" indent="-285750" algn="just">
              <a:buFont typeface="Wingdings" pitchFamily="2" charset="2"/>
              <a:buChar char="q"/>
            </a:pPr>
            <a:r>
              <a:rPr lang="es-MX" sz="1900" b="1" dirty="0"/>
              <a:t>Alta Resistencia. -</a:t>
            </a:r>
            <a:r>
              <a:rPr lang="es-MX" sz="1900" dirty="0"/>
              <a:t> La alta resistencia de acero por unidad de peso implica que será relativamente bajo el peso de las estructuras, gran ventaja en la construcción de grandes claros como es el caso de puentes o edificios altos.</a:t>
            </a:r>
          </a:p>
          <a:p>
            <a:pPr marL="285750" indent="-285750" algn="just">
              <a:buFont typeface="Wingdings" pitchFamily="2" charset="2"/>
              <a:buChar char="q"/>
            </a:pPr>
            <a:endParaRPr lang="es-MX" sz="1900" b="1" dirty="0">
              <a:effectLst>
                <a:outerShdw blurRad="38100" dist="38100" dir="2700000" algn="tl">
                  <a:srgbClr val="000000">
                    <a:alpha val="43137"/>
                  </a:srgbClr>
                </a:outerShdw>
              </a:effectLst>
            </a:endParaRPr>
          </a:p>
          <a:p>
            <a:pPr marL="285750" indent="-285750" algn="just">
              <a:buFont typeface="Wingdings" pitchFamily="2" charset="2"/>
              <a:buChar char="q"/>
            </a:pPr>
            <a:r>
              <a:rPr lang="es-MX" sz="1900" b="1" dirty="0"/>
              <a:t>Uniformidad. - </a:t>
            </a:r>
            <a:r>
              <a:rPr lang="es-MX" sz="1900" dirty="0"/>
              <a:t>Las propiedades del acero no cambian apreciablemente en el tiempo como es el caso de las estructuras de concreto reforzado.</a:t>
            </a:r>
          </a:p>
          <a:p>
            <a:pPr marL="285750" indent="-285750" algn="just">
              <a:buFont typeface="Arial" pitchFamily="34" charset="0"/>
              <a:buChar char="•"/>
            </a:pPr>
            <a:endParaRPr lang="es-MX" dirty="0"/>
          </a:p>
        </p:txBody>
      </p:sp>
      <p:pic>
        <p:nvPicPr>
          <p:cNvPr id="22" name="Picture 2"/>
          <p:cNvPicPr>
            <a:picLocks noChangeAspect="1" noChangeArrowheads="1"/>
          </p:cNvPicPr>
          <p:nvPr/>
        </p:nvPicPr>
        <p:blipFill>
          <a:blip r:embed="rId2" cstate="print"/>
          <a:srcRect/>
          <a:stretch>
            <a:fillRect/>
          </a:stretch>
        </p:blipFill>
        <p:spPr bwMode="auto">
          <a:xfrm>
            <a:off x="6540472" y="5137975"/>
            <a:ext cx="2160240" cy="1189551"/>
          </a:xfrm>
          <a:prstGeom prst="rect">
            <a:avLst/>
          </a:prstGeom>
          <a:noFill/>
          <a:ln w="9525">
            <a:noFill/>
            <a:miter lim="800000"/>
            <a:headEnd/>
            <a:tailEnd/>
          </a:ln>
        </p:spPr>
      </p:pic>
      <p:pic>
        <p:nvPicPr>
          <p:cNvPr id="19" name="Imagen 1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24" name="Imagen 23"/>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5" name="15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1.2 REGLAMENTO Y ESPECIFICACIONES DE DISEÑO</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14" name="Rectángulo redondeado 16">
            <a:hlinkClick r:id="rId5" action="ppaction://hlinksldjump"/>
            <a:extLst>
              <a:ext uri="{FF2B5EF4-FFF2-40B4-BE49-F238E27FC236}">
                <a16:creationId xmlns:a16="http://schemas.microsoft.com/office/drawing/2014/main" id="{DA068E15-9F92-4BA9-8E3E-7A299254EC45}"/>
              </a:ext>
            </a:extLst>
          </p:cNvPr>
          <p:cNvSpPr/>
          <p:nvPr/>
        </p:nvSpPr>
        <p:spPr>
          <a:xfrm>
            <a:off x="474561" y="6356352"/>
            <a:ext cx="1577552" cy="36512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
        <p:nvSpPr>
          <p:cNvPr id="3" name="Marcador de número de diapositiva 2">
            <a:extLst>
              <a:ext uri="{FF2B5EF4-FFF2-40B4-BE49-F238E27FC236}">
                <a16:creationId xmlns:a16="http://schemas.microsoft.com/office/drawing/2014/main" id="{A0D5FF67-0BAA-4BB4-9D76-DD471E113D61}"/>
              </a:ext>
            </a:extLst>
          </p:cNvPr>
          <p:cNvSpPr>
            <a:spLocks noGrp="1"/>
          </p:cNvSpPr>
          <p:nvPr>
            <p:ph type="sldNum" sz="quarter" idx="12"/>
          </p:nvPr>
        </p:nvSpPr>
        <p:spPr/>
        <p:txBody>
          <a:bodyPr/>
          <a:lstStyle/>
          <a:p>
            <a:fld id="{A20D5B2E-A39C-4A67-9A03-2664C49F1C64}" type="slidenum">
              <a:rPr lang="es-MX" smtClean="0"/>
              <a:pPr/>
              <a:t>57</a:t>
            </a:fld>
            <a:r>
              <a:rPr lang="es-MX"/>
              <a:t>/87</a:t>
            </a:r>
            <a:endParaRPr lang="es-MX" dirty="0"/>
          </a:p>
        </p:txBody>
      </p:sp>
    </p:spTree>
    <p:extLst>
      <p:ext uri="{BB962C8B-B14F-4D97-AF65-F5344CB8AC3E}">
        <p14:creationId xmlns:p14="http://schemas.microsoft.com/office/powerpoint/2010/main" val="390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5" name="14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1.3 CRITERIOS DE DISEÑO</a:t>
            </a:r>
          </a:p>
        </p:txBody>
      </p:sp>
      <p:pic>
        <p:nvPicPr>
          <p:cNvPr id="9" name="Imagen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1" name="Imagen 10"/>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2" name="16 CuadroTexto">
            <a:extLst>
              <a:ext uri="{FF2B5EF4-FFF2-40B4-BE49-F238E27FC236}">
                <a16:creationId xmlns:a16="http://schemas.microsoft.com/office/drawing/2014/main" id="{4D575184-9B50-4639-BA29-7FAC5E5AEEF9}"/>
              </a:ext>
            </a:extLst>
          </p:cNvPr>
          <p:cNvSpPr txBox="1"/>
          <p:nvPr/>
        </p:nvSpPr>
        <p:spPr>
          <a:xfrm>
            <a:off x="345696" y="1640815"/>
            <a:ext cx="9702153" cy="769441"/>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dirty="0">
                <a:ln w="11430"/>
                <a:solidFill>
                  <a:prstClr val="white"/>
                </a:solidFill>
                <a:effectLst>
                  <a:outerShdw blurRad="80000" dist="40000" dir="5040000" algn="tl">
                    <a:srgbClr val="000000">
                      <a:alpha val="30000"/>
                    </a:srgbClr>
                  </a:outerShdw>
                </a:effectLst>
              </a:rPr>
              <a:t>1.3 CRITERIOS DE DISEÑO</a:t>
            </a:r>
          </a:p>
        </p:txBody>
      </p:sp>
      <p:pic>
        <p:nvPicPr>
          <p:cNvPr id="1026" name="Picture 2" descr="Ingeniero en uniforme sosteniendo una computadora portátil y pensando. |  Foto Gratis">
            <a:extLst>
              <a:ext uri="{FF2B5EF4-FFF2-40B4-BE49-F238E27FC236}">
                <a16:creationId xmlns:a16="http://schemas.microsoft.com/office/drawing/2014/main" id="{ADD22614-3A22-4475-9C56-8401C286A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98" y="3222104"/>
            <a:ext cx="4124978" cy="2747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eño y proyección de edificios altos -">
            <a:extLst>
              <a:ext uri="{FF2B5EF4-FFF2-40B4-BE49-F238E27FC236}">
                <a16:creationId xmlns:a16="http://schemas.microsoft.com/office/drawing/2014/main" id="{030D9F96-6D92-44DD-B895-A8D6D39C1A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9218" y="3222103"/>
            <a:ext cx="4808631" cy="2747789"/>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a:extLst>
              <a:ext uri="{FF2B5EF4-FFF2-40B4-BE49-F238E27FC236}">
                <a16:creationId xmlns:a16="http://schemas.microsoft.com/office/drawing/2014/main" id="{00780683-8614-4F49-96C7-54412E31B383}"/>
              </a:ext>
            </a:extLst>
          </p:cNvPr>
          <p:cNvSpPr>
            <a:spLocks noGrp="1"/>
          </p:cNvSpPr>
          <p:nvPr>
            <p:ph type="sldNum" sz="quarter" idx="12"/>
          </p:nvPr>
        </p:nvSpPr>
        <p:spPr/>
        <p:txBody>
          <a:bodyPr/>
          <a:lstStyle/>
          <a:p>
            <a:fld id="{A20D5B2E-A39C-4A67-9A03-2664C49F1C64}" type="slidenum">
              <a:rPr lang="es-MX" smtClean="0"/>
              <a:pPr/>
              <a:t>58</a:t>
            </a:fld>
            <a:r>
              <a:rPr lang="es-MX"/>
              <a:t>/87</a:t>
            </a:r>
            <a:endParaRPr lang="es-MX" dirty="0"/>
          </a:p>
        </p:txBody>
      </p:sp>
      <p:sp>
        <p:nvSpPr>
          <p:cNvPr id="10" name="Rectángulo redondeado 16">
            <a:hlinkClick r:id="rId7" action="ppaction://hlinksldjump"/>
            <a:extLst>
              <a:ext uri="{FF2B5EF4-FFF2-40B4-BE49-F238E27FC236}">
                <a16:creationId xmlns:a16="http://schemas.microsoft.com/office/drawing/2014/main" id="{0A714BA3-C193-43CB-ADA0-0C09FC81972C}"/>
              </a:ext>
            </a:extLst>
          </p:cNvPr>
          <p:cNvSpPr/>
          <p:nvPr/>
        </p:nvSpPr>
        <p:spPr>
          <a:xfrm>
            <a:off x="474561" y="6356352"/>
            <a:ext cx="1577552" cy="36512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Tree>
    <p:extLst>
      <p:ext uri="{BB962C8B-B14F-4D97-AF65-F5344CB8AC3E}">
        <p14:creationId xmlns:p14="http://schemas.microsoft.com/office/powerpoint/2010/main" val="2325259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CRITERIOS DE DISEÑO</a:t>
            </a:r>
          </a:p>
        </p:txBody>
      </p:sp>
      <p:sp>
        <p:nvSpPr>
          <p:cNvPr id="12" name="1 Marcador de contenido"/>
          <p:cNvSpPr>
            <a:spLocks noGrp="1"/>
          </p:cNvSpPr>
          <p:nvPr>
            <p:ph idx="1"/>
          </p:nvPr>
        </p:nvSpPr>
        <p:spPr>
          <a:xfrm>
            <a:off x="474561" y="1974238"/>
            <a:ext cx="9354448" cy="4530725"/>
          </a:xfrm>
        </p:spPr>
        <p:txBody>
          <a:bodyPr>
            <a:normAutofit/>
          </a:bodyPr>
          <a:lstStyle/>
          <a:p>
            <a:pPr marL="0" indent="0" algn="just">
              <a:lnSpc>
                <a:spcPct val="100000"/>
              </a:lnSpc>
              <a:buNone/>
            </a:pPr>
            <a:r>
              <a:rPr lang="es-ES" sz="1900" dirty="0">
                <a:effectLst/>
              </a:rPr>
              <a:t>El dimensionamiento de las estructuras y de los elementos que las componen se efectuará de acuerdo con los criterios relativos a los estados límite de falla y de servicio.</a:t>
            </a:r>
          </a:p>
        </p:txBody>
      </p:sp>
      <p:sp>
        <p:nvSpPr>
          <p:cNvPr id="15" name="1 Marcador de contenido"/>
          <p:cNvSpPr txBox="1">
            <a:spLocks/>
          </p:cNvSpPr>
          <p:nvPr/>
        </p:nvSpPr>
        <p:spPr>
          <a:xfrm>
            <a:off x="474561" y="2882054"/>
            <a:ext cx="9354448" cy="3240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MX" sz="1900" dirty="0"/>
              <a:t>Toda edificación debe contar con un sistema estructural que permita el flujo adecuado de las fuerzas que generan las distintas acciones de diseño, para que dichas fuerzas puedan ser transmitidas de manera continua y eficiente hasta la cimentación. Debe contar además con una cimentación que garantice la correcta transmisión de dichas fuerzas al subsuelo.</a:t>
            </a:r>
          </a:p>
          <a:p>
            <a:pPr>
              <a:lnSpc>
                <a:spcPct val="150000"/>
              </a:lnSpc>
            </a:pPr>
            <a:endParaRPr lang="es-ES" sz="1800" dirty="0"/>
          </a:p>
        </p:txBody>
      </p:sp>
      <p:pic>
        <p:nvPicPr>
          <p:cNvPr id="8" name="Imagen 7"/>
          <p:cNvPicPr>
            <a:picLocks noChangeAspect="1"/>
          </p:cNvPicPr>
          <p:nvPr/>
        </p:nvPicPr>
        <p:blipFill>
          <a:blip r:embed="rId2"/>
          <a:stretch>
            <a:fillRect/>
          </a:stretch>
        </p:blipFill>
        <p:spPr>
          <a:xfrm>
            <a:off x="3999811" y="4415631"/>
            <a:ext cx="2441366" cy="1624618"/>
          </a:xfrm>
          <a:prstGeom prst="rect">
            <a:avLst/>
          </a:prstGeom>
          <a:ln>
            <a:noFill/>
          </a:ln>
          <a:effectLst>
            <a:outerShdw blurRad="292100" dist="139700" dir="2700000" algn="tl" rotWithShape="0">
              <a:srgbClr val="333333">
                <a:alpha val="65000"/>
              </a:srgbClr>
            </a:outerShdw>
          </a:effectLst>
        </p:spPr>
      </p:pic>
      <p:sp>
        <p:nvSpPr>
          <p:cNvPr id="17" name="16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1.3 CRITERIOS DE DISEÑO</a:t>
            </a:r>
          </a:p>
        </p:txBody>
      </p:sp>
      <p:pic>
        <p:nvPicPr>
          <p:cNvPr id="11" name="Imagen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4" name="Imagen 13"/>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CB9C0776-0C10-49EB-AA4D-CCCFFA944E35}"/>
              </a:ext>
            </a:extLst>
          </p:cNvPr>
          <p:cNvSpPr>
            <a:spLocks noGrp="1"/>
          </p:cNvSpPr>
          <p:nvPr>
            <p:ph type="sldNum" sz="quarter" idx="12"/>
          </p:nvPr>
        </p:nvSpPr>
        <p:spPr/>
        <p:txBody>
          <a:bodyPr/>
          <a:lstStyle/>
          <a:p>
            <a:fld id="{A20D5B2E-A39C-4A67-9A03-2664C49F1C64}" type="slidenum">
              <a:rPr lang="es-MX" smtClean="0"/>
              <a:pPr/>
              <a:t>59</a:t>
            </a:fld>
            <a:r>
              <a:rPr lang="es-MX"/>
              <a:t>/87</a:t>
            </a:r>
            <a:endParaRPr lang="es-MX" dirty="0"/>
          </a:p>
        </p:txBody>
      </p:sp>
    </p:spTree>
    <p:extLst>
      <p:ext uri="{BB962C8B-B14F-4D97-AF65-F5344CB8AC3E}">
        <p14:creationId xmlns:p14="http://schemas.microsoft.com/office/powerpoint/2010/main" val="2449187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CLASIFICACION DE ACEROS</a:t>
            </a:r>
          </a:p>
        </p:txBody>
      </p:sp>
      <p:sp>
        <p:nvSpPr>
          <p:cNvPr id="13" name="CuadroTexto 11"/>
          <p:cNvSpPr txBox="1"/>
          <p:nvPr/>
        </p:nvSpPr>
        <p:spPr>
          <a:xfrm>
            <a:off x="395960" y="1993216"/>
            <a:ext cx="9433047" cy="384721"/>
          </a:xfrm>
          <a:prstGeom prst="rect">
            <a:avLst/>
          </a:prstGeom>
          <a:noFill/>
        </p:spPr>
        <p:txBody>
          <a:bodyPr wrap="square" rtlCol="0">
            <a:spAutoFit/>
          </a:bodyPr>
          <a:lstStyle/>
          <a:p>
            <a:pPr algn="just"/>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2" name="21 Rectángulo"/>
          <p:cNvSpPr/>
          <p:nvPr/>
        </p:nvSpPr>
        <p:spPr>
          <a:xfrm>
            <a:off x="539974" y="1988840"/>
            <a:ext cx="9217024" cy="646331"/>
          </a:xfrm>
          <a:prstGeom prst="rect">
            <a:avLst/>
          </a:prstGeom>
        </p:spPr>
        <p:txBody>
          <a:bodyPr wrap="square">
            <a:spAutoFit/>
          </a:bodyPr>
          <a:lstStyle/>
          <a:p>
            <a:pPr algn="just">
              <a:defRPr/>
            </a:pPr>
            <a:endParaRPr lang="es-ES" dirty="0"/>
          </a:p>
          <a:p>
            <a:pPr algn="just">
              <a:defRPr/>
            </a:pPr>
            <a:endParaRPr lang="es-ES" dirty="0"/>
          </a:p>
        </p:txBody>
      </p:sp>
      <p:sp>
        <p:nvSpPr>
          <p:cNvPr id="16" name="15 Rectángulo"/>
          <p:cNvSpPr/>
          <p:nvPr/>
        </p:nvSpPr>
        <p:spPr>
          <a:xfrm>
            <a:off x="467966" y="1916833"/>
            <a:ext cx="9289032" cy="677108"/>
          </a:xfrm>
          <a:prstGeom prst="rect">
            <a:avLst/>
          </a:prstGeom>
        </p:spPr>
        <p:txBody>
          <a:bodyPr wrap="square">
            <a:spAutoFit/>
          </a:bodyPr>
          <a:lstStyle/>
          <a:p>
            <a:pPr algn="just"/>
            <a:r>
              <a:rPr lang="es-MX" sz="1900" dirty="0"/>
              <a:t>Según la norma UNE EN 10020:2001, y atendiendo a la composición química, los aceros se clasifican en:</a:t>
            </a:r>
          </a:p>
        </p:txBody>
      </p:sp>
      <p:sp>
        <p:nvSpPr>
          <p:cNvPr id="18" name="17 Rectángulo"/>
          <p:cNvSpPr/>
          <p:nvPr/>
        </p:nvSpPr>
        <p:spPr>
          <a:xfrm>
            <a:off x="828006" y="2924944"/>
            <a:ext cx="3672408" cy="1296144"/>
          </a:xfrm>
          <a:prstGeom prst="rect">
            <a:avLst/>
          </a:prstGeom>
          <a:scene3d>
            <a:camera prst="orthographicFront">
              <a:rot lat="0" lon="0" rev="0"/>
            </a:camera>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s-MX" sz="2800" b="1" dirty="0"/>
              <a:t>ACEROS ALEADOS</a:t>
            </a:r>
          </a:p>
        </p:txBody>
      </p:sp>
      <p:sp>
        <p:nvSpPr>
          <p:cNvPr id="19" name="18 Rectángulo"/>
          <p:cNvSpPr/>
          <p:nvPr/>
        </p:nvSpPr>
        <p:spPr>
          <a:xfrm>
            <a:off x="5682512" y="2924944"/>
            <a:ext cx="3600400" cy="129614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MX" sz="2800" b="1" dirty="0"/>
              <a:t>ACEROS  NO ALEADOS</a:t>
            </a:r>
          </a:p>
        </p:txBody>
      </p:sp>
      <p:sp>
        <p:nvSpPr>
          <p:cNvPr id="24" name="23 Elipse"/>
          <p:cNvSpPr/>
          <p:nvPr/>
        </p:nvSpPr>
        <p:spPr>
          <a:xfrm>
            <a:off x="1188182" y="4523253"/>
            <a:ext cx="7848600" cy="1439863"/>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MX" sz="1900" dirty="0"/>
              <a:t>Existe una aleación cuando los elementos químicos distintos del carbono se adicionan al hierro según una dosificación mínima variable para cada uno de ellos</a:t>
            </a:r>
            <a:r>
              <a:rPr lang="es-MX" dirty="0"/>
              <a:t>.</a:t>
            </a:r>
          </a:p>
        </p:txBody>
      </p:sp>
      <p:pic>
        <p:nvPicPr>
          <p:cNvPr id="17" name="Imagen 16"/>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23" name="Imagen 2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27"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10FEEAD8-A25C-4018-9FC0-6E382A492179}"/>
              </a:ext>
            </a:extLst>
          </p:cNvPr>
          <p:cNvSpPr>
            <a:spLocks noGrp="1"/>
          </p:cNvSpPr>
          <p:nvPr>
            <p:ph type="sldNum" sz="quarter" idx="12"/>
          </p:nvPr>
        </p:nvSpPr>
        <p:spPr/>
        <p:txBody>
          <a:bodyPr/>
          <a:lstStyle/>
          <a:p>
            <a:fld id="{A20D5B2E-A39C-4A67-9A03-2664C49F1C64}" type="slidenum">
              <a:rPr lang="es-MX" smtClean="0"/>
              <a:pPr/>
              <a:t>6</a:t>
            </a:fld>
            <a:r>
              <a:rPr lang="es-MX"/>
              <a:t>/87</a:t>
            </a:r>
            <a:endParaRPr lang="es-MX" dirty="0"/>
          </a:p>
        </p:txBody>
      </p:sp>
    </p:spTree>
    <p:extLst>
      <p:ext uri="{BB962C8B-B14F-4D97-AF65-F5344CB8AC3E}">
        <p14:creationId xmlns:p14="http://schemas.microsoft.com/office/powerpoint/2010/main" val="10786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CRITERIOS DE DISEÑO</a:t>
            </a:r>
          </a:p>
        </p:txBody>
      </p:sp>
      <p:sp>
        <p:nvSpPr>
          <p:cNvPr id="17" name="1 Marcador de contenido"/>
          <p:cNvSpPr txBox="1">
            <a:spLocks/>
          </p:cNvSpPr>
          <p:nvPr/>
        </p:nvSpPr>
        <p:spPr>
          <a:xfrm>
            <a:off x="474561" y="1953792"/>
            <a:ext cx="9354448"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s-ES" sz="1900" dirty="0"/>
              <a:t>Toda estructura y cada una de sus partes deben diseñarse para cumplir con los requisitos básicos siguientes:</a:t>
            </a:r>
          </a:p>
          <a:p>
            <a:pPr marL="457200" indent="-457200" algn="just">
              <a:lnSpc>
                <a:spcPct val="100000"/>
              </a:lnSpc>
              <a:buFont typeface="+mj-lt"/>
              <a:buAutoNum type="arabicPeriod"/>
            </a:pPr>
            <a:r>
              <a:rPr lang="es-ES" sz="1900" dirty="0"/>
              <a:t>Tener seguridad adecuada contra la aparición de todo estado límite de falla posible ante las combinaciones de acciones más desfavorables que puedan presentarse durante su vida esperada.</a:t>
            </a:r>
          </a:p>
          <a:p>
            <a:pPr marL="457200" indent="-457200" algn="just">
              <a:lnSpc>
                <a:spcPct val="100000"/>
              </a:lnSpc>
              <a:buFont typeface="+mj-lt"/>
              <a:buAutoNum type="arabicPeriod"/>
            </a:pPr>
            <a:r>
              <a:rPr lang="es-ES" sz="1900" dirty="0"/>
              <a:t>No rebasar ningún estado límite de servicio ante combinaciones de acciones que corresponden a condiciones normales de operación.</a:t>
            </a:r>
          </a:p>
          <a:p>
            <a:pPr>
              <a:lnSpc>
                <a:spcPct val="150000"/>
              </a:lnSpc>
            </a:pPr>
            <a:endParaRPr lang="es-ES" sz="1800" dirty="0"/>
          </a:p>
        </p:txBody>
      </p:sp>
      <p:sp>
        <p:nvSpPr>
          <p:cNvPr id="10" name="9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1.3 CRITERIOS DE DISEÑO</a:t>
            </a:r>
          </a:p>
        </p:txBody>
      </p:sp>
      <p:pic>
        <p:nvPicPr>
          <p:cNvPr id="9" name="Imagen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1" name="Imagen 10"/>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9D61E106-B8B6-4E3D-B52C-7A1E44327DF3}"/>
              </a:ext>
            </a:extLst>
          </p:cNvPr>
          <p:cNvSpPr>
            <a:spLocks noGrp="1"/>
          </p:cNvSpPr>
          <p:nvPr>
            <p:ph type="sldNum" sz="quarter" idx="12"/>
          </p:nvPr>
        </p:nvSpPr>
        <p:spPr/>
        <p:txBody>
          <a:bodyPr/>
          <a:lstStyle/>
          <a:p>
            <a:fld id="{A20D5B2E-A39C-4A67-9A03-2664C49F1C64}" type="slidenum">
              <a:rPr lang="es-MX" smtClean="0"/>
              <a:pPr/>
              <a:t>60</a:t>
            </a:fld>
            <a:r>
              <a:rPr lang="es-MX"/>
              <a:t>/87</a:t>
            </a:r>
            <a:endParaRPr lang="es-MX" dirty="0"/>
          </a:p>
        </p:txBody>
      </p:sp>
    </p:spTree>
    <p:extLst>
      <p:ext uri="{BB962C8B-B14F-4D97-AF65-F5344CB8AC3E}">
        <p14:creationId xmlns:p14="http://schemas.microsoft.com/office/powerpoint/2010/main" val="3836676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ESTADOS LIMITES (NTC)</a:t>
            </a:r>
          </a:p>
        </p:txBody>
      </p:sp>
      <p:sp>
        <p:nvSpPr>
          <p:cNvPr id="9" name="1 Marcador de contenido"/>
          <p:cNvSpPr>
            <a:spLocks noGrp="1"/>
          </p:cNvSpPr>
          <p:nvPr>
            <p:ph idx="1"/>
          </p:nvPr>
        </p:nvSpPr>
        <p:spPr>
          <a:xfrm>
            <a:off x="474561" y="1956722"/>
            <a:ext cx="9354448" cy="2908920"/>
          </a:xfrm>
        </p:spPr>
        <p:txBody>
          <a:bodyPr>
            <a:normAutofit/>
          </a:bodyPr>
          <a:lstStyle/>
          <a:p>
            <a:pPr marL="0" indent="0" algn="just">
              <a:lnSpc>
                <a:spcPct val="100000"/>
              </a:lnSpc>
              <a:buNone/>
            </a:pPr>
            <a:r>
              <a:rPr lang="es-MX" sz="1900" dirty="0">
                <a:effectLst/>
              </a:rPr>
              <a:t>Para fines de aplicación de estas Normas, se alcanza un estado límite de comportamiento en una construcción cuando se presenta una combinación de fuerzas, desplazamientos, niveles de fatiga, o varios de ellos, que determina el inicio o la ocurrencia de un modo de comportamiento inaceptable de dicha construcción. </a:t>
            </a:r>
            <a:endParaRPr lang="es-ES" sz="1900" dirty="0">
              <a:effectLst/>
            </a:endParaRPr>
          </a:p>
        </p:txBody>
      </p:sp>
      <p:pic>
        <p:nvPicPr>
          <p:cNvPr id="2050" name="Picture 2" descr="Resultado de imagen para VIGA DE ACERO FLEX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852" y="3512537"/>
            <a:ext cx="3211449" cy="2408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1.3 CRITERIOS DE DISEÑO</a:t>
            </a:r>
          </a:p>
        </p:txBody>
      </p:sp>
      <p:pic>
        <p:nvPicPr>
          <p:cNvPr id="10" name="Imagen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1" name="Imagen 10"/>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0BCF9830-601F-40C3-85D7-D9CC02F051F4}"/>
              </a:ext>
            </a:extLst>
          </p:cNvPr>
          <p:cNvSpPr>
            <a:spLocks noGrp="1"/>
          </p:cNvSpPr>
          <p:nvPr>
            <p:ph type="sldNum" sz="quarter" idx="12"/>
          </p:nvPr>
        </p:nvSpPr>
        <p:spPr/>
        <p:txBody>
          <a:bodyPr/>
          <a:lstStyle/>
          <a:p>
            <a:fld id="{A20D5B2E-A39C-4A67-9A03-2664C49F1C64}" type="slidenum">
              <a:rPr lang="es-MX" smtClean="0"/>
              <a:pPr/>
              <a:t>61</a:t>
            </a:fld>
            <a:r>
              <a:rPr lang="es-MX"/>
              <a:t>/87</a:t>
            </a:r>
            <a:endParaRPr lang="es-MX" dirty="0"/>
          </a:p>
        </p:txBody>
      </p:sp>
    </p:spTree>
    <p:extLst>
      <p:ext uri="{BB962C8B-B14F-4D97-AF65-F5344CB8AC3E}">
        <p14:creationId xmlns:p14="http://schemas.microsoft.com/office/powerpoint/2010/main" val="3991443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ESTADOS LIMITES DE SERVICIO</a:t>
            </a:r>
          </a:p>
        </p:txBody>
      </p:sp>
      <p:sp>
        <p:nvSpPr>
          <p:cNvPr id="12" name="6 Rectángulo"/>
          <p:cNvSpPr/>
          <p:nvPr/>
        </p:nvSpPr>
        <p:spPr>
          <a:xfrm>
            <a:off x="474561" y="1940144"/>
            <a:ext cx="9354448" cy="1261884"/>
          </a:xfrm>
          <a:prstGeom prst="rect">
            <a:avLst/>
          </a:prstGeom>
        </p:spPr>
        <p:txBody>
          <a:bodyPr wrap="square">
            <a:spAutoFit/>
          </a:bodyPr>
          <a:lstStyle/>
          <a:p>
            <a:pPr algn="just"/>
            <a:r>
              <a:rPr lang="es-MX" sz="1900" dirty="0">
                <a:latin typeface="+mn-lt"/>
              </a:rPr>
              <a:t>Se considerará como estado límite de servicio la ocurrencia de desplazamientos, agrietamientos, vibraciones o daños que afecten el correcto funcionamiento de la edificación, pero que no perjudiquen su capacidad para soportar cargas. Los valores específicos de estos estados límite se definen en las Normas. </a:t>
            </a:r>
            <a:endParaRPr lang="es-ES" sz="1900" dirty="0">
              <a:latin typeface="+mn-lt"/>
            </a:endParaRPr>
          </a:p>
        </p:txBody>
      </p:sp>
      <p:pic>
        <p:nvPicPr>
          <p:cNvPr id="4098" name="Picture 2" descr="Resultado de imagen para ESTADO LIMITE DE SERVIC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5409" y="3369346"/>
            <a:ext cx="4447897" cy="2902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14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1.3 CRITERIOS DE DISEÑO</a:t>
            </a:r>
          </a:p>
        </p:txBody>
      </p:sp>
      <p:pic>
        <p:nvPicPr>
          <p:cNvPr id="10" name="Imagen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1" name="Imagen 10"/>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06411462-FC84-468F-B0CA-6E63570D2D47}"/>
              </a:ext>
            </a:extLst>
          </p:cNvPr>
          <p:cNvSpPr>
            <a:spLocks noGrp="1"/>
          </p:cNvSpPr>
          <p:nvPr>
            <p:ph type="sldNum" sz="quarter" idx="12"/>
          </p:nvPr>
        </p:nvSpPr>
        <p:spPr/>
        <p:txBody>
          <a:bodyPr/>
          <a:lstStyle/>
          <a:p>
            <a:fld id="{A20D5B2E-A39C-4A67-9A03-2664C49F1C64}" type="slidenum">
              <a:rPr lang="es-MX" smtClean="0"/>
              <a:pPr/>
              <a:t>62</a:t>
            </a:fld>
            <a:r>
              <a:rPr lang="es-MX"/>
              <a:t>/87</a:t>
            </a:r>
            <a:endParaRPr lang="es-MX" dirty="0"/>
          </a:p>
        </p:txBody>
      </p:sp>
    </p:spTree>
    <p:extLst>
      <p:ext uri="{BB962C8B-B14F-4D97-AF65-F5344CB8AC3E}">
        <p14:creationId xmlns:p14="http://schemas.microsoft.com/office/powerpoint/2010/main" val="390234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FRACTURA DÚCTIL Y FRACTURA FRÁGIL</a:t>
            </a:r>
          </a:p>
        </p:txBody>
      </p:sp>
      <p:pic>
        <p:nvPicPr>
          <p:cNvPr id="1028" name="Picture 4" descr="Resultado de imagen para fractura ductil y fragil diferenc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440" y="2240586"/>
            <a:ext cx="3144687" cy="302414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259" y="2442968"/>
            <a:ext cx="523875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1.3 CRITERIOS DE DISEÑO</a:t>
            </a:r>
          </a:p>
        </p:txBody>
      </p:sp>
      <p:pic>
        <p:nvPicPr>
          <p:cNvPr id="10" name="Imagen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1" name="Imagen 10"/>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51E61A2A-E387-42BA-8A12-02C538960718}"/>
              </a:ext>
            </a:extLst>
          </p:cNvPr>
          <p:cNvSpPr>
            <a:spLocks noGrp="1"/>
          </p:cNvSpPr>
          <p:nvPr>
            <p:ph type="sldNum" sz="quarter" idx="12"/>
          </p:nvPr>
        </p:nvSpPr>
        <p:spPr/>
        <p:txBody>
          <a:bodyPr/>
          <a:lstStyle/>
          <a:p>
            <a:fld id="{A20D5B2E-A39C-4A67-9A03-2664C49F1C64}" type="slidenum">
              <a:rPr lang="es-MX" smtClean="0"/>
              <a:pPr/>
              <a:t>63</a:t>
            </a:fld>
            <a:r>
              <a:rPr lang="es-MX"/>
              <a:t>/87</a:t>
            </a:r>
            <a:endParaRPr lang="es-MX" dirty="0"/>
          </a:p>
        </p:txBody>
      </p:sp>
    </p:spTree>
    <p:extLst>
      <p:ext uri="{BB962C8B-B14F-4D97-AF65-F5344CB8AC3E}">
        <p14:creationId xmlns:p14="http://schemas.microsoft.com/office/powerpoint/2010/main" val="4018637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CONDICIONES DE DISEÑO</a:t>
            </a:r>
          </a:p>
        </p:txBody>
      </p:sp>
      <p:sp>
        <p:nvSpPr>
          <p:cNvPr id="19" name="1 Marcador de contenido"/>
          <p:cNvSpPr>
            <a:spLocks noGrp="1"/>
          </p:cNvSpPr>
          <p:nvPr>
            <p:ph idx="1"/>
          </p:nvPr>
        </p:nvSpPr>
        <p:spPr>
          <a:xfrm>
            <a:off x="474561" y="1953792"/>
            <a:ext cx="9354448" cy="2836912"/>
          </a:xfrm>
        </p:spPr>
        <p:txBody>
          <a:bodyPr/>
          <a:lstStyle/>
          <a:p>
            <a:pPr marL="0" lvl="0" indent="0" algn="just">
              <a:lnSpc>
                <a:spcPct val="100000"/>
              </a:lnSpc>
              <a:buNone/>
            </a:pPr>
            <a:r>
              <a:rPr lang="es-ES" sz="1900" dirty="0"/>
              <a:t>Se revisará que para cualquier estado límite de falla posible, la resistencia de diseño sea mayor o igual al efecto de las acciones que intervengan en la combinación de cargas en estudio.</a:t>
            </a:r>
            <a:endParaRPr lang="es-MX" sz="1900" dirty="0"/>
          </a:p>
          <a:p>
            <a:pPr marL="0" indent="0" algn="just">
              <a:lnSpc>
                <a:spcPct val="100000"/>
              </a:lnSpc>
              <a:buNone/>
            </a:pPr>
            <a:endParaRPr lang="es-ES" sz="1900" dirty="0">
              <a:effectLst/>
            </a:endParaRPr>
          </a:p>
          <a:p>
            <a:pPr>
              <a:lnSpc>
                <a:spcPct val="150000"/>
              </a:lnSpc>
              <a:buNone/>
            </a:pPr>
            <a:endParaRPr lang="es-ES" sz="2000" dirty="0">
              <a:effectLst/>
            </a:endParaRPr>
          </a:p>
          <a:p>
            <a:pPr>
              <a:lnSpc>
                <a:spcPct val="150000"/>
              </a:lnSpc>
              <a:buNone/>
            </a:pPr>
            <a:endParaRPr lang="es-ES" sz="2000" dirty="0">
              <a:effectLst/>
            </a:endParaRPr>
          </a:p>
        </p:txBody>
      </p:sp>
      <p:pic>
        <p:nvPicPr>
          <p:cNvPr id="7" name="Imagen 6"/>
          <p:cNvPicPr>
            <a:picLocks noChangeAspect="1"/>
          </p:cNvPicPr>
          <p:nvPr/>
        </p:nvPicPr>
        <p:blipFill>
          <a:blip r:embed="rId3"/>
          <a:stretch>
            <a:fillRect/>
          </a:stretch>
        </p:blipFill>
        <p:spPr>
          <a:xfrm>
            <a:off x="4225131" y="3506461"/>
            <a:ext cx="1990725" cy="2295525"/>
          </a:xfrm>
          <a:prstGeom prst="rect">
            <a:avLst/>
          </a:prstGeom>
        </p:spPr>
      </p:pic>
      <p:pic>
        <p:nvPicPr>
          <p:cNvPr id="9" name="Imagen 8"/>
          <p:cNvPicPr>
            <a:picLocks noChangeAspect="1"/>
          </p:cNvPicPr>
          <p:nvPr/>
        </p:nvPicPr>
        <p:blipFill>
          <a:blip r:embed="rId4"/>
          <a:stretch>
            <a:fillRect/>
          </a:stretch>
        </p:blipFill>
        <p:spPr>
          <a:xfrm>
            <a:off x="5554501" y="2859898"/>
            <a:ext cx="1864140" cy="1983855"/>
          </a:xfrm>
          <a:prstGeom prst="rect">
            <a:avLst/>
          </a:prstGeom>
        </p:spPr>
      </p:pic>
      <p:pic>
        <p:nvPicPr>
          <p:cNvPr id="10" name="Imagen 9"/>
          <p:cNvPicPr>
            <a:picLocks noChangeAspect="1"/>
          </p:cNvPicPr>
          <p:nvPr/>
        </p:nvPicPr>
        <p:blipFill>
          <a:blip r:embed="rId5"/>
          <a:stretch>
            <a:fillRect/>
          </a:stretch>
        </p:blipFill>
        <p:spPr>
          <a:xfrm>
            <a:off x="2536870" y="2712668"/>
            <a:ext cx="2143125" cy="2143125"/>
          </a:xfrm>
          <a:prstGeom prst="rect">
            <a:avLst/>
          </a:prstGeom>
        </p:spPr>
      </p:pic>
      <p:sp>
        <p:nvSpPr>
          <p:cNvPr id="15" name="14 CuadroTexto"/>
          <p:cNvSpPr txBox="1"/>
          <p:nvPr/>
        </p:nvSpPr>
        <p:spPr>
          <a:xfrm>
            <a:off x="1728108"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1.3 CRITERIOS DE DISEÑO</a:t>
            </a:r>
          </a:p>
        </p:txBody>
      </p:sp>
      <p:pic>
        <p:nvPicPr>
          <p:cNvPr id="14" name="Imagen 1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8" name="Imagen 17"/>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21" name="Rectángulo redondeado 16">
            <a:hlinkClick r:id="rId8" action="ppaction://hlinksldjump"/>
            <a:extLst>
              <a:ext uri="{FF2B5EF4-FFF2-40B4-BE49-F238E27FC236}">
                <a16:creationId xmlns:a16="http://schemas.microsoft.com/office/drawing/2014/main" id="{DC842D83-09F4-4390-8F06-4181607BBC5E}"/>
              </a:ext>
            </a:extLst>
          </p:cNvPr>
          <p:cNvSpPr/>
          <p:nvPr/>
        </p:nvSpPr>
        <p:spPr>
          <a:xfrm>
            <a:off x="474561" y="6356352"/>
            <a:ext cx="1577552" cy="36512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
        <p:nvSpPr>
          <p:cNvPr id="3" name="Marcador de número de diapositiva 2">
            <a:extLst>
              <a:ext uri="{FF2B5EF4-FFF2-40B4-BE49-F238E27FC236}">
                <a16:creationId xmlns:a16="http://schemas.microsoft.com/office/drawing/2014/main" id="{F0F4EC43-3335-451A-A591-E3B4CF0D01FE}"/>
              </a:ext>
            </a:extLst>
          </p:cNvPr>
          <p:cNvSpPr>
            <a:spLocks noGrp="1"/>
          </p:cNvSpPr>
          <p:nvPr>
            <p:ph type="sldNum" sz="quarter" idx="12"/>
          </p:nvPr>
        </p:nvSpPr>
        <p:spPr/>
        <p:txBody>
          <a:bodyPr/>
          <a:lstStyle/>
          <a:p>
            <a:fld id="{A20D5B2E-A39C-4A67-9A03-2664C49F1C64}" type="slidenum">
              <a:rPr lang="es-MX" smtClean="0"/>
              <a:pPr/>
              <a:t>64</a:t>
            </a:fld>
            <a:r>
              <a:rPr lang="es-MX"/>
              <a:t>/87</a:t>
            </a:r>
            <a:endParaRPr lang="es-MX" dirty="0"/>
          </a:p>
        </p:txBody>
      </p:sp>
    </p:spTree>
    <p:extLst>
      <p:ext uri="{BB962C8B-B14F-4D97-AF65-F5344CB8AC3E}">
        <p14:creationId xmlns:p14="http://schemas.microsoft.com/office/powerpoint/2010/main" val="218385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13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9" name="Imagen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1" name="Imagen 10"/>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3" name="16 CuadroTexto">
            <a:extLst>
              <a:ext uri="{FF2B5EF4-FFF2-40B4-BE49-F238E27FC236}">
                <a16:creationId xmlns:a16="http://schemas.microsoft.com/office/drawing/2014/main" id="{98EDDCB5-1F29-46E6-A2D0-99103DBC5A2B}"/>
              </a:ext>
            </a:extLst>
          </p:cNvPr>
          <p:cNvSpPr txBox="1"/>
          <p:nvPr/>
        </p:nvSpPr>
        <p:spPr>
          <a:xfrm>
            <a:off x="345696" y="1640815"/>
            <a:ext cx="9843350" cy="769441"/>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dirty="0">
                <a:ln w="11430"/>
                <a:solidFill>
                  <a:prstClr val="white"/>
                </a:solidFill>
                <a:effectLst>
                  <a:outerShdw blurRad="80000" dist="40000" dir="5040000" algn="tl">
                    <a:srgbClr val="000000">
                      <a:alpha val="30000"/>
                    </a:srgbClr>
                  </a:outerShdw>
                </a:effectLst>
              </a:rPr>
              <a:t>1.4 ANÁLISIS DE CARGAS POR GRAVEDAD</a:t>
            </a:r>
          </a:p>
        </p:txBody>
      </p:sp>
      <p:pic>
        <p:nvPicPr>
          <p:cNvPr id="2050" name="Picture 2" descr="Acciones en la edificación">
            <a:extLst>
              <a:ext uri="{FF2B5EF4-FFF2-40B4-BE49-F238E27FC236}">
                <a16:creationId xmlns:a16="http://schemas.microsoft.com/office/drawing/2014/main" id="{03D9BE80-336E-4477-A4C2-BDE6F71C86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835" y="2674481"/>
            <a:ext cx="8231072" cy="1775999"/>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a:extLst>
              <a:ext uri="{FF2B5EF4-FFF2-40B4-BE49-F238E27FC236}">
                <a16:creationId xmlns:a16="http://schemas.microsoft.com/office/drawing/2014/main" id="{38CC3BF0-4EC9-46B8-8E9F-4FC8E7494458}"/>
              </a:ext>
            </a:extLst>
          </p:cNvPr>
          <p:cNvSpPr>
            <a:spLocks noGrp="1"/>
          </p:cNvSpPr>
          <p:nvPr>
            <p:ph type="sldNum" sz="quarter" idx="12"/>
          </p:nvPr>
        </p:nvSpPr>
        <p:spPr/>
        <p:txBody>
          <a:bodyPr/>
          <a:lstStyle/>
          <a:p>
            <a:fld id="{A20D5B2E-A39C-4A67-9A03-2664C49F1C64}" type="slidenum">
              <a:rPr lang="es-MX" smtClean="0"/>
              <a:pPr/>
              <a:t>65</a:t>
            </a:fld>
            <a:r>
              <a:rPr lang="es-MX"/>
              <a:t>/87</a:t>
            </a:r>
            <a:endParaRPr lang="es-MX" dirty="0"/>
          </a:p>
        </p:txBody>
      </p:sp>
      <p:sp>
        <p:nvSpPr>
          <p:cNvPr id="10" name="Rectángulo redondeado 16">
            <a:hlinkClick r:id="rId6" action="ppaction://hlinksldjump"/>
            <a:extLst>
              <a:ext uri="{FF2B5EF4-FFF2-40B4-BE49-F238E27FC236}">
                <a16:creationId xmlns:a16="http://schemas.microsoft.com/office/drawing/2014/main" id="{EE631E76-1F5F-4539-A689-8B09A39F9E32}"/>
              </a:ext>
            </a:extLst>
          </p:cNvPr>
          <p:cNvSpPr/>
          <p:nvPr/>
        </p:nvSpPr>
        <p:spPr>
          <a:xfrm>
            <a:off x="474561" y="6356352"/>
            <a:ext cx="1577552" cy="36512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Tree>
    <p:extLst>
      <p:ext uri="{BB962C8B-B14F-4D97-AF65-F5344CB8AC3E}">
        <p14:creationId xmlns:p14="http://schemas.microsoft.com/office/powerpoint/2010/main" val="1542422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INTRODUCCIÓN</a:t>
            </a:r>
          </a:p>
        </p:txBody>
      </p:sp>
      <p:sp>
        <p:nvSpPr>
          <p:cNvPr id="6" name="Rectángulo 5"/>
          <p:cNvSpPr/>
          <p:nvPr/>
        </p:nvSpPr>
        <p:spPr>
          <a:xfrm>
            <a:off x="474560" y="1955896"/>
            <a:ext cx="5233513" cy="4261872"/>
          </a:xfrm>
          <a:prstGeom prst="rect">
            <a:avLst/>
          </a:prstGeom>
        </p:spPr>
        <p:txBody>
          <a:bodyPr wrap="square">
            <a:spAutoFit/>
          </a:bodyPr>
          <a:lstStyle/>
          <a:p>
            <a:pPr algn="just">
              <a:lnSpc>
                <a:spcPct val="107000"/>
              </a:lnSpc>
              <a:spcAft>
                <a:spcPts val="800"/>
              </a:spcAft>
            </a:pPr>
            <a:r>
              <a:rPr lang="es-MX" sz="1900" dirty="0">
                <a:ea typeface="Calibri" panose="020F0502020204030204" pitchFamily="34" charset="0"/>
                <a:cs typeface="Times New Roman" panose="02020603050405020304" pitchFamily="18" charset="0"/>
              </a:rPr>
              <a:t>Quizá la tarea más importante y difícil que debe enfrentar un diseñador de estructuras, es la estimación precisa de las cargas que recibirá una estructura durante su vida útil.</a:t>
            </a:r>
          </a:p>
          <a:p>
            <a:pPr algn="just">
              <a:lnSpc>
                <a:spcPct val="107000"/>
              </a:lnSpc>
              <a:spcAft>
                <a:spcPts val="800"/>
              </a:spcAft>
            </a:pPr>
            <a:r>
              <a:rPr lang="es-MX" sz="1900" dirty="0">
                <a:ea typeface="Calibri" panose="020F0502020204030204" pitchFamily="34" charset="0"/>
                <a:cs typeface="Times New Roman" panose="02020603050405020304" pitchFamily="18" charset="0"/>
              </a:rPr>
              <a:t>Después de haber estimado las cargas, es necesario investigar las combinaciones más desfavorables que pueden ocurrir en un momento dado. Por ejemplo, ¿qué situación es más desfavorable en el diseño de un puente, que se encuentre cubierto totalmente de hielo y nieve y sujeto a las cargas móviles de camiones pesados y rápidos y a vientos laterales con velocidades de 145 km/h, o bien, una combinación menos severa de estas cargas?</a:t>
            </a:r>
            <a:endParaRPr lang="es-MX" sz="1900" dirty="0">
              <a:effectLst/>
              <a:ea typeface="Calibri" panose="020F0502020204030204" pitchFamily="34"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191" y="2029358"/>
            <a:ext cx="4017818" cy="324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4" name="Imagen 13"/>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6A4296AA-8247-4AF0-B3DE-1FC6F58C7139}"/>
              </a:ext>
            </a:extLst>
          </p:cNvPr>
          <p:cNvSpPr>
            <a:spLocks noGrp="1"/>
          </p:cNvSpPr>
          <p:nvPr>
            <p:ph type="sldNum" sz="quarter" idx="12"/>
          </p:nvPr>
        </p:nvSpPr>
        <p:spPr/>
        <p:txBody>
          <a:bodyPr/>
          <a:lstStyle/>
          <a:p>
            <a:fld id="{A20D5B2E-A39C-4A67-9A03-2664C49F1C64}" type="slidenum">
              <a:rPr lang="es-MX" smtClean="0"/>
              <a:pPr/>
              <a:t>66</a:t>
            </a:fld>
            <a:r>
              <a:rPr lang="es-MX"/>
              <a:t>/87</a:t>
            </a:r>
            <a:endParaRPr lang="es-MX" dirty="0"/>
          </a:p>
        </p:txBody>
      </p:sp>
    </p:spTree>
    <p:extLst>
      <p:ext uri="{BB962C8B-B14F-4D97-AF65-F5344CB8AC3E}">
        <p14:creationId xmlns:p14="http://schemas.microsoft.com/office/powerpoint/2010/main" val="2598517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CARGAS MUERTAS</a:t>
            </a:r>
          </a:p>
        </p:txBody>
      </p:sp>
      <p:sp>
        <p:nvSpPr>
          <p:cNvPr id="6" name="Rectángulo 5"/>
          <p:cNvSpPr/>
          <p:nvPr/>
        </p:nvSpPr>
        <p:spPr>
          <a:xfrm>
            <a:off x="474561" y="1998739"/>
            <a:ext cx="9354447" cy="1944058"/>
          </a:xfrm>
          <a:prstGeom prst="rect">
            <a:avLst/>
          </a:prstGeom>
        </p:spPr>
        <p:txBody>
          <a:bodyPr wrap="square">
            <a:spAutoFit/>
          </a:bodyPr>
          <a:lstStyle/>
          <a:p>
            <a:pPr algn="just"/>
            <a:r>
              <a:rPr lang="es-MX" sz="1900" dirty="0"/>
              <a:t>Las cargas muertas son cargas de magnitud constante que permanecen fijas en un mismo lugar. Éstas son el peso propio de la estructura y otras cargas permanentemente unidas a ella. Para un edificio con estructura de acero, son cargas muertas la estructura en sí, los muros, los pisos, el techo, la plomería y los accesorios.</a:t>
            </a:r>
          </a:p>
          <a:p>
            <a:pPr algn="just"/>
            <a:endParaRPr lang="es-MX" sz="2000" dirty="0"/>
          </a:p>
          <a:p>
            <a:pPr>
              <a:lnSpc>
                <a:spcPct val="107000"/>
              </a:lnSpc>
              <a:spcAft>
                <a:spcPts val="800"/>
              </a:spcAft>
            </a:pPr>
            <a:endParaRPr lang="es-MX" sz="1900" dirty="0">
              <a:effectLst/>
              <a:ea typeface="Calibri" panose="020F0502020204030204" pitchFamily="34" charset="0"/>
              <a:cs typeface="Times New Roman" panose="02020603050405020304" pitchFamily="18" charset="0"/>
            </a:endParaRP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7982"/>
          <a:stretch/>
        </p:blipFill>
        <p:spPr bwMode="auto">
          <a:xfrm>
            <a:off x="2756349" y="3449437"/>
            <a:ext cx="4945145" cy="278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10" name="Imagen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4" name="Imagen 13"/>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9598EF42-3458-4971-B3C0-C3396C107D9C}"/>
              </a:ext>
            </a:extLst>
          </p:cNvPr>
          <p:cNvSpPr>
            <a:spLocks noGrp="1"/>
          </p:cNvSpPr>
          <p:nvPr>
            <p:ph type="sldNum" sz="quarter" idx="12"/>
          </p:nvPr>
        </p:nvSpPr>
        <p:spPr/>
        <p:txBody>
          <a:bodyPr/>
          <a:lstStyle/>
          <a:p>
            <a:fld id="{A20D5B2E-A39C-4A67-9A03-2664C49F1C64}" type="slidenum">
              <a:rPr lang="es-MX" smtClean="0"/>
              <a:pPr/>
              <a:t>67</a:t>
            </a:fld>
            <a:r>
              <a:rPr lang="es-MX"/>
              <a:t>/87</a:t>
            </a:r>
            <a:endParaRPr lang="es-MX" dirty="0"/>
          </a:p>
        </p:txBody>
      </p:sp>
    </p:spTree>
    <p:extLst>
      <p:ext uri="{BB962C8B-B14F-4D97-AF65-F5344CB8AC3E}">
        <p14:creationId xmlns:p14="http://schemas.microsoft.com/office/powerpoint/2010/main" val="3092973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rgbClr val="4F81BD"/>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solidFill>
                  <a:prstClr val="white"/>
                </a:solidFill>
              </a:rPr>
              <a:t>CARGAS MUERTAS</a:t>
            </a:r>
          </a:p>
        </p:txBody>
      </p:sp>
      <p:sp>
        <p:nvSpPr>
          <p:cNvPr id="6" name="Rectángulo 5"/>
          <p:cNvSpPr/>
          <p:nvPr/>
        </p:nvSpPr>
        <p:spPr>
          <a:xfrm>
            <a:off x="469400" y="1937313"/>
            <a:ext cx="5299967" cy="3607654"/>
          </a:xfrm>
          <a:prstGeom prst="rect">
            <a:avLst/>
          </a:prstGeom>
        </p:spPr>
        <p:txBody>
          <a:bodyPr wrap="square">
            <a:spAutoFit/>
          </a:bodyPr>
          <a:lstStyle/>
          <a:p>
            <a:pPr algn="just"/>
            <a:r>
              <a:rPr lang="es-MX" sz="1900" dirty="0">
                <a:solidFill>
                  <a:prstClr val="black"/>
                </a:solidFill>
              </a:rPr>
              <a:t>Para diseñar una estructura es necesario estimar los pesos o cargas muertas de las diversas partes que van a usarse en el análisis. Las dimensiones y pesos exactos de las partes no se conocen hasta que se hace el análisis estructural y se seleccionan los miembros de la estructura. Los pesos, determinados de acuerdo con el diseño real, deben compararse con los pesos estimados. Si se tienen grandes discrepancias, será necesario repetir el análisis y diseñar con una estimación más precisa de las cargas.</a:t>
            </a:r>
          </a:p>
          <a:p>
            <a:pPr>
              <a:lnSpc>
                <a:spcPct val="107000"/>
              </a:lnSpc>
              <a:spcAft>
                <a:spcPts val="800"/>
              </a:spcAft>
            </a:pPr>
            <a:endParaRPr lang="es-MX" sz="1900" dirty="0">
              <a:solidFill>
                <a:prstClr val="black"/>
              </a:solidFill>
              <a:ea typeface="Calibri" panose="020F0502020204030204" pitchFamily="34" charset="0"/>
              <a:cs typeface="Times New Roman" panose="02020603050405020304" pitchFamily="18"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254" y="2023591"/>
            <a:ext cx="3755755" cy="334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4" name="Imagen 13"/>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14E94EB6-9A10-44A3-BD4E-3E671089CAE6}"/>
              </a:ext>
            </a:extLst>
          </p:cNvPr>
          <p:cNvSpPr>
            <a:spLocks noGrp="1"/>
          </p:cNvSpPr>
          <p:nvPr>
            <p:ph type="sldNum" sz="quarter" idx="12"/>
          </p:nvPr>
        </p:nvSpPr>
        <p:spPr/>
        <p:txBody>
          <a:bodyPr/>
          <a:lstStyle/>
          <a:p>
            <a:fld id="{A20D5B2E-A39C-4A67-9A03-2664C49F1C64}" type="slidenum">
              <a:rPr lang="es-MX" smtClean="0"/>
              <a:pPr/>
              <a:t>68</a:t>
            </a:fld>
            <a:r>
              <a:rPr lang="es-MX"/>
              <a:t>/87</a:t>
            </a:r>
            <a:endParaRPr lang="es-MX" dirty="0"/>
          </a:p>
        </p:txBody>
      </p:sp>
    </p:spTree>
    <p:extLst>
      <p:ext uri="{BB962C8B-B14F-4D97-AF65-F5344CB8AC3E}">
        <p14:creationId xmlns:p14="http://schemas.microsoft.com/office/powerpoint/2010/main" val="3782359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CARGAS MUERTAS</a:t>
            </a:r>
          </a:p>
        </p:txBody>
      </p:sp>
      <p:pic>
        <p:nvPicPr>
          <p:cNvPr id="9" name="Imagen 8"/>
          <p:cNvPicPr/>
          <p:nvPr/>
        </p:nvPicPr>
        <p:blipFill rotWithShape="1">
          <a:blip r:embed="rId2"/>
          <a:srcRect l="32589" t="38496" r="20236" b="14787"/>
          <a:stretch/>
        </p:blipFill>
        <p:spPr bwMode="auto">
          <a:xfrm>
            <a:off x="1849409" y="2037335"/>
            <a:ext cx="6863472" cy="405046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2" name="11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11" name="Imagen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4" name="Imagen 13"/>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50A99A41-11C3-48CA-B5DE-DEF10BB35401}"/>
              </a:ext>
            </a:extLst>
          </p:cNvPr>
          <p:cNvSpPr>
            <a:spLocks noGrp="1"/>
          </p:cNvSpPr>
          <p:nvPr>
            <p:ph type="sldNum" sz="quarter" idx="12"/>
          </p:nvPr>
        </p:nvSpPr>
        <p:spPr/>
        <p:txBody>
          <a:bodyPr/>
          <a:lstStyle/>
          <a:p>
            <a:fld id="{A20D5B2E-A39C-4A67-9A03-2664C49F1C64}" type="slidenum">
              <a:rPr lang="es-MX" smtClean="0"/>
              <a:pPr/>
              <a:t>69</a:t>
            </a:fld>
            <a:r>
              <a:rPr lang="es-MX"/>
              <a:t>/87</a:t>
            </a:r>
            <a:endParaRPr lang="es-MX" dirty="0"/>
          </a:p>
        </p:txBody>
      </p:sp>
    </p:spTree>
    <p:extLst>
      <p:ext uri="{BB962C8B-B14F-4D97-AF65-F5344CB8AC3E}">
        <p14:creationId xmlns:p14="http://schemas.microsoft.com/office/powerpoint/2010/main" val="1967120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CLASIFICACION DE ACEROS</a:t>
            </a:r>
          </a:p>
        </p:txBody>
      </p:sp>
      <p:sp>
        <p:nvSpPr>
          <p:cNvPr id="13" name="CuadroTexto 11"/>
          <p:cNvSpPr txBox="1"/>
          <p:nvPr/>
        </p:nvSpPr>
        <p:spPr>
          <a:xfrm>
            <a:off x="395959" y="1940414"/>
            <a:ext cx="9433047" cy="3308598"/>
          </a:xfrm>
          <a:prstGeom prst="rect">
            <a:avLst/>
          </a:prstGeom>
          <a:noFill/>
        </p:spPr>
        <p:txBody>
          <a:bodyPr wrap="square" rtlCol="0">
            <a:spAutoFit/>
          </a:bodyPr>
          <a:lstStyle/>
          <a:p>
            <a:pPr algn="just">
              <a:buFont typeface="Wingdings" pitchFamily="2" charset="2"/>
              <a:buChar char="q"/>
            </a:pPr>
            <a:r>
              <a:rPr lang="es-MX" sz="1900" dirty="0"/>
              <a:t> </a:t>
            </a:r>
            <a:r>
              <a:rPr lang="es-MX" sz="1900" b="1" dirty="0"/>
              <a:t>Aceros no aleados</a:t>
            </a:r>
            <a:r>
              <a:rPr lang="es-MX" sz="1900" dirty="0"/>
              <a:t>, o aceros al carbono: son aquellos en el que, a parte del carbono, como elementos aleantes que se añaden están el manganeso (Mn), el cromo (Cr), el níquel (Ni), el vanadio (V) o el titanio (Ti). Por otro lado, en función del contenido de carbono presente en el acero, se tienen los siguientes grupos: </a:t>
            </a:r>
          </a:p>
          <a:p>
            <a:pPr algn="just">
              <a:buFont typeface="Wingdings" pitchFamily="2" charset="2"/>
              <a:buChar char="q"/>
            </a:pPr>
            <a:endParaRPr lang="es-MX" sz="1900" dirty="0"/>
          </a:p>
          <a:p>
            <a:pPr algn="just"/>
            <a:r>
              <a:rPr lang="es-MX" sz="1900" dirty="0"/>
              <a:t>I) Aceros de bajo carbono (%C &lt; 0.25)  </a:t>
            </a:r>
          </a:p>
          <a:p>
            <a:pPr marL="514350" indent="-514350" algn="just">
              <a:buAutoNum type="romanUcParenR"/>
            </a:pPr>
            <a:endParaRPr lang="es-MX" sz="1900" dirty="0"/>
          </a:p>
          <a:p>
            <a:pPr algn="just"/>
            <a:r>
              <a:rPr lang="es-MX" sz="1900" dirty="0"/>
              <a:t>II) Aceros de medio carbono (0.25 &lt; %C &lt; 0.55)</a:t>
            </a:r>
          </a:p>
          <a:p>
            <a:pPr algn="just"/>
            <a:endParaRPr lang="es-MX" sz="1900" dirty="0"/>
          </a:p>
          <a:p>
            <a:pPr algn="just"/>
            <a:r>
              <a:rPr lang="es-MX" sz="1900" dirty="0"/>
              <a:t>III) Aceros de alto carbono (2 &gt; %C &gt; 0.55)</a:t>
            </a:r>
          </a:p>
          <a:p>
            <a:pPr algn="just"/>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20484" name="Picture 4" descr="Resultado de imagen para aceros no aleados de calidad"/>
          <p:cNvPicPr>
            <a:picLocks noChangeAspect="1" noChangeArrowheads="1"/>
          </p:cNvPicPr>
          <p:nvPr/>
        </p:nvPicPr>
        <p:blipFill>
          <a:blip r:embed="rId2" cstate="print"/>
          <a:srcRect/>
          <a:stretch>
            <a:fillRect/>
          </a:stretch>
        </p:blipFill>
        <p:spPr bwMode="auto">
          <a:xfrm>
            <a:off x="6372622" y="3354845"/>
            <a:ext cx="3456384" cy="2883050"/>
          </a:xfrm>
          <a:prstGeom prst="rect">
            <a:avLst/>
          </a:prstGeom>
          <a:ln>
            <a:noFill/>
          </a:ln>
          <a:effectLst>
            <a:softEdge rad="112500"/>
          </a:effectLst>
        </p:spPr>
      </p:pic>
      <p:pic>
        <p:nvPicPr>
          <p:cNvPr id="11" name="Imagen 10"/>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2" name="Imagen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6"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41575FA9-1CDA-4901-9C80-9C4614ABAD17}"/>
              </a:ext>
            </a:extLst>
          </p:cNvPr>
          <p:cNvSpPr>
            <a:spLocks noGrp="1"/>
          </p:cNvSpPr>
          <p:nvPr>
            <p:ph type="sldNum" sz="quarter" idx="12"/>
          </p:nvPr>
        </p:nvSpPr>
        <p:spPr/>
        <p:txBody>
          <a:bodyPr/>
          <a:lstStyle/>
          <a:p>
            <a:fld id="{A20D5B2E-A39C-4A67-9A03-2664C49F1C64}" type="slidenum">
              <a:rPr lang="es-MX" smtClean="0"/>
              <a:pPr/>
              <a:t>7</a:t>
            </a:fld>
            <a:r>
              <a:rPr lang="es-MX"/>
              <a:t>/87</a:t>
            </a:r>
            <a:endParaRPr lang="es-MX" dirty="0"/>
          </a:p>
        </p:txBody>
      </p:sp>
    </p:spTree>
    <p:extLst>
      <p:ext uri="{BB962C8B-B14F-4D97-AF65-F5344CB8AC3E}">
        <p14:creationId xmlns:p14="http://schemas.microsoft.com/office/powerpoint/2010/main" val="62244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CARGAS VIVAS</a:t>
            </a:r>
          </a:p>
        </p:txBody>
      </p:sp>
      <p:sp>
        <p:nvSpPr>
          <p:cNvPr id="2" name="Rectángulo 1"/>
          <p:cNvSpPr/>
          <p:nvPr/>
        </p:nvSpPr>
        <p:spPr>
          <a:xfrm>
            <a:off x="474561" y="1931797"/>
            <a:ext cx="9354448" cy="1955600"/>
          </a:xfrm>
          <a:prstGeom prst="rect">
            <a:avLst/>
          </a:prstGeom>
        </p:spPr>
        <p:txBody>
          <a:bodyPr wrap="square">
            <a:spAutoFit/>
          </a:bodyPr>
          <a:lstStyle/>
          <a:p>
            <a:pPr algn="just">
              <a:lnSpc>
                <a:spcPct val="107000"/>
              </a:lnSpc>
              <a:spcAft>
                <a:spcPts val="800"/>
              </a:spcAft>
            </a:pPr>
            <a:r>
              <a:rPr lang="es-MX" sz="1900" dirty="0">
                <a:ea typeface="Calibri" panose="020F0502020204030204" pitchFamily="34" charset="0"/>
                <a:cs typeface="Times New Roman" panose="02020603050405020304" pitchFamily="18" charset="0"/>
              </a:rPr>
              <a:t>Las cargas vivas son aquellas que pueden cambiar de lugar y magnitud. Son causadas cuando una estructura se ocupa, se usa y se mantiene. Las cargas que se mueven bajo su propio impulso como camiones, gente y grúas, se denominan cargas móviles. Aquellas cargas que pueden moverse son cargas movibles, tales como los muebles y los materiales en un almacén. En ASCE 7-10 se presenta una gran cantidad de información sobre la magnitud de estas diversas cargas, junto con los valores mínimos especificados. </a:t>
            </a:r>
            <a:endParaRPr lang="es-MX" sz="1900" dirty="0">
              <a:effectLst/>
              <a:ea typeface="Calibri" panose="020F0502020204030204" pitchFamily="34" charset="0"/>
              <a:cs typeface="Times New Roman" panose="02020603050405020304"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021" y="4064671"/>
            <a:ext cx="5684944" cy="2178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10" name="Imagen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4" name="Imagen 13"/>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4" name="Marcador de número de diapositiva 3">
            <a:extLst>
              <a:ext uri="{FF2B5EF4-FFF2-40B4-BE49-F238E27FC236}">
                <a16:creationId xmlns:a16="http://schemas.microsoft.com/office/drawing/2014/main" id="{FC2FB85B-7E0B-4E93-896D-527681F45333}"/>
              </a:ext>
            </a:extLst>
          </p:cNvPr>
          <p:cNvSpPr>
            <a:spLocks noGrp="1"/>
          </p:cNvSpPr>
          <p:nvPr>
            <p:ph type="sldNum" sz="quarter" idx="12"/>
          </p:nvPr>
        </p:nvSpPr>
        <p:spPr/>
        <p:txBody>
          <a:bodyPr/>
          <a:lstStyle/>
          <a:p>
            <a:fld id="{A20D5B2E-A39C-4A67-9A03-2664C49F1C64}" type="slidenum">
              <a:rPr lang="es-MX" smtClean="0"/>
              <a:pPr/>
              <a:t>70</a:t>
            </a:fld>
            <a:r>
              <a:rPr lang="es-MX"/>
              <a:t>/87</a:t>
            </a:r>
            <a:endParaRPr lang="es-MX" dirty="0"/>
          </a:p>
        </p:txBody>
      </p:sp>
    </p:spTree>
    <p:extLst>
      <p:ext uri="{BB962C8B-B14F-4D97-AF65-F5344CB8AC3E}">
        <p14:creationId xmlns:p14="http://schemas.microsoft.com/office/powerpoint/2010/main" val="2229579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CARGAS VIVAS</a:t>
            </a:r>
          </a:p>
        </p:txBody>
      </p:sp>
      <p:pic>
        <p:nvPicPr>
          <p:cNvPr id="9" name="Imagen 8"/>
          <p:cNvPicPr/>
          <p:nvPr/>
        </p:nvPicPr>
        <p:blipFill rotWithShape="1">
          <a:blip r:embed="rId2">
            <a:extLst>
              <a:ext uri="{28A0092B-C50C-407E-A947-70E740481C1C}">
                <a14:useLocalDpi xmlns:a14="http://schemas.microsoft.com/office/drawing/2010/main" val="0"/>
              </a:ext>
            </a:extLst>
          </a:blip>
          <a:srcRect l="61768" t="29412" r="8069" b="13911"/>
          <a:stretch/>
        </p:blipFill>
        <p:spPr bwMode="auto">
          <a:xfrm>
            <a:off x="2699146" y="1918509"/>
            <a:ext cx="5042694" cy="435349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1" name="10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4" name="Imagen 13"/>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3EB9027F-2572-4723-BF66-B04A01C3D368}"/>
              </a:ext>
            </a:extLst>
          </p:cNvPr>
          <p:cNvSpPr>
            <a:spLocks noGrp="1"/>
          </p:cNvSpPr>
          <p:nvPr>
            <p:ph type="sldNum" sz="quarter" idx="12"/>
          </p:nvPr>
        </p:nvSpPr>
        <p:spPr/>
        <p:txBody>
          <a:bodyPr/>
          <a:lstStyle/>
          <a:p>
            <a:fld id="{A20D5B2E-A39C-4A67-9A03-2664C49F1C64}" type="slidenum">
              <a:rPr lang="es-MX" smtClean="0"/>
              <a:pPr/>
              <a:t>71</a:t>
            </a:fld>
            <a:r>
              <a:rPr lang="es-MX"/>
              <a:t>/87</a:t>
            </a:r>
            <a:endParaRPr lang="es-MX" dirty="0"/>
          </a:p>
        </p:txBody>
      </p:sp>
    </p:spTree>
    <p:extLst>
      <p:ext uri="{BB962C8B-B14F-4D97-AF65-F5344CB8AC3E}">
        <p14:creationId xmlns:p14="http://schemas.microsoft.com/office/powerpoint/2010/main" val="1638442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CARGAS VIVAS</a:t>
            </a:r>
          </a:p>
        </p:txBody>
      </p:sp>
      <p:sp>
        <p:nvSpPr>
          <p:cNvPr id="2" name="Rectángulo 1"/>
          <p:cNvSpPr/>
          <p:nvPr/>
        </p:nvSpPr>
        <p:spPr>
          <a:xfrm>
            <a:off x="474561" y="2384319"/>
            <a:ext cx="9354447" cy="2909771"/>
          </a:xfrm>
          <a:prstGeom prst="rect">
            <a:avLst/>
          </a:prstGeom>
        </p:spPr>
        <p:txBody>
          <a:bodyPr wrap="square">
            <a:spAutoFit/>
          </a:bodyPr>
          <a:lstStyle/>
          <a:p>
            <a:pPr marL="342900" lvl="0" indent="-342900" algn="just">
              <a:lnSpc>
                <a:spcPct val="107000"/>
              </a:lnSpc>
              <a:spcAft>
                <a:spcPts val="0"/>
              </a:spcAft>
              <a:buFont typeface="+mj-lt"/>
              <a:buAutoNum type="arabicPeriod"/>
            </a:pPr>
            <a:r>
              <a:rPr lang="es-MX" sz="1900" b="1" u="sng" dirty="0">
                <a:ea typeface="Calibri" panose="020F0502020204030204" pitchFamily="34" charset="0"/>
                <a:cs typeface="Times New Roman" panose="02020603050405020304" pitchFamily="18" charset="0"/>
              </a:rPr>
              <a:t>Cargas de piso. </a:t>
            </a:r>
            <a:r>
              <a:rPr lang="es-MX" sz="1900" dirty="0">
                <a:ea typeface="Calibri" panose="020F0502020204030204" pitchFamily="34" charset="0"/>
                <a:cs typeface="Times New Roman" panose="02020603050405020304" pitchFamily="18" charset="0"/>
              </a:rPr>
              <a:t>Las cargas vivas mínimas por gravedad que deben usarse en el diseño de pisos de edificios se especifican claramente en los códigos de construcción. Desafortunadamente, los valores dados en esos códigos varían de ciudad a ciudad y el proyectista debe estar seguro de que sus diseños cumplen con los requisitos de la localidad.</a:t>
            </a:r>
          </a:p>
          <a:p>
            <a:pPr marL="342900" lvl="0" indent="-342900" algn="just">
              <a:lnSpc>
                <a:spcPct val="107000"/>
              </a:lnSpc>
              <a:spcAft>
                <a:spcPts val="0"/>
              </a:spcAft>
              <a:buFont typeface="+mj-lt"/>
              <a:buAutoNum type="arabicPeriod"/>
            </a:pPr>
            <a:r>
              <a:rPr lang="es-MX" sz="1900" b="1" u="sng" dirty="0">
                <a:ea typeface="Calibri" panose="020F0502020204030204" pitchFamily="34" charset="0"/>
                <a:cs typeface="Times New Roman" panose="02020603050405020304" pitchFamily="18" charset="0"/>
              </a:rPr>
              <a:t>Cargas de tránsito en puentes. </a:t>
            </a:r>
            <a:r>
              <a:rPr lang="es-MX" sz="1900" dirty="0">
                <a:ea typeface="Calibri" panose="020F0502020204030204" pitchFamily="34" charset="0"/>
                <a:cs typeface="Times New Roman" panose="02020603050405020304" pitchFamily="18" charset="0"/>
              </a:rPr>
              <a:t>Los puentes están sujetos a una serie de cargas concentradas de magnitud variable causadas por grupos de camiones o ruedas de trenes.</a:t>
            </a:r>
          </a:p>
          <a:p>
            <a:pPr marL="342900" lvl="0" indent="-342900" algn="just">
              <a:lnSpc>
                <a:spcPct val="107000"/>
              </a:lnSpc>
              <a:spcAft>
                <a:spcPts val="0"/>
              </a:spcAft>
              <a:buFont typeface="+mj-lt"/>
              <a:buAutoNum type="arabicPeriod"/>
            </a:pPr>
            <a:r>
              <a:rPr lang="es-MX" sz="1900" b="1" u="sng" dirty="0">
                <a:ea typeface="Calibri" panose="020F0502020204030204" pitchFamily="34" charset="0"/>
                <a:cs typeface="Times New Roman" panose="02020603050405020304" pitchFamily="18" charset="0"/>
              </a:rPr>
              <a:t>Cargas de impacto. </a:t>
            </a:r>
            <a:r>
              <a:rPr lang="es-MX" sz="1900" dirty="0">
                <a:ea typeface="Calibri" panose="020F0502020204030204" pitchFamily="34" charset="0"/>
                <a:cs typeface="Times New Roman" panose="02020603050405020304" pitchFamily="18" charset="0"/>
              </a:rPr>
              <a:t>Las cargas de impacto son causadas por la vibración de las cargas móviles o movibles.</a:t>
            </a:r>
          </a:p>
        </p:txBody>
      </p:sp>
      <p:sp>
        <p:nvSpPr>
          <p:cNvPr id="3" name="CuadroTexto 2"/>
          <p:cNvSpPr txBox="1"/>
          <p:nvPr/>
        </p:nvSpPr>
        <p:spPr>
          <a:xfrm>
            <a:off x="499381" y="1817312"/>
            <a:ext cx="2457450" cy="384721"/>
          </a:xfrm>
          <a:prstGeom prst="rect">
            <a:avLst/>
          </a:prstGeom>
          <a:noFill/>
        </p:spPr>
        <p:txBody>
          <a:bodyPr wrap="square" rtlCol="0">
            <a:spAutoFit/>
          </a:bodyPr>
          <a:lstStyle/>
          <a:p>
            <a:r>
              <a:rPr lang="es-MX" sz="1900" b="1" dirty="0"/>
              <a:t>Tipos de cargas vivas</a:t>
            </a:r>
            <a:r>
              <a:rPr lang="es-MX" sz="1900" dirty="0"/>
              <a:t>:</a:t>
            </a:r>
          </a:p>
        </p:txBody>
      </p:sp>
      <p:sp>
        <p:nvSpPr>
          <p:cNvPr id="11" name="10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12" name="Imagen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4" name="Imagen 13"/>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5" name="Marcador de número de diapositiva 4">
            <a:extLst>
              <a:ext uri="{FF2B5EF4-FFF2-40B4-BE49-F238E27FC236}">
                <a16:creationId xmlns:a16="http://schemas.microsoft.com/office/drawing/2014/main" id="{9580386A-8188-476F-9D9E-9268C95F1510}"/>
              </a:ext>
            </a:extLst>
          </p:cNvPr>
          <p:cNvSpPr>
            <a:spLocks noGrp="1"/>
          </p:cNvSpPr>
          <p:nvPr>
            <p:ph type="sldNum" sz="quarter" idx="12"/>
          </p:nvPr>
        </p:nvSpPr>
        <p:spPr/>
        <p:txBody>
          <a:bodyPr/>
          <a:lstStyle/>
          <a:p>
            <a:fld id="{A20D5B2E-A39C-4A67-9A03-2664C49F1C64}" type="slidenum">
              <a:rPr lang="es-MX" smtClean="0"/>
              <a:pPr/>
              <a:t>72</a:t>
            </a:fld>
            <a:r>
              <a:rPr lang="es-MX"/>
              <a:t>/87</a:t>
            </a:r>
            <a:endParaRPr lang="es-MX" dirty="0"/>
          </a:p>
        </p:txBody>
      </p:sp>
    </p:spTree>
    <p:extLst>
      <p:ext uri="{BB962C8B-B14F-4D97-AF65-F5344CB8AC3E}">
        <p14:creationId xmlns:p14="http://schemas.microsoft.com/office/powerpoint/2010/main" val="2828994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CARGAS VIVAS</a:t>
            </a:r>
          </a:p>
        </p:txBody>
      </p:sp>
      <p:sp>
        <p:nvSpPr>
          <p:cNvPr id="2" name="Rectángulo 1"/>
          <p:cNvSpPr/>
          <p:nvPr/>
        </p:nvSpPr>
        <p:spPr>
          <a:xfrm>
            <a:off x="474561" y="2643664"/>
            <a:ext cx="9354447" cy="2139047"/>
          </a:xfrm>
          <a:prstGeom prst="rect">
            <a:avLst/>
          </a:prstGeom>
        </p:spPr>
        <p:txBody>
          <a:bodyPr wrap="square">
            <a:spAutoFit/>
          </a:bodyPr>
          <a:lstStyle/>
          <a:p>
            <a:pPr marL="457200" lvl="0" indent="-457200" algn="just">
              <a:buFont typeface="+mj-lt"/>
              <a:buAutoNum type="arabicPeriod" startAt="4"/>
            </a:pPr>
            <a:r>
              <a:rPr lang="es-MX" sz="1900" b="1" u="sng" dirty="0"/>
              <a:t>Cargas longitudinales. </a:t>
            </a:r>
            <a:r>
              <a:rPr lang="es-MX" sz="1900" dirty="0"/>
              <a:t>Las cargas longitudinales son otro tipo de carga que necesita considerarse en el diseño de ciertas estructuras. Al detenerse un tren sobre un puente o un camión en un puente carretero, se generan fuerzas longitudinales que deben considerarse.</a:t>
            </a:r>
          </a:p>
          <a:p>
            <a:pPr marL="457200" lvl="0" indent="-457200" algn="just">
              <a:buFont typeface="+mj-lt"/>
              <a:buAutoNum type="arabicPeriod" startAt="4"/>
            </a:pPr>
            <a:r>
              <a:rPr lang="es-MX" sz="1900" b="1" u="sng" dirty="0"/>
              <a:t>Otras cargas vivas. </a:t>
            </a:r>
            <a:r>
              <a:rPr lang="es-MX" sz="1900" dirty="0"/>
              <a:t>Existen otros tipos de cargas vivas que el ingeniero estructurista debe considerar y son las siguientes: Las presiones del suelo, Presiones hidrostáticas, cargas de explosiones, fuerzas térmicas y fuerzas centrífugas.</a:t>
            </a:r>
          </a:p>
        </p:txBody>
      </p:sp>
      <p:sp>
        <p:nvSpPr>
          <p:cNvPr id="3" name="CuadroTexto 2"/>
          <p:cNvSpPr txBox="1"/>
          <p:nvPr/>
        </p:nvSpPr>
        <p:spPr>
          <a:xfrm>
            <a:off x="474561" y="1852030"/>
            <a:ext cx="2457450" cy="384721"/>
          </a:xfrm>
          <a:prstGeom prst="rect">
            <a:avLst/>
          </a:prstGeom>
          <a:noFill/>
        </p:spPr>
        <p:txBody>
          <a:bodyPr wrap="square" rtlCol="0">
            <a:spAutoFit/>
          </a:bodyPr>
          <a:lstStyle/>
          <a:p>
            <a:r>
              <a:rPr lang="es-MX" sz="1900" b="1" dirty="0"/>
              <a:t>Tipos de cargas vivas</a:t>
            </a:r>
            <a:r>
              <a:rPr lang="es-MX" sz="1900" dirty="0"/>
              <a:t>:</a:t>
            </a:r>
          </a:p>
        </p:txBody>
      </p:sp>
      <p:sp>
        <p:nvSpPr>
          <p:cNvPr id="11" name="10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12" name="Imagen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4" name="Imagen 13"/>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5" name="Marcador de número de diapositiva 4">
            <a:extLst>
              <a:ext uri="{FF2B5EF4-FFF2-40B4-BE49-F238E27FC236}">
                <a16:creationId xmlns:a16="http://schemas.microsoft.com/office/drawing/2014/main" id="{2515EACD-A4EF-4902-B7C4-A92812DC9718}"/>
              </a:ext>
            </a:extLst>
          </p:cNvPr>
          <p:cNvSpPr>
            <a:spLocks noGrp="1"/>
          </p:cNvSpPr>
          <p:nvPr>
            <p:ph type="sldNum" sz="quarter" idx="12"/>
          </p:nvPr>
        </p:nvSpPr>
        <p:spPr/>
        <p:txBody>
          <a:bodyPr/>
          <a:lstStyle/>
          <a:p>
            <a:fld id="{A20D5B2E-A39C-4A67-9A03-2664C49F1C64}" type="slidenum">
              <a:rPr lang="es-MX" smtClean="0"/>
              <a:pPr/>
              <a:t>73</a:t>
            </a:fld>
            <a:r>
              <a:rPr lang="es-MX"/>
              <a:t>/87</a:t>
            </a:r>
            <a:endParaRPr lang="es-MX" dirty="0"/>
          </a:p>
        </p:txBody>
      </p:sp>
    </p:spTree>
    <p:extLst>
      <p:ext uri="{BB962C8B-B14F-4D97-AF65-F5344CB8AC3E}">
        <p14:creationId xmlns:p14="http://schemas.microsoft.com/office/powerpoint/2010/main" val="1283276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CARGAS EN LOS EDIFICIOS</a:t>
            </a:r>
          </a:p>
        </p:txBody>
      </p:sp>
      <p:sp>
        <p:nvSpPr>
          <p:cNvPr id="12" name="Rectángulo 1"/>
          <p:cNvSpPr/>
          <p:nvPr/>
        </p:nvSpPr>
        <p:spPr>
          <a:xfrm>
            <a:off x="474561" y="1817312"/>
            <a:ext cx="9354447" cy="5078313"/>
          </a:xfrm>
          <a:prstGeom prst="rect">
            <a:avLst/>
          </a:prstGeom>
        </p:spPr>
        <p:txBody>
          <a:bodyPr wrap="square">
            <a:spAutoFit/>
          </a:bodyPr>
          <a:lstStyle/>
          <a:p>
            <a:pPr lvl="0" algn="just"/>
            <a:r>
              <a:rPr lang="es-ES" sz="1900" b="1" dirty="0"/>
              <a:t>1.) </a:t>
            </a:r>
            <a:r>
              <a:rPr lang="es-ES" sz="1900" dirty="0"/>
              <a:t>Las cargas muertas son cargas estáticas que actúan hacia abajo en sentido </a:t>
            </a:r>
            <a:r>
              <a:rPr lang="es-ES" sz="1900"/>
              <a:t>vertical </a:t>
            </a:r>
            <a:r>
              <a:rPr lang="es-ES" sz="1900" smtClean="0"/>
              <a:t>sobre </a:t>
            </a:r>
            <a:r>
              <a:rPr lang="es-ES" sz="1900" dirty="0"/>
              <a:t>una estructura, incluyendo el peso propio de la estructura y el peso de los elementos de construcción, los accesorios y el equipo permanentemente fijo en ella.</a:t>
            </a:r>
          </a:p>
          <a:p>
            <a:pPr lvl="0" algn="just"/>
            <a:r>
              <a:rPr lang="es-ES" sz="1900" b="1" dirty="0"/>
              <a:t>2.)</a:t>
            </a:r>
            <a:r>
              <a:rPr lang="es-ES" sz="1900" dirty="0"/>
              <a:t> La presión del suelo es la fuerza horizontal que una masa de suelo ejerce sobre una estructura de retención vertical</a:t>
            </a:r>
          </a:p>
          <a:p>
            <a:pPr lvl="0" algn="just"/>
            <a:r>
              <a:rPr lang="es-ES" sz="1900" b="1" dirty="0"/>
              <a:t>3.) </a:t>
            </a:r>
            <a:r>
              <a:rPr lang="es-ES" sz="1900" dirty="0"/>
              <a:t>La presión hídrica es la fuerza hidráulica que el agua subterránea ejerce sobre un sistema de cimentación.</a:t>
            </a:r>
          </a:p>
          <a:p>
            <a:pPr lvl="0" algn="just"/>
            <a:r>
              <a:rPr lang="es-ES" sz="1900" b="1" dirty="0"/>
              <a:t>4.) </a:t>
            </a:r>
            <a:r>
              <a:rPr lang="es-ES" sz="1900" dirty="0"/>
              <a:t>Las cargas de ocupación resultan del peso de las personas, los muebles, el material almacenado y otros elementos similares en un edificio. Los reglamentos de construcción especifican las cargas unitarias mínimas uniformemente distribuidas para diferentes usos y ocupaciones.</a:t>
            </a:r>
          </a:p>
          <a:p>
            <a:pPr lvl="0" algn="just"/>
            <a:r>
              <a:rPr lang="es-ES" sz="1900" b="1" dirty="0"/>
              <a:t>5.) </a:t>
            </a:r>
            <a:r>
              <a:rPr lang="es-ES" sz="1900" dirty="0"/>
              <a:t>Las cargas de nieve son creadas por el peso de la nieve que se acumula en un techo. Estas cargas varían con la ubicación geográfica, la exposición del sitio, las condiciones eólicas y la geometría del techo. </a:t>
            </a:r>
          </a:p>
          <a:p>
            <a:r>
              <a:rPr lang="es-ES" sz="1900" b="1" dirty="0"/>
              <a:t>6.) </a:t>
            </a:r>
            <a:r>
              <a:rPr lang="es-ES" sz="1900" dirty="0"/>
              <a:t>Las cargas pluviales resultan de la acumulación de agua en un techo debido a su forma, deflexión o el atascamiento de su sistema de drenaje.</a:t>
            </a:r>
            <a:r>
              <a:rPr lang="es-ES" sz="2000" dirty="0"/>
              <a:t/>
            </a:r>
            <a:br>
              <a:rPr lang="es-ES" sz="2000" dirty="0"/>
            </a:br>
            <a:endParaRPr lang="es-MX" sz="2000" dirty="0"/>
          </a:p>
        </p:txBody>
      </p:sp>
      <p:sp>
        <p:nvSpPr>
          <p:cNvPr id="10" name="9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9" name="Imagen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1" name="Imagen 10"/>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8C11D52D-0A37-47B0-9927-15967C614FD2}"/>
              </a:ext>
            </a:extLst>
          </p:cNvPr>
          <p:cNvSpPr>
            <a:spLocks noGrp="1"/>
          </p:cNvSpPr>
          <p:nvPr>
            <p:ph type="sldNum" sz="quarter" idx="12"/>
          </p:nvPr>
        </p:nvSpPr>
        <p:spPr/>
        <p:txBody>
          <a:bodyPr/>
          <a:lstStyle/>
          <a:p>
            <a:fld id="{A20D5B2E-A39C-4A67-9A03-2664C49F1C64}" type="slidenum">
              <a:rPr lang="es-MX" smtClean="0"/>
              <a:pPr/>
              <a:t>74</a:t>
            </a:fld>
            <a:r>
              <a:rPr lang="es-MX"/>
              <a:t>/87</a:t>
            </a:r>
            <a:endParaRPr lang="es-MX" dirty="0"/>
          </a:p>
        </p:txBody>
      </p:sp>
    </p:spTree>
    <p:extLst>
      <p:ext uri="{BB962C8B-B14F-4D97-AF65-F5344CB8AC3E}">
        <p14:creationId xmlns:p14="http://schemas.microsoft.com/office/powerpoint/2010/main" val="3329572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CARGAS EN LOS EDIFICIOS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2557" y="1989881"/>
            <a:ext cx="5010944" cy="4322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9" name="Imagen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2" name="Imagen 11"/>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4"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3" name="Marcador de número de diapositiva 2">
            <a:extLst>
              <a:ext uri="{FF2B5EF4-FFF2-40B4-BE49-F238E27FC236}">
                <a16:creationId xmlns:a16="http://schemas.microsoft.com/office/drawing/2014/main" id="{863D0557-78BC-4435-87C1-561882B04D3E}"/>
              </a:ext>
            </a:extLst>
          </p:cNvPr>
          <p:cNvSpPr>
            <a:spLocks noGrp="1"/>
          </p:cNvSpPr>
          <p:nvPr>
            <p:ph type="sldNum" sz="quarter" idx="12"/>
          </p:nvPr>
        </p:nvSpPr>
        <p:spPr/>
        <p:txBody>
          <a:bodyPr/>
          <a:lstStyle/>
          <a:p>
            <a:fld id="{A20D5B2E-A39C-4A67-9A03-2664C49F1C64}" type="slidenum">
              <a:rPr lang="es-MX" smtClean="0"/>
              <a:pPr/>
              <a:t>75</a:t>
            </a:fld>
            <a:r>
              <a:rPr lang="es-MX"/>
              <a:t>/87</a:t>
            </a:r>
            <a:endParaRPr lang="es-MX" dirty="0"/>
          </a:p>
        </p:txBody>
      </p:sp>
    </p:spTree>
    <p:extLst>
      <p:ext uri="{BB962C8B-B14F-4D97-AF65-F5344CB8AC3E}">
        <p14:creationId xmlns:p14="http://schemas.microsoft.com/office/powerpoint/2010/main" val="3865684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ES" dirty="0"/>
              <a:t>EJEMPLO BAJADA DE CARGAS</a:t>
            </a:r>
            <a:endParaRPr lang="es-MX" dirty="0"/>
          </a:p>
        </p:txBody>
      </p:sp>
      <p:sp>
        <p:nvSpPr>
          <p:cNvPr id="9" name="Text Placeholder 2">
            <a:extLst>
              <a:ext uri="{FF2B5EF4-FFF2-40B4-BE49-F238E27FC236}">
                <a16:creationId xmlns:a16="http://schemas.microsoft.com/office/drawing/2014/main" id="{AC237524-EB9A-4453-A214-0CD23EBBD6AD}"/>
              </a:ext>
            </a:extLst>
          </p:cNvPr>
          <p:cNvSpPr txBox="1">
            <a:spLocks/>
          </p:cNvSpPr>
          <p:nvPr/>
        </p:nvSpPr>
        <p:spPr>
          <a:xfrm>
            <a:off x="474561" y="1967441"/>
            <a:ext cx="9354448" cy="4335294"/>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ES" sz="1900" b="1" dirty="0">
                <a:solidFill>
                  <a:prstClr val="black"/>
                </a:solidFill>
              </a:rPr>
              <a:t>Realice la bajada de carga, de la figura mostrada.</a:t>
            </a:r>
          </a:p>
          <a:p>
            <a:r>
              <a:rPr lang="es-ES" sz="1900" b="1" dirty="0" err="1">
                <a:solidFill>
                  <a:prstClr val="black"/>
                </a:solidFill>
              </a:rPr>
              <a:t>Ws</a:t>
            </a:r>
            <a:r>
              <a:rPr lang="es-ES" sz="1900" b="1" dirty="0">
                <a:solidFill>
                  <a:prstClr val="black"/>
                </a:solidFill>
              </a:rPr>
              <a:t>= 900 kg/m2</a:t>
            </a:r>
          </a:p>
          <a:p>
            <a:pPr marL="342900" indent="-342900">
              <a:buFont typeface="Wingdings" panose="05000000000000000000" pitchFamily="2" charset="2"/>
              <a:buChar char="ü"/>
            </a:pPr>
            <a:r>
              <a:rPr lang="es-ES" sz="1900" b="1" dirty="0">
                <a:solidFill>
                  <a:prstClr val="black"/>
                </a:solidFill>
              </a:rPr>
              <a:t>Factor = 1.4</a:t>
            </a:r>
          </a:p>
          <a:p>
            <a:pPr marL="342900" indent="-342900">
              <a:buFont typeface="Wingdings" panose="05000000000000000000" pitchFamily="2" charset="2"/>
              <a:buChar char="ü"/>
            </a:pPr>
            <a:r>
              <a:rPr lang="es-ES" sz="1900" b="1" dirty="0">
                <a:solidFill>
                  <a:prstClr val="black"/>
                </a:solidFill>
              </a:rPr>
              <a:t>Separación entre viguetas = 2.43 m</a:t>
            </a:r>
          </a:p>
          <a:p>
            <a:endParaRPr lang="es-ES" dirty="0">
              <a:solidFill>
                <a:prstClr val="black"/>
              </a:solidFill>
            </a:endParaRPr>
          </a:p>
          <a:p>
            <a:endParaRPr lang="es-ES" dirty="0">
              <a:solidFill>
                <a:prstClr val="black"/>
              </a:solidFill>
            </a:endParaRPr>
          </a:p>
          <a:p>
            <a:endParaRPr lang="es-MX" b="1" dirty="0">
              <a:solidFill>
                <a:prstClr val="black"/>
              </a:solidFill>
            </a:endParaRPr>
          </a:p>
        </p:txBody>
      </p:sp>
      <p:pic>
        <p:nvPicPr>
          <p:cNvPr id="10" name="Imagen 5">
            <a:extLst>
              <a:ext uri="{FF2B5EF4-FFF2-40B4-BE49-F238E27FC236}">
                <a16:creationId xmlns:a16="http://schemas.microsoft.com/office/drawing/2014/main" id="{CEA6D5D4-BFFA-444B-A7BA-C04E461936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98" b="73612" l="10236" r="73291">
                        <a14:foregroundMark x1="42969" y1="54306" x2="42969" y2="54306"/>
                        <a14:foregroundMark x1="44063" y1="60139" x2="44063" y2="60139"/>
                        <a14:foregroundMark x1="41719" y1="72639" x2="41719" y2="72639"/>
                        <a14:foregroundMark x1="28750" y1="53056" x2="28750" y2="53056"/>
                        <a14:foregroundMark x1="68594" y1="45417" x2="68594" y2="45417"/>
                        <a14:foregroundMark x1="68906" y1="49444" x2="68906" y2="49444"/>
                        <a14:foregroundMark x1="69375" y1="47361" x2="69375" y2="47361"/>
                        <a14:foregroundMark x1="69297" y1="56528" x2="69297" y2="56528"/>
                        <a14:foregroundMark x1="68984" y1="53056" x2="68984" y2="53056"/>
                        <a14:foregroundMark x1="66563" y1="65417" x2="66563" y2="65417"/>
                        <a14:foregroundMark x1="68984" y1="65417" x2="68984" y2="65417"/>
                        <a14:foregroundMark x1="69297" y1="66389" x2="69297" y2="66389"/>
                        <a14:foregroundMark x1="54141" y1="53750" x2="54141" y2="53750"/>
                        <a14:foregroundMark x1="44297" y1="55139" x2="44297" y2="55139"/>
                        <a14:foregroundMark x1="42031" y1="63611" x2="42031" y2="63611"/>
                        <a14:foregroundMark x1="45156" y1="55278" x2="45156" y2="55278"/>
                        <a14:foregroundMark x1="45000" y1="58056" x2="45000" y2="58056"/>
                        <a14:foregroundMark x1="45156" y1="52917" x2="45156" y2="52917"/>
                        <a14:backgroundMark x1="30625" y1="46806" x2="30625" y2="46806"/>
                        <a14:backgroundMark x1="53359" y1="59583" x2="53359" y2="59583"/>
                      </a14:backgroundRemoval>
                    </a14:imgEffect>
                  </a14:imgLayer>
                </a14:imgProps>
              </a:ext>
              <a:ext uri="{28A0092B-C50C-407E-A947-70E740481C1C}">
                <a14:useLocalDpi xmlns:a14="http://schemas.microsoft.com/office/drawing/2010/main" val="0"/>
              </a:ext>
            </a:extLst>
          </a:blip>
          <a:srcRect l="23288" t="27327" r="26431" b="18905"/>
          <a:stretch/>
        </p:blipFill>
        <p:spPr>
          <a:xfrm>
            <a:off x="5151785" y="2629031"/>
            <a:ext cx="4544704" cy="3157891"/>
          </a:xfrm>
          <a:prstGeom prst="rect">
            <a:avLst/>
          </a:prstGeom>
        </p:spPr>
      </p:pic>
      <p:sp>
        <p:nvSpPr>
          <p:cNvPr id="11" name="Text Placeholder 2">
            <a:extLst>
              <a:ext uri="{FF2B5EF4-FFF2-40B4-BE49-F238E27FC236}">
                <a16:creationId xmlns:a16="http://schemas.microsoft.com/office/drawing/2014/main" id="{4D475AC5-E59F-4CDE-B64E-E27FFD05D8FD}"/>
              </a:ext>
            </a:extLst>
          </p:cNvPr>
          <p:cNvSpPr txBox="1">
            <a:spLocks/>
          </p:cNvSpPr>
          <p:nvPr/>
        </p:nvSpPr>
        <p:spPr>
          <a:xfrm rot="20773485">
            <a:off x="7108792" y="3674189"/>
            <a:ext cx="2548158" cy="412511"/>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MX" dirty="0"/>
              <a:t>25 ft = 7.62 m</a:t>
            </a:r>
          </a:p>
        </p:txBody>
      </p:sp>
      <p:sp>
        <p:nvSpPr>
          <p:cNvPr id="12" name="Text Placeholder 2">
            <a:extLst>
              <a:ext uri="{FF2B5EF4-FFF2-40B4-BE49-F238E27FC236}">
                <a16:creationId xmlns:a16="http://schemas.microsoft.com/office/drawing/2014/main" id="{F25218A8-D461-43F5-9872-98A4886FD4C0}"/>
              </a:ext>
            </a:extLst>
          </p:cNvPr>
          <p:cNvSpPr txBox="1">
            <a:spLocks/>
          </p:cNvSpPr>
          <p:nvPr/>
        </p:nvSpPr>
        <p:spPr>
          <a:xfrm rot="1655274">
            <a:off x="5185387" y="3985924"/>
            <a:ext cx="2732103" cy="412511"/>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MX" dirty="0"/>
              <a:t>40 ft = </a:t>
            </a:r>
            <a:r>
              <a:rPr lang="es-ES" dirty="0"/>
              <a:t>12.19 m</a:t>
            </a:r>
            <a:endParaRPr lang="es-MX" dirty="0"/>
          </a:p>
        </p:txBody>
      </p:sp>
      <p:sp>
        <p:nvSpPr>
          <p:cNvPr id="15" name="Text Placeholder 2">
            <a:extLst>
              <a:ext uri="{FF2B5EF4-FFF2-40B4-BE49-F238E27FC236}">
                <a16:creationId xmlns:a16="http://schemas.microsoft.com/office/drawing/2014/main" id="{17BD15F4-18DE-4331-B622-70005A960166}"/>
              </a:ext>
            </a:extLst>
          </p:cNvPr>
          <p:cNvSpPr txBox="1">
            <a:spLocks/>
          </p:cNvSpPr>
          <p:nvPr/>
        </p:nvSpPr>
        <p:spPr>
          <a:xfrm rot="20916793">
            <a:off x="6035061" y="2744537"/>
            <a:ext cx="1366293" cy="412511"/>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MX" dirty="0"/>
              <a:t>Viguetas</a:t>
            </a:r>
          </a:p>
        </p:txBody>
      </p:sp>
      <p:sp>
        <p:nvSpPr>
          <p:cNvPr id="18" name="Text Placeholder 2">
            <a:extLst>
              <a:ext uri="{FF2B5EF4-FFF2-40B4-BE49-F238E27FC236}">
                <a16:creationId xmlns:a16="http://schemas.microsoft.com/office/drawing/2014/main" id="{5BAA7973-E037-420D-AC48-20CB959EBF8B}"/>
              </a:ext>
            </a:extLst>
          </p:cNvPr>
          <p:cNvSpPr txBox="1">
            <a:spLocks/>
          </p:cNvSpPr>
          <p:nvPr/>
        </p:nvSpPr>
        <p:spPr>
          <a:xfrm rot="1543879">
            <a:off x="8204962" y="2740553"/>
            <a:ext cx="715194" cy="412511"/>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MX" dirty="0"/>
              <a:t>Viga</a:t>
            </a:r>
          </a:p>
        </p:txBody>
      </p:sp>
      <p:sp>
        <p:nvSpPr>
          <p:cNvPr id="19" name="Text Placeholder 2">
            <a:extLst>
              <a:ext uri="{FF2B5EF4-FFF2-40B4-BE49-F238E27FC236}">
                <a16:creationId xmlns:a16="http://schemas.microsoft.com/office/drawing/2014/main" id="{DC23687D-B8C5-401E-9227-400585620CC8}"/>
              </a:ext>
            </a:extLst>
          </p:cNvPr>
          <p:cNvSpPr txBox="1">
            <a:spLocks/>
          </p:cNvSpPr>
          <p:nvPr/>
        </p:nvSpPr>
        <p:spPr>
          <a:xfrm>
            <a:off x="7196266" y="5859528"/>
            <a:ext cx="1543665" cy="412511"/>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MX" dirty="0"/>
              <a:t>Columnas</a:t>
            </a:r>
          </a:p>
        </p:txBody>
      </p:sp>
      <p:cxnSp>
        <p:nvCxnSpPr>
          <p:cNvPr id="20" name="19 Conector recto"/>
          <p:cNvCxnSpPr>
            <a:endCxn id="19" idx="0"/>
          </p:cNvCxnSpPr>
          <p:nvPr/>
        </p:nvCxnSpPr>
        <p:spPr>
          <a:xfrm>
            <a:off x="5580376" y="4756851"/>
            <a:ext cx="2387723" cy="1102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a:endCxn id="19" idx="0"/>
          </p:cNvCxnSpPr>
          <p:nvPr/>
        </p:nvCxnSpPr>
        <p:spPr>
          <a:xfrm>
            <a:off x="7096326" y="5271886"/>
            <a:ext cx="871773" cy="587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7857691" y="4207976"/>
            <a:ext cx="110407" cy="1651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a:endCxn id="19" idx="0"/>
          </p:cNvCxnSpPr>
          <p:nvPr/>
        </p:nvCxnSpPr>
        <p:spPr>
          <a:xfrm flipH="1">
            <a:off x="7968099" y="4918897"/>
            <a:ext cx="1200095" cy="940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26" name="Imagen 2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27" name="Imagen 26"/>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3" name="Marcador de número de diapositiva 2">
            <a:extLst>
              <a:ext uri="{FF2B5EF4-FFF2-40B4-BE49-F238E27FC236}">
                <a16:creationId xmlns:a16="http://schemas.microsoft.com/office/drawing/2014/main" id="{C54AA6D9-3C63-4C76-8B79-9099BBF47246}"/>
              </a:ext>
            </a:extLst>
          </p:cNvPr>
          <p:cNvSpPr>
            <a:spLocks noGrp="1"/>
          </p:cNvSpPr>
          <p:nvPr>
            <p:ph type="sldNum" sz="quarter" idx="12"/>
          </p:nvPr>
        </p:nvSpPr>
        <p:spPr/>
        <p:txBody>
          <a:bodyPr/>
          <a:lstStyle/>
          <a:p>
            <a:fld id="{A20D5B2E-A39C-4A67-9A03-2664C49F1C64}" type="slidenum">
              <a:rPr lang="es-MX" smtClean="0"/>
              <a:pPr/>
              <a:t>76</a:t>
            </a:fld>
            <a:r>
              <a:rPr lang="es-MX"/>
              <a:t>/87</a:t>
            </a:r>
            <a:endParaRPr lang="es-MX" dirty="0"/>
          </a:p>
        </p:txBody>
      </p:sp>
    </p:spTree>
    <p:extLst>
      <p:ext uri="{BB962C8B-B14F-4D97-AF65-F5344CB8AC3E}">
        <p14:creationId xmlns:p14="http://schemas.microsoft.com/office/powerpoint/2010/main" val="3478755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rgbClr val="4F81BD"/>
                </a:solidFill>
                <a:effectLst>
                  <a:outerShdw blurRad="38100" dist="38100" dir="2700000" algn="tl">
                    <a:srgbClr val="000000">
                      <a:alpha val="43137"/>
                    </a:srgbClr>
                  </a:outerShdw>
                </a:effectLst>
                <a:latin typeface="Century Gothic" pitchFamily="34" charset="0"/>
              </a:rPr>
              <a:t>M. C. ANTONIO DANIEL MARTÍNEZ DIBENE</a:t>
            </a:r>
          </a:p>
        </p:txBody>
      </p:sp>
      <p:sp>
        <p:nvSpPr>
          <p:cNvPr id="16"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ES" dirty="0">
                <a:solidFill>
                  <a:prstClr val="white"/>
                </a:solidFill>
              </a:rPr>
              <a:t>EJEMPLO BAJADA DE CARGAS</a:t>
            </a:r>
            <a:endParaRPr lang="es-MX" dirty="0">
              <a:solidFill>
                <a:prstClr val="white"/>
              </a:solidFill>
            </a:endParaRPr>
          </a:p>
        </p:txBody>
      </p:sp>
      <p:sp>
        <p:nvSpPr>
          <p:cNvPr id="9" name="Text Placeholder 2">
            <a:extLst>
              <a:ext uri="{FF2B5EF4-FFF2-40B4-BE49-F238E27FC236}">
                <a16:creationId xmlns:a16="http://schemas.microsoft.com/office/drawing/2014/main" id="{AC237524-EB9A-4453-A214-0CD23EBBD6AD}"/>
              </a:ext>
            </a:extLst>
          </p:cNvPr>
          <p:cNvSpPr txBox="1">
            <a:spLocks/>
          </p:cNvSpPr>
          <p:nvPr/>
        </p:nvSpPr>
        <p:spPr>
          <a:xfrm>
            <a:off x="474560" y="1796071"/>
            <a:ext cx="9354448" cy="4335294"/>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ES" sz="1900" b="1" dirty="0">
                <a:solidFill>
                  <a:prstClr val="black"/>
                </a:solidFill>
              </a:rPr>
              <a:t>Elección de la </a:t>
            </a:r>
            <a:r>
              <a:rPr lang="es-ES" sz="1900" b="1" dirty="0" err="1">
                <a:solidFill>
                  <a:prstClr val="black"/>
                </a:solidFill>
              </a:rPr>
              <a:t>Losacero</a:t>
            </a:r>
            <a:r>
              <a:rPr lang="es-ES" sz="1900" b="1" dirty="0">
                <a:solidFill>
                  <a:prstClr val="black"/>
                </a:solidFill>
              </a:rPr>
              <a:t> que se utilizara tomando en cuenta nuestra </a:t>
            </a:r>
            <a:r>
              <a:rPr lang="es-ES" sz="1900" b="1" dirty="0" err="1">
                <a:solidFill>
                  <a:prstClr val="black"/>
                </a:solidFill>
              </a:rPr>
              <a:t>Ws</a:t>
            </a:r>
            <a:r>
              <a:rPr lang="es-ES" sz="1900" b="1" dirty="0">
                <a:solidFill>
                  <a:prstClr val="black"/>
                </a:solidFill>
              </a:rPr>
              <a:t>=900 kg/m2:</a:t>
            </a:r>
          </a:p>
          <a:p>
            <a:pPr marL="342900" indent="-342900">
              <a:buFont typeface="Wingdings" panose="05000000000000000000" pitchFamily="2" charset="2"/>
              <a:buChar char="ü"/>
            </a:pPr>
            <a:r>
              <a:rPr lang="es-ES" sz="1900" dirty="0">
                <a:solidFill>
                  <a:prstClr val="black"/>
                </a:solidFill>
              </a:rPr>
              <a:t>Cal. 20, Espesor de concreto 6 cm.</a:t>
            </a:r>
          </a:p>
          <a:p>
            <a:pPr marL="342900" indent="-342900">
              <a:buFont typeface="Wingdings" panose="05000000000000000000" pitchFamily="2" charset="2"/>
              <a:buChar char="ü"/>
            </a:pPr>
            <a:r>
              <a:rPr lang="es-ES" sz="1900" dirty="0">
                <a:solidFill>
                  <a:prstClr val="black"/>
                </a:solidFill>
              </a:rPr>
              <a:t>W resistencia: 907 kg/m2</a:t>
            </a:r>
          </a:p>
          <a:p>
            <a:pPr marL="342900" indent="-342900">
              <a:buFont typeface="Wingdings" panose="05000000000000000000" pitchFamily="2" charset="2"/>
              <a:buChar char="ü"/>
            </a:pPr>
            <a:r>
              <a:rPr lang="es-ES" sz="1900" dirty="0">
                <a:solidFill>
                  <a:prstClr val="black"/>
                </a:solidFill>
              </a:rPr>
              <a:t>Separación entre viguetas= 2.6 m</a:t>
            </a:r>
          </a:p>
          <a:p>
            <a:endParaRPr lang="es-MX" b="1" dirty="0">
              <a:solidFill>
                <a:prstClr val="black"/>
              </a:solidFill>
            </a:endParaRPr>
          </a:p>
        </p:txBody>
      </p:sp>
      <p:pic>
        <p:nvPicPr>
          <p:cNvPr id="2" name="1 Imagen"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860" y="3330976"/>
            <a:ext cx="7277664" cy="3001249"/>
          </a:xfrm>
          <a:prstGeom prst="rect">
            <a:avLst/>
          </a:prstGeom>
        </p:spPr>
      </p:pic>
      <p:sp>
        <p:nvSpPr>
          <p:cNvPr id="3" name="2 Rectángulo"/>
          <p:cNvSpPr/>
          <p:nvPr/>
        </p:nvSpPr>
        <p:spPr>
          <a:xfrm>
            <a:off x="1787236" y="5329051"/>
            <a:ext cx="397824" cy="198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23 Rectángulo"/>
          <p:cNvSpPr/>
          <p:nvPr/>
        </p:nvSpPr>
        <p:spPr>
          <a:xfrm>
            <a:off x="2313710" y="5254831"/>
            <a:ext cx="346363" cy="1603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24 Rectángulo"/>
          <p:cNvSpPr/>
          <p:nvPr/>
        </p:nvSpPr>
        <p:spPr>
          <a:xfrm>
            <a:off x="5151785" y="3689268"/>
            <a:ext cx="397824" cy="2375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25 Rectángulo"/>
          <p:cNvSpPr/>
          <p:nvPr/>
        </p:nvSpPr>
        <p:spPr>
          <a:xfrm>
            <a:off x="5151784" y="5242955"/>
            <a:ext cx="399929" cy="1721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7" name="6 Conector recto de flecha"/>
          <p:cNvCxnSpPr>
            <a:stCxn id="3" idx="3"/>
          </p:cNvCxnSpPr>
          <p:nvPr/>
        </p:nvCxnSpPr>
        <p:spPr>
          <a:xfrm flipV="1">
            <a:off x="2185060" y="5329051"/>
            <a:ext cx="128650" cy="994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a:stCxn id="24" idx="3"/>
          </p:cNvCxnSpPr>
          <p:nvPr/>
        </p:nvCxnSpPr>
        <p:spPr>
          <a:xfrm flipV="1">
            <a:off x="2660073" y="5334989"/>
            <a:ext cx="2491711"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a:stCxn id="25" idx="2"/>
          </p:cNvCxnSpPr>
          <p:nvPr/>
        </p:nvCxnSpPr>
        <p:spPr>
          <a:xfrm>
            <a:off x="5350697" y="3926774"/>
            <a:ext cx="1051" cy="13161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17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17" name="Imagen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20" name="Imagen 19"/>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5" name="Marcador de número de diapositiva 4">
            <a:extLst>
              <a:ext uri="{FF2B5EF4-FFF2-40B4-BE49-F238E27FC236}">
                <a16:creationId xmlns:a16="http://schemas.microsoft.com/office/drawing/2014/main" id="{EAF45E46-C050-4718-BBAA-CD3075FA1E77}"/>
              </a:ext>
            </a:extLst>
          </p:cNvPr>
          <p:cNvSpPr>
            <a:spLocks noGrp="1"/>
          </p:cNvSpPr>
          <p:nvPr>
            <p:ph type="sldNum" sz="quarter" idx="12"/>
          </p:nvPr>
        </p:nvSpPr>
        <p:spPr/>
        <p:txBody>
          <a:bodyPr/>
          <a:lstStyle/>
          <a:p>
            <a:fld id="{A20D5B2E-A39C-4A67-9A03-2664C49F1C64}" type="slidenum">
              <a:rPr lang="es-MX" smtClean="0"/>
              <a:pPr/>
              <a:t>77</a:t>
            </a:fld>
            <a:r>
              <a:rPr lang="es-MX"/>
              <a:t>/87</a:t>
            </a:r>
            <a:endParaRPr lang="es-MX" dirty="0"/>
          </a:p>
        </p:txBody>
      </p:sp>
    </p:spTree>
    <p:extLst>
      <p:ext uri="{BB962C8B-B14F-4D97-AF65-F5344CB8AC3E}">
        <p14:creationId xmlns:p14="http://schemas.microsoft.com/office/powerpoint/2010/main" val="1884146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accent1"/>
                </a:solidFill>
                <a:effectLst>
                  <a:outerShdw blurRad="38100" dist="38100" dir="2700000" algn="tl">
                    <a:srgbClr val="000000">
                      <a:alpha val="43137"/>
                    </a:srgbClr>
                  </a:outerShdw>
                </a:effectLst>
                <a:latin typeface="Century Gothic" pitchFamily="34" charset="0"/>
              </a:rPr>
              <a:t>M. C. ANTONIO DANIEL MARTÍNEZ DIBENE</a:t>
            </a:r>
          </a:p>
        </p:txBody>
      </p:sp>
      <p:sp>
        <p:nvSpPr>
          <p:cNvPr id="9" name="Text Placeholder 2">
            <a:extLst>
              <a:ext uri="{FF2B5EF4-FFF2-40B4-BE49-F238E27FC236}">
                <a16:creationId xmlns:a16="http://schemas.microsoft.com/office/drawing/2014/main" id="{AC237524-EB9A-4453-A214-0CD23EBBD6AD}"/>
              </a:ext>
            </a:extLst>
          </p:cNvPr>
          <p:cNvSpPr txBox="1">
            <a:spLocks/>
          </p:cNvSpPr>
          <p:nvPr/>
        </p:nvSpPr>
        <p:spPr>
          <a:xfrm>
            <a:off x="474561" y="1953793"/>
            <a:ext cx="9354448" cy="4335294"/>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ES" sz="1900" b="1" dirty="0">
                <a:solidFill>
                  <a:prstClr val="black"/>
                </a:solidFill>
              </a:rPr>
              <a:t>12: Bajada de cargas:</a:t>
            </a:r>
          </a:p>
          <a:p>
            <a:r>
              <a:rPr lang="es-ES" sz="1900" dirty="0">
                <a:solidFill>
                  <a:prstClr val="black"/>
                </a:solidFill>
              </a:rPr>
              <a:t>A= 2.43m x 7.62m = 18.517 m2</a:t>
            </a:r>
          </a:p>
          <a:p>
            <a:r>
              <a:rPr lang="es-ES" sz="1900" dirty="0">
                <a:solidFill>
                  <a:prstClr val="black"/>
                </a:solidFill>
              </a:rPr>
              <a:t>W.A = 16,794.919 kg</a:t>
            </a:r>
          </a:p>
          <a:p>
            <a:r>
              <a:rPr lang="es-ES" sz="1900" dirty="0">
                <a:solidFill>
                  <a:prstClr val="black"/>
                </a:solidFill>
              </a:rPr>
              <a:t>Factor * (W.A) = 23,512.887 kg</a:t>
            </a:r>
          </a:p>
          <a:p>
            <a:endParaRPr lang="es-ES" sz="1900" dirty="0">
              <a:solidFill>
                <a:prstClr val="black"/>
              </a:solidFill>
            </a:endParaRPr>
          </a:p>
          <a:p>
            <a:pPr marL="342900" indent="-342900">
              <a:buFont typeface="Wingdings" panose="05000000000000000000" pitchFamily="2" charset="2"/>
              <a:buChar char="Ø"/>
            </a:pPr>
            <a:r>
              <a:rPr lang="es-ES" sz="1900" b="1" dirty="0">
                <a:solidFill>
                  <a:prstClr val="black"/>
                </a:solidFill>
              </a:rPr>
              <a:t>Vigueta= 23,512.887 kg</a:t>
            </a:r>
          </a:p>
          <a:p>
            <a:pPr marL="342900" indent="-342900">
              <a:buFont typeface="Wingdings" panose="05000000000000000000" pitchFamily="2" charset="2"/>
              <a:buChar char="Ø"/>
            </a:pPr>
            <a:r>
              <a:rPr lang="es-ES" sz="1900" b="1" dirty="0">
                <a:solidFill>
                  <a:prstClr val="black"/>
                </a:solidFill>
              </a:rPr>
              <a:t>Viga= 47, 025.773 kg</a:t>
            </a:r>
          </a:p>
          <a:p>
            <a:pPr marL="342900" indent="-342900">
              <a:buFont typeface="Wingdings" panose="05000000000000000000" pitchFamily="2" charset="2"/>
              <a:buChar char="Ø"/>
            </a:pPr>
            <a:r>
              <a:rPr lang="es-ES" sz="1900" b="1" dirty="0">
                <a:solidFill>
                  <a:prstClr val="black"/>
                </a:solidFill>
              </a:rPr>
              <a:t>Columna= 23,512.887 kg</a:t>
            </a:r>
          </a:p>
          <a:p>
            <a:endParaRPr lang="es-ES" dirty="0">
              <a:solidFill>
                <a:prstClr val="black"/>
              </a:solidFill>
            </a:endParaRPr>
          </a:p>
          <a:p>
            <a:r>
              <a:rPr lang="es-ES" dirty="0">
                <a:solidFill>
                  <a:prstClr val="black"/>
                </a:solidFill>
              </a:rPr>
              <a:t> </a:t>
            </a:r>
          </a:p>
          <a:p>
            <a:endParaRPr lang="es-ES" b="1" dirty="0">
              <a:solidFill>
                <a:prstClr val="black"/>
              </a:solidFill>
            </a:endParaRPr>
          </a:p>
          <a:p>
            <a:endParaRPr lang="es-ES" b="1" dirty="0">
              <a:solidFill>
                <a:prstClr val="black"/>
              </a:solidFill>
            </a:endParaRPr>
          </a:p>
          <a:p>
            <a:endParaRPr lang="es-MX" b="1" dirty="0">
              <a:solidFill>
                <a:prstClr val="black"/>
              </a:solidFill>
            </a:endParaRPr>
          </a:p>
        </p:txBody>
      </p:sp>
      <p:sp>
        <p:nvSpPr>
          <p:cNvPr id="10" name="CuadroTexto 1"/>
          <p:cNvSpPr txBox="1"/>
          <p:nvPr/>
        </p:nvSpPr>
        <p:spPr>
          <a:xfrm>
            <a:off x="474561" y="1340258"/>
            <a:ext cx="9354448" cy="477054"/>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ES" dirty="0"/>
              <a:t>EJEMPLO BAJADA DE CARGAS</a:t>
            </a:r>
            <a:endParaRPr lang="es-MX" dirty="0"/>
          </a:p>
        </p:txBody>
      </p:sp>
      <p:sp>
        <p:nvSpPr>
          <p:cNvPr id="12" name="11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1.4 ANÁLISIS DE CARGAS POR GRAVEDAD</a:t>
            </a:r>
          </a:p>
        </p:txBody>
      </p:sp>
      <p:pic>
        <p:nvPicPr>
          <p:cNvPr id="14" name="Imagen 1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pic>
        <p:nvPicPr>
          <p:cNvPr id="16" name="Imagen 15"/>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sp>
        <p:nvSpPr>
          <p:cNvPr id="17" name="Rectángulo redondeado 16">
            <a:hlinkClick r:id="rId4" action="ppaction://hlinksldjump"/>
            <a:extLst>
              <a:ext uri="{FF2B5EF4-FFF2-40B4-BE49-F238E27FC236}">
                <a16:creationId xmlns:a16="http://schemas.microsoft.com/office/drawing/2014/main" id="{C2CB8795-A081-4FC4-944F-D0318426792D}"/>
              </a:ext>
            </a:extLst>
          </p:cNvPr>
          <p:cNvSpPr/>
          <p:nvPr/>
        </p:nvSpPr>
        <p:spPr>
          <a:xfrm>
            <a:off x="474561" y="6356352"/>
            <a:ext cx="1577552" cy="36512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
        <p:nvSpPr>
          <p:cNvPr id="3" name="Marcador de número de diapositiva 2">
            <a:extLst>
              <a:ext uri="{FF2B5EF4-FFF2-40B4-BE49-F238E27FC236}">
                <a16:creationId xmlns:a16="http://schemas.microsoft.com/office/drawing/2014/main" id="{583E6A4F-965A-4B9E-840E-7DFEB59F19F8}"/>
              </a:ext>
            </a:extLst>
          </p:cNvPr>
          <p:cNvSpPr>
            <a:spLocks noGrp="1"/>
          </p:cNvSpPr>
          <p:nvPr>
            <p:ph type="sldNum" sz="quarter" idx="12"/>
          </p:nvPr>
        </p:nvSpPr>
        <p:spPr/>
        <p:txBody>
          <a:bodyPr/>
          <a:lstStyle/>
          <a:p>
            <a:fld id="{A20D5B2E-A39C-4A67-9A03-2664C49F1C64}" type="slidenum">
              <a:rPr lang="es-MX" smtClean="0"/>
              <a:pPr/>
              <a:t>78</a:t>
            </a:fld>
            <a:r>
              <a:rPr lang="es-MX"/>
              <a:t>/87</a:t>
            </a:r>
            <a:endParaRPr lang="es-MX" dirty="0"/>
          </a:p>
        </p:txBody>
      </p:sp>
    </p:spTree>
    <p:extLst>
      <p:ext uri="{BB962C8B-B14F-4D97-AF65-F5344CB8AC3E}">
        <p14:creationId xmlns:p14="http://schemas.microsoft.com/office/powerpoint/2010/main" val="2548019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lumMod val="60000"/>
                    <a:lumOff val="40000"/>
                  </a:schemeClr>
                </a:solidFill>
                <a:effectLst>
                  <a:outerShdw blurRad="38100" dist="38100" dir="2700000" algn="tl">
                    <a:srgbClr val="000000">
                      <a:alpha val="43137"/>
                    </a:srgbClr>
                  </a:outerShdw>
                </a:effectLst>
                <a:latin typeface="Century Gothic" pitchFamily="34" charset="0"/>
              </a:rPr>
              <a:t>M. C. ANTONIO DANIEL MARTÍNEZ DIBENE</a:t>
            </a:r>
          </a:p>
        </p:txBody>
      </p:sp>
      <p:sp>
        <p:nvSpPr>
          <p:cNvPr id="2" name="Rectángulo 1"/>
          <p:cNvSpPr/>
          <p:nvPr/>
        </p:nvSpPr>
        <p:spPr>
          <a:xfrm>
            <a:off x="3164834" y="3097991"/>
            <a:ext cx="184731" cy="923330"/>
          </a:xfrm>
          <a:prstGeom prst="rect">
            <a:avLst/>
          </a:prstGeom>
        </p:spPr>
        <p:txBody>
          <a:bodyPr wrap="none">
            <a:spAutoFit/>
          </a:bodyPr>
          <a:lstStyle/>
          <a:p>
            <a:pPr lvl="0"/>
            <a:endParaRPr lang="es-ES" dirty="0"/>
          </a:p>
          <a:p>
            <a:endParaRPr lang="es-ES" dirty="0"/>
          </a:p>
          <a:p>
            <a:pPr lvl="0"/>
            <a:endParaRPr lang="es-ES" dirty="0">
              <a:ln w="0"/>
              <a:solidFill>
                <a:schemeClr val="accent1"/>
              </a:solidFill>
              <a:effectLst>
                <a:outerShdw blurRad="38100" dist="25400" dir="5400000" algn="ctr" rotWithShape="0">
                  <a:srgbClr val="6E747A">
                    <a:alpha val="43000"/>
                  </a:srgbClr>
                </a:outerShdw>
              </a:effectLst>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699" y="3118409"/>
            <a:ext cx="4090712" cy="2745821"/>
          </a:xfrm>
          <a:prstGeom prst="snip2DiagRect">
            <a:avLst>
              <a:gd name="adj1" fmla="val 0"/>
              <a:gd name="adj2" fmla="val 24798"/>
            </a:avLst>
          </a:prstGeom>
          <a:ln w="57150">
            <a:solidFill>
              <a:schemeClr val="tx1"/>
            </a:solidFill>
          </a:ln>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700" y="3140968"/>
            <a:ext cx="3515264" cy="2723262"/>
          </a:xfrm>
          <a:prstGeom prst="snip2DiagRect">
            <a:avLst/>
          </a:prstGeom>
          <a:ln w="57150">
            <a:solidFill>
              <a:schemeClr val="tx1"/>
            </a:solidFill>
          </a:ln>
        </p:spPr>
      </p:pic>
      <p:sp>
        <p:nvSpPr>
          <p:cNvPr id="13" name="12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1.5 COMBINACIONES DE ACCIONES  </a:t>
            </a:r>
            <a:endPar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15" name="Imagen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70912"/>
            <a:ext cx="1161290" cy="1080000"/>
          </a:xfrm>
          <a:prstGeom prst="rect">
            <a:avLst/>
          </a:prstGeom>
        </p:spPr>
      </p:pic>
      <p:pic>
        <p:nvPicPr>
          <p:cNvPr id="16" name="Imagen 15"/>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5" y="70912"/>
            <a:ext cx="1080000" cy="1080000"/>
          </a:xfrm>
          <a:prstGeom prst="rect">
            <a:avLst/>
          </a:prstGeom>
        </p:spPr>
      </p:pic>
      <p:sp>
        <p:nvSpPr>
          <p:cNvPr id="17" name="16 CuadroTexto">
            <a:extLst>
              <a:ext uri="{FF2B5EF4-FFF2-40B4-BE49-F238E27FC236}">
                <a16:creationId xmlns:a16="http://schemas.microsoft.com/office/drawing/2014/main" id="{16216B8D-E566-4914-8E92-C5364FDA6303}"/>
              </a:ext>
            </a:extLst>
          </p:cNvPr>
          <p:cNvSpPr txBox="1"/>
          <p:nvPr/>
        </p:nvSpPr>
        <p:spPr>
          <a:xfrm>
            <a:off x="345696" y="1640815"/>
            <a:ext cx="9843350" cy="769441"/>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400" b="1" dirty="0">
                <a:ln w="11430"/>
                <a:solidFill>
                  <a:prstClr val="white"/>
                </a:solidFill>
                <a:effectLst>
                  <a:outerShdw blurRad="80000" dist="40000" dir="5040000" algn="tl">
                    <a:srgbClr val="000000">
                      <a:alpha val="30000"/>
                    </a:srgbClr>
                  </a:outerShdw>
                </a:effectLst>
              </a:rPr>
              <a:t>1.5 COMBINACIONES DE ACCIONES</a:t>
            </a:r>
          </a:p>
        </p:txBody>
      </p:sp>
      <p:sp>
        <p:nvSpPr>
          <p:cNvPr id="5" name="Marcador de número de diapositiva 4">
            <a:extLst>
              <a:ext uri="{FF2B5EF4-FFF2-40B4-BE49-F238E27FC236}">
                <a16:creationId xmlns:a16="http://schemas.microsoft.com/office/drawing/2014/main" id="{54217377-409C-4BB6-AD1C-5444373EF65A}"/>
              </a:ext>
            </a:extLst>
          </p:cNvPr>
          <p:cNvSpPr>
            <a:spLocks noGrp="1"/>
          </p:cNvSpPr>
          <p:nvPr>
            <p:ph type="sldNum" sz="quarter" idx="12"/>
          </p:nvPr>
        </p:nvSpPr>
        <p:spPr/>
        <p:txBody>
          <a:bodyPr/>
          <a:lstStyle/>
          <a:p>
            <a:fld id="{A20D5B2E-A39C-4A67-9A03-2664C49F1C64}" type="slidenum">
              <a:rPr lang="es-MX" smtClean="0"/>
              <a:pPr/>
              <a:t>79</a:t>
            </a:fld>
            <a:r>
              <a:rPr lang="es-MX"/>
              <a:t>/87</a:t>
            </a:r>
            <a:endParaRPr lang="es-MX" dirty="0"/>
          </a:p>
        </p:txBody>
      </p:sp>
      <p:sp>
        <p:nvSpPr>
          <p:cNvPr id="11" name="Rectángulo redondeado 16">
            <a:hlinkClick r:id="rId7" action="ppaction://hlinksldjump"/>
            <a:extLst>
              <a:ext uri="{FF2B5EF4-FFF2-40B4-BE49-F238E27FC236}">
                <a16:creationId xmlns:a16="http://schemas.microsoft.com/office/drawing/2014/main" id="{D945D419-3FF3-468C-9C7A-239124F3BDB2}"/>
              </a:ext>
            </a:extLst>
          </p:cNvPr>
          <p:cNvSpPr/>
          <p:nvPr/>
        </p:nvSpPr>
        <p:spPr>
          <a:xfrm>
            <a:off x="474561" y="6356352"/>
            <a:ext cx="1577552" cy="36512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Tree>
    <p:extLst>
      <p:ext uri="{BB962C8B-B14F-4D97-AF65-F5344CB8AC3E}">
        <p14:creationId xmlns:p14="http://schemas.microsoft.com/office/powerpoint/2010/main" val="29106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CLASIFICACION DE ACEROS</a:t>
            </a:r>
          </a:p>
        </p:txBody>
      </p:sp>
      <p:sp>
        <p:nvSpPr>
          <p:cNvPr id="13" name="CuadroTexto 11"/>
          <p:cNvSpPr txBox="1"/>
          <p:nvPr/>
        </p:nvSpPr>
        <p:spPr>
          <a:xfrm>
            <a:off x="3996362" y="1912590"/>
            <a:ext cx="5832647" cy="4031873"/>
          </a:xfrm>
          <a:prstGeom prst="rect">
            <a:avLst/>
          </a:prstGeom>
          <a:noFill/>
        </p:spPr>
        <p:txBody>
          <a:bodyPr wrap="square" rtlCol="0">
            <a:spAutoFit/>
          </a:bodyPr>
          <a:lstStyle/>
          <a:p>
            <a:pPr lvl="0" algn="just">
              <a:buFont typeface="Wingdings" pitchFamily="2" charset="2"/>
              <a:buChar char="q"/>
            </a:pPr>
            <a:r>
              <a:rPr lang="es-MX" sz="1900" dirty="0"/>
              <a:t> </a:t>
            </a:r>
            <a:r>
              <a:rPr lang="es-MX" sz="1900" b="1" dirty="0"/>
              <a:t>Aceros aleados</a:t>
            </a:r>
            <a:r>
              <a:rPr lang="es-MX" sz="1900" dirty="0"/>
              <a:t>: aquellos en los que, además del carbono, al menos uno de sus otros elementos presentes en la aleación es igual o superior al valor límite.</a:t>
            </a:r>
          </a:p>
          <a:p>
            <a:pPr algn="just"/>
            <a:endParaRPr lang="es-MX" sz="1900" dirty="0"/>
          </a:p>
          <a:p>
            <a:pPr algn="just"/>
            <a:r>
              <a:rPr lang="es-MX" sz="1900" dirty="0"/>
              <a:t>A su vez este grupo se puede dividir en:</a:t>
            </a:r>
          </a:p>
          <a:p>
            <a:pPr algn="just"/>
            <a:endParaRPr lang="es-MX" sz="1900" dirty="0"/>
          </a:p>
          <a:p>
            <a:pPr algn="just"/>
            <a:r>
              <a:rPr lang="es-MX" sz="1900" dirty="0"/>
              <a:t>I) Aceros de baja aleación (elementos aleantes &lt; 5%)</a:t>
            </a:r>
          </a:p>
          <a:p>
            <a:pPr marL="514350" indent="-514350" algn="just">
              <a:buAutoNum type="romanUcParenR"/>
            </a:pPr>
            <a:endParaRPr lang="es-MX" sz="1900" dirty="0"/>
          </a:p>
          <a:p>
            <a:pPr algn="just"/>
            <a:r>
              <a:rPr lang="es-MX" sz="1900" dirty="0"/>
              <a:t>II) Aceros de alta aleación (elementos aleantes &gt; 5%)</a:t>
            </a:r>
          </a:p>
          <a:p>
            <a:pPr algn="just"/>
            <a:r>
              <a:rPr lang="es-MX" sz="1900" dirty="0"/>
              <a:t> </a:t>
            </a:r>
          </a:p>
          <a:p>
            <a:pPr algn="just">
              <a:buFont typeface="Wingdings" pitchFamily="2" charset="2"/>
              <a:buChar char="q"/>
            </a:pPr>
            <a:r>
              <a:rPr lang="es-MX" sz="1900" dirty="0"/>
              <a:t> </a:t>
            </a:r>
            <a:r>
              <a:rPr lang="es-MX" sz="1900" b="1" dirty="0"/>
              <a:t>Aceros inoxidables</a:t>
            </a:r>
            <a:r>
              <a:rPr lang="es-MX" sz="1900" dirty="0"/>
              <a:t>: son aquellos aceros que contienen un mínimo del 10.5% en Cromo y un máximo del 1.2% de Carbono.</a:t>
            </a: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22530" name="Picture 2" descr="Resultado de imagen para aceros aleados"/>
          <p:cNvPicPr>
            <a:picLocks noChangeAspect="1" noChangeArrowheads="1"/>
          </p:cNvPicPr>
          <p:nvPr/>
        </p:nvPicPr>
        <p:blipFill>
          <a:blip r:embed="rId2" cstate="print"/>
          <a:srcRect/>
          <a:stretch>
            <a:fillRect/>
          </a:stretch>
        </p:blipFill>
        <p:spPr bwMode="auto">
          <a:xfrm>
            <a:off x="360464" y="2012360"/>
            <a:ext cx="3528391" cy="4104456"/>
          </a:xfrm>
          <a:prstGeom prst="rect">
            <a:avLst/>
          </a:prstGeom>
          <a:ln>
            <a:noFill/>
          </a:ln>
          <a:effectLst>
            <a:softEdge rad="112500"/>
          </a:effectLst>
        </p:spPr>
      </p:pic>
      <p:pic>
        <p:nvPicPr>
          <p:cNvPr id="11" name="Imagen 10"/>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2" name="Imagen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7"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A2D60A07-1B7A-488A-9258-384A8B47ECB0}"/>
              </a:ext>
            </a:extLst>
          </p:cNvPr>
          <p:cNvSpPr>
            <a:spLocks noGrp="1"/>
          </p:cNvSpPr>
          <p:nvPr>
            <p:ph type="sldNum" sz="quarter" idx="12"/>
          </p:nvPr>
        </p:nvSpPr>
        <p:spPr/>
        <p:txBody>
          <a:bodyPr/>
          <a:lstStyle/>
          <a:p>
            <a:fld id="{A20D5B2E-A39C-4A67-9A03-2664C49F1C64}" type="slidenum">
              <a:rPr lang="es-MX" smtClean="0"/>
              <a:pPr/>
              <a:t>8</a:t>
            </a:fld>
            <a:r>
              <a:rPr lang="es-MX"/>
              <a:t>/87</a:t>
            </a:r>
            <a:endParaRPr lang="es-MX" dirty="0"/>
          </a:p>
        </p:txBody>
      </p:sp>
    </p:spTree>
    <p:extLst>
      <p:ext uri="{BB962C8B-B14F-4D97-AF65-F5344CB8AC3E}">
        <p14:creationId xmlns:p14="http://schemas.microsoft.com/office/powerpoint/2010/main" val="221335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lumMod val="60000"/>
                    <a:lumOff val="40000"/>
                  </a:schemeClr>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8 Rectángulo"/>
          <p:cNvSpPr/>
          <p:nvPr/>
        </p:nvSpPr>
        <p:spPr>
          <a:xfrm>
            <a:off x="271857" y="1196752"/>
            <a:ext cx="9687873" cy="523220"/>
          </a:xfrm>
          <a:prstGeom prst="rect">
            <a:avLst/>
          </a:prstGeom>
          <a:solidFill>
            <a:srgbClr val="CC0000"/>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s-MX" sz="2800" b="1" dirty="0"/>
              <a:t>FACTORES DE RESISTENCIA Y CARGA </a:t>
            </a:r>
          </a:p>
        </p:txBody>
      </p:sp>
      <p:sp>
        <p:nvSpPr>
          <p:cNvPr id="13" name="4 CuadroTexto"/>
          <p:cNvSpPr txBox="1"/>
          <p:nvPr/>
        </p:nvSpPr>
        <p:spPr>
          <a:xfrm>
            <a:off x="972022" y="1765363"/>
            <a:ext cx="2016224" cy="754053"/>
          </a:xfrm>
          <a:prstGeom prst="rect">
            <a:avLst/>
          </a:prstGeom>
          <a:noFill/>
        </p:spPr>
        <p:txBody>
          <a:bodyPr wrap="square" rtlCol="0">
            <a:spAutoFit/>
          </a:bodyPr>
          <a:lstStyle/>
          <a:p>
            <a:r>
              <a:rPr lang="es-ES" sz="1900" dirty="0">
                <a:latin typeface="+mn-lt"/>
              </a:rPr>
              <a:t>La ecuación:</a:t>
            </a:r>
            <a:endParaRPr lang="es-MX" sz="1900" dirty="0">
              <a:latin typeface="+mn-lt"/>
            </a:endParaRPr>
          </a:p>
          <a:p>
            <a:endParaRPr lang="es-MX" sz="2400" dirty="0">
              <a:latin typeface="+mn-lt"/>
            </a:endParaRPr>
          </a:p>
        </p:txBody>
      </p:sp>
      <p:sp>
        <p:nvSpPr>
          <p:cNvPr id="15" name="6 CuadroTexto"/>
          <p:cNvSpPr txBox="1"/>
          <p:nvPr/>
        </p:nvSpPr>
        <p:spPr>
          <a:xfrm>
            <a:off x="958205" y="3201367"/>
            <a:ext cx="5328592" cy="369332"/>
          </a:xfrm>
          <a:prstGeom prst="rect">
            <a:avLst/>
          </a:prstGeom>
          <a:noFill/>
        </p:spPr>
        <p:txBody>
          <a:bodyPr wrap="square" rtlCol="0">
            <a:spAutoFit/>
          </a:bodyPr>
          <a:lstStyle/>
          <a:p>
            <a:r>
              <a:rPr lang="es-ES" dirty="0">
                <a:latin typeface="+mn-lt"/>
              </a:rPr>
              <a:t>Puede escribirse mas precisamente como: </a:t>
            </a:r>
            <a:endParaRPr lang="es-MX" dirty="0">
              <a:latin typeface="+mn-lt"/>
            </a:endParaRPr>
          </a:p>
        </p:txBody>
      </p:sp>
      <p:sp>
        <p:nvSpPr>
          <p:cNvPr id="16" name="8 CuadroTexto"/>
          <p:cNvSpPr txBox="1"/>
          <p:nvPr/>
        </p:nvSpPr>
        <p:spPr>
          <a:xfrm>
            <a:off x="972022" y="3781587"/>
            <a:ext cx="1872208" cy="754053"/>
          </a:xfrm>
          <a:prstGeom prst="rect">
            <a:avLst/>
          </a:prstGeom>
          <a:noFill/>
        </p:spPr>
        <p:txBody>
          <a:bodyPr wrap="square" rtlCol="0">
            <a:spAutoFit/>
          </a:bodyPr>
          <a:lstStyle/>
          <a:p>
            <a:r>
              <a:rPr lang="es-ES" sz="1900" dirty="0">
                <a:latin typeface="+mn-lt"/>
              </a:rPr>
              <a:t>Donde:</a:t>
            </a:r>
            <a:endParaRPr lang="es-MX" sz="1900" dirty="0">
              <a:latin typeface="+mn-lt"/>
            </a:endParaRPr>
          </a:p>
          <a:p>
            <a:endParaRPr lang="es-MX" sz="2400" dirty="0">
              <a:latin typeface="+mn-lt"/>
            </a:endParaRPr>
          </a:p>
        </p:txBody>
      </p:sp>
      <mc:AlternateContent xmlns:mc="http://schemas.openxmlformats.org/markup-compatibility/2006" xmlns:a14="http://schemas.microsoft.com/office/drawing/2010/main">
        <mc:Choice Requires="a14">
          <p:sp>
            <p:nvSpPr>
              <p:cNvPr id="17" name="18 CuadroTexto"/>
              <p:cNvSpPr txBox="1"/>
              <p:nvPr/>
            </p:nvSpPr>
            <p:spPr>
              <a:xfrm>
                <a:off x="828006" y="2154397"/>
                <a:ext cx="8831841" cy="8004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MX" sz="1900" b="1" i="1" smtClean="0">
                              <a:effectLst/>
                              <a:latin typeface="Cambria Math" panose="02040503050406030204" pitchFamily="18" charset="0"/>
                            </a:rPr>
                          </m:ctrlPr>
                        </m:naryPr>
                        <m:sub/>
                        <m:sup/>
                        <m:e>
                          <m:d>
                            <m:dPr>
                              <m:ctrlPr>
                                <a:rPr lang="es-MX" sz="1900" b="1" i="1" smtClean="0">
                                  <a:effectLst/>
                                  <a:latin typeface="Cambria Math" panose="02040503050406030204" pitchFamily="18" charset="0"/>
                                </a:rPr>
                              </m:ctrlPr>
                            </m:dPr>
                            <m:e>
                              <m:r>
                                <a:rPr lang="es-MX" sz="1900" b="1" i="1" smtClean="0">
                                  <a:effectLst/>
                                  <a:latin typeface="Cambria Math"/>
                                </a:rPr>
                                <m:t>𝑪𝒂𝒓𝒈𝒂</m:t>
                              </m:r>
                              <m:r>
                                <a:rPr lang="es-MX" sz="1900" b="1" i="1" smtClean="0">
                                  <a:effectLst/>
                                  <a:latin typeface="Cambria Math"/>
                                </a:rPr>
                                <m:t> ×</m:t>
                              </m:r>
                              <m:r>
                                <a:rPr lang="es-MX" sz="1900" b="1" i="1" smtClean="0">
                                  <a:effectLst/>
                                  <a:latin typeface="Cambria Math"/>
                                  <a:ea typeface="Cambria Math"/>
                                </a:rPr>
                                <m:t>𝑭𝒂𝒄𝒕𝒐𝒓𝒆𝒔</m:t>
                              </m:r>
                              <m:r>
                                <a:rPr lang="es-MX" sz="1900" b="1" i="1" smtClean="0">
                                  <a:effectLst/>
                                  <a:latin typeface="Cambria Math"/>
                                  <a:ea typeface="Cambria Math"/>
                                </a:rPr>
                                <m:t> </m:t>
                              </m:r>
                              <m:r>
                                <a:rPr lang="es-MX" sz="1900" b="1" i="1" smtClean="0">
                                  <a:effectLst/>
                                  <a:latin typeface="Cambria Math"/>
                                  <a:ea typeface="Cambria Math"/>
                                </a:rPr>
                                <m:t>𝒅𝒆</m:t>
                              </m:r>
                              <m:r>
                                <a:rPr lang="es-MX" sz="1900" b="1" i="1" smtClean="0">
                                  <a:effectLst/>
                                  <a:latin typeface="Cambria Math"/>
                                  <a:ea typeface="Cambria Math"/>
                                </a:rPr>
                                <m:t> </m:t>
                              </m:r>
                              <m:r>
                                <a:rPr lang="es-MX" sz="1900" b="1" i="1" smtClean="0">
                                  <a:effectLst/>
                                  <a:latin typeface="Cambria Math"/>
                                  <a:ea typeface="Cambria Math"/>
                                </a:rPr>
                                <m:t>𝒄𝒂𝒓𝒈𝒂</m:t>
                              </m:r>
                            </m:e>
                          </m:d>
                          <m:r>
                            <a:rPr lang="es-MX" sz="1900" b="1" i="1" smtClean="0">
                              <a:effectLst/>
                              <a:latin typeface="Cambria Math"/>
                              <a:ea typeface="Cambria Math"/>
                            </a:rPr>
                            <m:t>≤</m:t>
                          </m:r>
                          <m:d>
                            <m:dPr>
                              <m:ctrlPr>
                                <a:rPr lang="es-MX" sz="1900" b="1" i="1" smtClean="0">
                                  <a:effectLst/>
                                  <a:latin typeface="Cambria Math" panose="02040503050406030204" pitchFamily="18" charset="0"/>
                                  <a:ea typeface="Cambria Math"/>
                                </a:rPr>
                              </m:ctrlPr>
                            </m:dPr>
                            <m:e>
                              <m:r>
                                <a:rPr lang="es-MX" sz="1900" b="1" i="1" smtClean="0">
                                  <a:effectLst/>
                                  <a:latin typeface="Cambria Math"/>
                                  <a:ea typeface="Cambria Math"/>
                                </a:rPr>
                                <m:t>𝑹𝒆𝒔𝒊𝒔𝒕𝒆𝒏𝒄𝒊𝒂</m:t>
                              </m:r>
                              <m:r>
                                <a:rPr lang="es-MX" sz="1900" b="1" i="1" smtClean="0">
                                  <a:effectLst/>
                                  <a:latin typeface="Cambria Math"/>
                                  <a:ea typeface="Cambria Math"/>
                                </a:rPr>
                                <m:t> ×</m:t>
                              </m:r>
                              <m:r>
                                <a:rPr lang="es-MX" sz="1900" b="1" i="1" smtClean="0">
                                  <a:effectLst/>
                                  <a:latin typeface="Cambria Math"/>
                                  <a:ea typeface="Cambria Math"/>
                                </a:rPr>
                                <m:t>𝑭𝒂𝒄𝒕𝒐𝒓</m:t>
                              </m:r>
                              <m:r>
                                <a:rPr lang="es-MX" sz="1900" b="1" i="1" smtClean="0">
                                  <a:effectLst/>
                                  <a:latin typeface="Cambria Math"/>
                                  <a:ea typeface="Cambria Math"/>
                                </a:rPr>
                                <m:t> </m:t>
                              </m:r>
                              <m:r>
                                <a:rPr lang="es-MX" sz="1900" b="1" i="1" smtClean="0">
                                  <a:effectLst/>
                                  <a:latin typeface="Cambria Math"/>
                                  <a:ea typeface="Cambria Math"/>
                                </a:rPr>
                                <m:t>𝒅𝒆</m:t>
                              </m:r>
                              <m:r>
                                <a:rPr lang="es-MX" sz="1900" b="1" i="1" smtClean="0">
                                  <a:effectLst/>
                                  <a:latin typeface="Cambria Math"/>
                                  <a:ea typeface="Cambria Math"/>
                                </a:rPr>
                                <m:t> </m:t>
                              </m:r>
                              <m:r>
                                <a:rPr lang="es-MX" sz="1900" b="1" i="1" smtClean="0">
                                  <a:effectLst/>
                                  <a:latin typeface="Cambria Math"/>
                                  <a:ea typeface="Cambria Math"/>
                                </a:rPr>
                                <m:t>𝒓𝒆𝒔𝒊𝒔𝒕𝒆𝒏𝒄𝒊𝒂</m:t>
                              </m:r>
                            </m:e>
                          </m:d>
                        </m:e>
                      </m:nary>
                    </m:oMath>
                  </m:oMathPara>
                </a14:m>
                <a:endParaRPr lang="es-MX" sz="1900" b="1" dirty="0">
                  <a:effectLst>
                    <a:outerShdw blurRad="38100" dist="38100" dir="2700000" algn="tl">
                      <a:srgbClr val="000000">
                        <a:alpha val="43137"/>
                      </a:srgbClr>
                    </a:outerShdw>
                  </a:effectLst>
                </a:endParaRPr>
              </a:p>
            </p:txBody>
          </p:sp>
        </mc:Choice>
        <mc:Fallback xmlns="">
          <p:sp>
            <p:nvSpPr>
              <p:cNvPr id="17" name="18 CuadroTexto"/>
              <p:cNvSpPr txBox="1">
                <a:spLocks noRot="1" noChangeAspect="1" noMove="1" noResize="1" noEditPoints="1" noAdjustHandles="1" noChangeArrowheads="1" noChangeShapeType="1" noTextEdit="1"/>
              </p:cNvSpPr>
              <p:nvPr/>
            </p:nvSpPr>
            <p:spPr>
              <a:xfrm>
                <a:off x="828006" y="2154397"/>
                <a:ext cx="8831841" cy="800412"/>
              </a:xfrm>
              <a:prstGeom prst="rect">
                <a:avLst/>
              </a:prstGeom>
              <a:blipFill>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19 CuadroTexto"/>
              <p:cNvSpPr txBox="1"/>
              <p:nvPr/>
            </p:nvSpPr>
            <p:spPr>
              <a:xfrm>
                <a:off x="5468544" y="3087938"/>
                <a:ext cx="1845826" cy="8004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MX" sz="1900" b="1" i="1" smtClean="0">
                              <a:effectLst/>
                              <a:latin typeface="Cambria Math" panose="02040503050406030204" pitchFamily="18" charset="0"/>
                            </a:rPr>
                          </m:ctrlPr>
                        </m:naryPr>
                        <m:sub/>
                        <m:sup/>
                        <m:e>
                          <m:sSub>
                            <m:sSubPr>
                              <m:ctrlPr>
                                <a:rPr lang="es-MX" sz="1900" b="1" i="1" smtClean="0">
                                  <a:effectLst/>
                                  <a:latin typeface="Cambria Math" panose="02040503050406030204" pitchFamily="18" charset="0"/>
                                </a:rPr>
                              </m:ctrlPr>
                            </m:sSubPr>
                            <m:e>
                              <m:r>
                                <a:rPr lang="es-MX" sz="1900" b="1" i="1" smtClean="0">
                                  <a:effectLst/>
                                  <a:latin typeface="Cambria Math"/>
                                  <a:ea typeface="Cambria Math"/>
                                </a:rPr>
                                <m:t>𝜸</m:t>
                              </m:r>
                            </m:e>
                            <m:sub>
                              <m:r>
                                <a:rPr lang="es-MX" sz="1900" b="1" i="1" smtClean="0">
                                  <a:effectLst/>
                                  <a:latin typeface="Cambria Math"/>
                                </a:rPr>
                                <m:t>𝒊</m:t>
                              </m:r>
                            </m:sub>
                          </m:sSub>
                          <m:sSub>
                            <m:sSubPr>
                              <m:ctrlPr>
                                <a:rPr lang="es-MX" sz="1900" b="1" i="1" smtClean="0">
                                  <a:effectLst/>
                                  <a:latin typeface="Cambria Math" panose="02040503050406030204" pitchFamily="18" charset="0"/>
                                </a:rPr>
                              </m:ctrlPr>
                            </m:sSubPr>
                            <m:e>
                              <m:r>
                                <a:rPr lang="es-MX" sz="1900" b="1" i="1" smtClean="0">
                                  <a:effectLst/>
                                  <a:latin typeface="Cambria Math"/>
                                </a:rPr>
                                <m:t>𝑸</m:t>
                              </m:r>
                            </m:e>
                            <m:sub>
                              <m:r>
                                <a:rPr lang="es-MX" sz="1900" b="1" i="1" smtClean="0">
                                  <a:effectLst/>
                                  <a:latin typeface="Cambria Math"/>
                                </a:rPr>
                                <m:t>𝒊</m:t>
                              </m:r>
                            </m:sub>
                          </m:sSub>
                          <m:r>
                            <a:rPr lang="es-MX" sz="1900" b="1" i="1" smtClean="0">
                              <a:effectLst/>
                              <a:latin typeface="Cambria Math"/>
                              <a:ea typeface="Cambria Math"/>
                            </a:rPr>
                            <m:t>≤∅</m:t>
                          </m:r>
                          <m:sSub>
                            <m:sSubPr>
                              <m:ctrlPr>
                                <a:rPr lang="es-MX" sz="1900" b="1" i="1" smtClean="0">
                                  <a:effectLst/>
                                  <a:latin typeface="Cambria Math" panose="02040503050406030204" pitchFamily="18" charset="0"/>
                                  <a:ea typeface="Cambria Math"/>
                                </a:rPr>
                              </m:ctrlPr>
                            </m:sSubPr>
                            <m:e>
                              <m:r>
                                <a:rPr lang="es-MX" sz="1900" b="1" i="1" smtClean="0">
                                  <a:effectLst/>
                                  <a:latin typeface="Cambria Math"/>
                                  <a:ea typeface="Cambria Math"/>
                                </a:rPr>
                                <m:t>𝑹</m:t>
                              </m:r>
                            </m:e>
                            <m:sub>
                              <m:r>
                                <a:rPr lang="es-MX" sz="1900" b="1" i="1" smtClean="0">
                                  <a:effectLst/>
                                  <a:latin typeface="Cambria Math"/>
                                  <a:ea typeface="Cambria Math"/>
                                </a:rPr>
                                <m:t>𝒏</m:t>
                              </m:r>
                            </m:sub>
                          </m:sSub>
                        </m:e>
                      </m:nary>
                    </m:oMath>
                  </m:oMathPara>
                </a14:m>
                <a:endParaRPr lang="es-MX" sz="1900" b="1" dirty="0">
                  <a:effectLst>
                    <a:outerShdw blurRad="38100" dist="38100" dir="2700000" algn="tl">
                      <a:srgbClr val="000000">
                        <a:alpha val="43137"/>
                      </a:srgbClr>
                    </a:outerShdw>
                  </a:effectLst>
                </a:endParaRPr>
              </a:p>
            </p:txBody>
          </p:sp>
        </mc:Choice>
        <mc:Fallback xmlns="">
          <p:sp>
            <p:nvSpPr>
              <p:cNvPr id="18" name="19 CuadroTexto"/>
              <p:cNvSpPr txBox="1">
                <a:spLocks noRot="1" noChangeAspect="1" noMove="1" noResize="1" noEditPoints="1" noAdjustHandles="1" noChangeArrowheads="1" noChangeShapeType="1" noTextEdit="1"/>
              </p:cNvSpPr>
              <p:nvPr/>
            </p:nvSpPr>
            <p:spPr>
              <a:xfrm>
                <a:off x="5468544" y="3087938"/>
                <a:ext cx="1845826" cy="800412"/>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10 CuadroTexto"/>
              <p:cNvSpPr txBox="1"/>
              <p:nvPr/>
            </p:nvSpPr>
            <p:spPr>
              <a:xfrm>
                <a:off x="1332062" y="4500621"/>
                <a:ext cx="5978560"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𝑄</m:t>
                          </m:r>
                        </m:e>
                        <m:sub>
                          <m:r>
                            <a:rPr lang="es-MX" sz="1900" b="0" i="1" smtClean="0">
                              <a:latin typeface="Cambria Math"/>
                            </a:rPr>
                            <m:t>𝑖</m:t>
                          </m:r>
                        </m:sub>
                      </m:sSub>
                      <m:r>
                        <a:rPr lang="es-MX" sz="1900" b="0" i="1" smtClean="0">
                          <a:latin typeface="Cambria Math"/>
                        </a:rPr>
                        <m:t>=</m:t>
                      </m:r>
                      <m:r>
                        <a:rPr lang="es-MX" sz="1900" b="0" i="1" smtClean="0">
                          <a:latin typeface="Cambria Math"/>
                        </a:rPr>
                        <m:t>𝑢𝑛</m:t>
                      </m:r>
                      <m:r>
                        <a:rPr lang="es-MX" sz="1900" b="0" i="1" smtClean="0">
                          <a:latin typeface="Cambria Math"/>
                        </a:rPr>
                        <m:t> </m:t>
                      </m:r>
                      <m:r>
                        <a:rPr lang="es-MX" sz="1900" b="0" i="1" smtClean="0">
                          <a:latin typeface="Cambria Math"/>
                        </a:rPr>
                        <m:t>𝑒𝑓𝑒𝑐𝑡𝑜</m:t>
                      </m:r>
                      <m:r>
                        <a:rPr lang="es-MX" sz="1900" b="0" i="1" smtClean="0">
                          <a:latin typeface="Cambria Math"/>
                        </a:rPr>
                        <m:t> </m:t>
                      </m:r>
                      <m:r>
                        <a:rPr lang="es-MX" sz="1900" b="0" i="1" smtClean="0">
                          <a:latin typeface="Cambria Math"/>
                        </a:rPr>
                        <m:t>𝑑𝑒</m:t>
                      </m:r>
                      <m:r>
                        <a:rPr lang="es-MX" sz="1900" b="0" i="1" smtClean="0">
                          <a:latin typeface="Cambria Math"/>
                        </a:rPr>
                        <m:t> </m:t>
                      </m:r>
                      <m:r>
                        <a:rPr lang="es-MX" sz="1900" b="0" i="1" smtClean="0">
                          <a:latin typeface="Cambria Math"/>
                        </a:rPr>
                        <m:t>𝑐𝑎𝑟𝑔𝑎</m:t>
                      </m:r>
                      <m:r>
                        <a:rPr lang="es-MX" sz="1900" b="0" i="1" smtClean="0">
                          <a:latin typeface="Cambria Math"/>
                        </a:rPr>
                        <m:t> (</m:t>
                      </m:r>
                      <m:r>
                        <a:rPr lang="es-MX" sz="1900" b="0" i="1" smtClean="0">
                          <a:latin typeface="Cambria Math"/>
                        </a:rPr>
                        <m:t>𝑢𝑛𝑎</m:t>
                      </m:r>
                      <m:r>
                        <a:rPr lang="es-MX" sz="1900" b="0" i="1" smtClean="0">
                          <a:latin typeface="Cambria Math"/>
                        </a:rPr>
                        <m:t> </m:t>
                      </m:r>
                      <m:r>
                        <a:rPr lang="es-MX" sz="1900" b="0" i="1" smtClean="0">
                          <a:latin typeface="Cambria Math"/>
                        </a:rPr>
                        <m:t>𝑓𝑢𝑒𝑟𝑧𝑎</m:t>
                      </m:r>
                      <m:r>
                        <a:rPr lang="es-MX" sz="1900" b="0" i="1" smtClean="0">
                          <a:latin typeface="Cambria Math"/>
                        </a:rPr>
                        <m:t> </m:t>
                      </m:r>
                      <m:r>
                        <a:rPr lang="es-MX" sz="1900" b="0" i="1" smtClean="0">
                          <a:latin typeface="Cambria Math"/>
                        </a:rPr>
                        <m:t>𝑜</m:t>
                      </m:r>
                      <m:r>
                        <a:rPr lang="es-MX" sz="1900" b="0" i="1" smtClean="0">
                          <a:latin typeface="Cambria Math"/>
                        </a:rPr>
                        <m:t> </m:t>
                      </m:r>
                      <m:r>
                        <a:rPr lang="es-MX" sz="1900" b="0" i="1" smtClean="0">
                          <a:latin typeface="Cambria Math"/>
                        </a:rPr>
                        <m:t>𝑢𝑛</m:t>
                      </m:r>
                      <m:r>
                        <a:rPr lang="es-MX" sz="1900" b="0" i="1" smtClean="0">
                          <a:latin typeface="Cambria Math"/>
                        </a:rPr>
                        <m:t> </m:t>
                      </m:r>
                      <m:r>
                        <a:rPr lang="es-MX" sz="1900" b="0" i="1" smtClean="0">
                          <a:latin typeface="Cambria Math"/>
                        </a:rPr>
                        <m:t>𝑚𝑜𝑚𝑒𝑛𝑡𝑜</m:t>
                      </m:r>
                      <m:r>
                        <a:rPr lang="es-MX" sz="1900" b="0" i="1" smtClean="0">
                          <a:latin typeface="Cambria Math"/>
                        </a:rPr>
                        <m:t>)</m:t>
                      </m:r>
                    </m:oMath>
                  </m:oMathPara>
                </a14:m>
                <a:endParaRPr lang="es-MX" sz="1900" dirty="0"/>
              </a:p>
            </p:txBody>
          </p:sp>
        </mc:Choice>
        <mc:Fallback xmlns="">
          <p:sp>
            <p:nvSpPr>
              <p:cNvPr id="19" name="10 CuadroTexto"/>
              <p:cNvSpPr txBox="1">
                <a:spLocks noRot="1" noChangeAspect="1" noMove="1" noResize="1" noEditPoints="1" noAdjustHandles="1" noChangeArrowheads="1" noChangeShapeType="1" noTextEdit="1"/>
              </p:cNvSpPr>
              <p:nvPr/>
            </p:nvSpPr>
            <p:spPr>
              <a:xfrm>
                <a:off x="1332062" y="4500621"/>
                <a:ext cx="5978560" cy="384721"/>
              </a:xfrm>
              <a:prstGeom prst="rect">
                <a:avLst/>
              </a:prstGeom>
              <a:blipFill>
                <a:blip r:embed="rId4"/>
                <a:stretch>
                  <a:fillRect b="-1587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20 CuadroTexto"/>
              <p:cNvSpPr txBox="1"/>
              <p:nvPr/>
            </p:nvSpPr>
            <p:spPr>
              <a:xfrm>
                <a:off x="1312040" y="4861707"/>
                <a:ext cx="2849690"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i="1" smtClean="0">
                              <a:latin typeface="Cambria Math"/>
                              <a:ea typeface="Cambria Math"/>
                            </a:rPr>
                            <m:t>𝛾</m:t>
                          </m:r>
                        </m:e>
                        <m:sub>
                          <m:r>
                            <a:rPr lang="es-MX" sz="1900" b="0" i="1" smtClean="0">
                              <a:latin typeface="Cambria Math"/>
                            </a:rPr>
                            <m:t>𝑖</m:t>
                          </m:r>
                        </m:sub>
                      </m:sSub>
                      <m:r>
                        <a:rPr lang="es-MX" sz="1900" b="0" i="1" smtClean="0">
                          <a:latin typeface="Cambria Math"/>
                        </a:rPr>
                        <m:t>=</m:t>
                      </m:r>
                      <m:r>
                        <a:rPr lang="es-MX" sz="1900" b="0" i="1" smtClean="0">
                          <a:latin typeface="Cambria Math"/>
                        </a:rPr>
                        <m:t>𝑢𝑛</m:t>
                      </m:r>
                      <m:r>
                        <a:rPr lang="es-MX" sz="1900" b="0" i="1" smtClean="0">
                          <a:latin typeface="Cambria Math"/>
                        </a:rPr>
                        <m:t> </m:t>
                      </m:r>
                      <m:r>
                        <a:rPr lang="es-MX" sz="1900" b="0" i="1" smtClean="0">
                          <a:latin typeface="Cambria Math"/>
                        </a:rPr>
                        <m:t>𝑓𝑎𝑐𝑡𝑜𝑟</m:t>
                      </m:r>
                      <m:r>
                        <a:rPr lang="es-MX" sz="1900" b="0" i="1" smtClean="0">
                          <a:latin typeface="Cambria Math"/>
                        </a:rPr>
                        <m:t> </m:t>
                      </m:r>
                      <m:r>
                        <a:rPr lang="es-MX" sz="1900" b="0" i="1" smtClean="0">
                          <a:latin typeface="Cambria Math"/>
                        </a:rPr>
                        <m:t>𝑑𝑒</m:t>
                      </m:r>
                      <m:r>
                        <a:rPr lang="es-MX" sz="1900" b="0" i="1" smtClean="0">
                          <a:latin typeface="Cambria Math"/>
                        </a:rPr>
                        <m:t> </m:t>
                      </m:r>
                      <m:r>
                        <a:rPr lang="es-MX" sz="1900" b="0" i="1" smtClean="0">
                          <a:latin typeface="Cambria Math"/>
                        </a:rPr>
                        <m:t>𝑐𝑎𝑟𝑔𝑎</m:t>
                      </m:r>
                    </m:oMath>
                  </m:oMathPara>
                </a14:m>
                <a:endParaRPr lang="es-MX" sz="1900" dirty="0"/>
              </a:p>
            </p:txBody>
          </p:sp>
        </mc:Choice>
        <mc:Fallback xmlns="">
          <p:sp>
            <p:nvSpPr>
              <p:cNvPr id="20" name="20 CuadroTexto"/>
              <p:cNvSpPr txBox="1">
                <a:spLocks noRot="1" noChangeAspect="1" noMove="1" noResize="1" noEditPoints="1" noAdjustHandles="1" noChangeArrowheads="1" noChangeShapeType="1" noTextEdit="1"/>
              </p:cNvSpPr>
              <p:nvPr/>
            </p:nvSpPr>
            <p:spPr>
              <a:xfrm>
                <a:off x="1312040" y="4861707"/>
                <a:ext cx="2849690" cy="384721"/>
              </a:xfrm>
              <a:prstGeom prst="rect">
                <a:avLst/>
              </a:prstGeom>
              <a:blipFill>
                <a:blip r:embed="rId5"/>
                <a:stretch>
                  <a:fillRect b="-1269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1" name="21 CuadroTexto"/>
              <p:cNvSpPr txBox="1"/>
              <p:nvPr/>
            </p:nvSpPr>
            <p:spPr>
              <a:xfrm>
                <a:off x="1260054" y="5253685"/>
                <a:ext cx="7416838"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a:rPr>
                            <m:t>𝑅</m:t>
                          </m:r>
                        </m:e>
                        <m:sub>
                          <m:r>
                            <a:rPr lang="es-MX" sz="1900" b="0" i="1" smtClean="0">
                              <a:latin typeface="Cambria Math"/>
                            </a:rPr>
                            <m:t>𝑛</m:t>
                          </m:r>
                        </m:sub>
                      </m:sSub>
                      <m:r>
                        <a:rPr lang="es-MX" sz="1900" b="0" i="1" smtClean="0">
                          <a:latin typeface="Cambria Math"/>
                        </a:rPr>
                        <m:t>=</m:t>
                      </m:r>
                      <m:r>
                        <a:rPr lang="es-MX" sz="1900" b="0" i="1" smtClean="0">
                          <a:latin typeface="Cambria Math"/>
                        </a:rPr>
                        <m:t>𝑙𝑎</m:t>
                      </m:r>
                      <m:r>
                        <a:rPr lang="es-MX" sz="1900" b="0" i="1" smtClean="0">
                          <a:latin typeface="Cambria Math"/>
                        </a:rPr>
                        <m:t> </m:t>
                      </m:r>
                      <m:r>
                        <a:rPr lang="es-MX" sz="1900" b="0" i="1" smtClean="0">
                          <a:latin typeface="Cambria Math"/>
                        </a:rPr>
                        <m:t>𝑟𝑒𝑠𝑖𝑠𝑡𝑒𝑛𝑐𝑖𝑎</m:t>
                      </m:r>
                      <m:r>
                        <a:rPr lang="es-MX" sz="1900" b="0" i="1" smtClean="0">
                          <a:latin typeface="Cambria Math"/>
                        </a:rPr>
                        <m:t> </m:t>
                      </m:r>
                      <m:r>
                        <a:rPr lang="es-MX" sz="1900" b="0" i="1" smtClean="0">
                          <a:latin typeface="Cambria Math"/>
                        </a:rPr>
                        <m:t>𝑛𝑜𝑚𝑖𝑛𝑎𝑙</m:t>
                      </m:r>
                      <m:r>
                        <a:rPr lang="es-MX" sz="1900" b="0" i="1" smtClean="0">
                          <a:latin typeface="Cambria Math"/>
                        </a:rPr>
                        <m:t> </m:t>
                      </m:r>
                      <m:r>
                        <a:rPr lang="es-MX" sz="1900" b="0" i="1" smtClean="0">
                          <a:latin typeface="Cambria Math"/>
                        </a:rPr>
                        <m:t>𝑑𝑒</m:t>
                      </m:r>
                      <m:r>
                        <a:rPr lang="es-MX" sz="1900" b="0" i="1" smtClean="0">
                          <a:latin typeface="Cambria Math"/>
                        </a:rPr>
                        <m:t> </m:t>
                      </m:r>
                      <m:r>
                        <a:rPr lang="es-MX" sz="1900" b="0" i="1" smtClean="0">
                          <a:latin typeface="Cambria Math"/>
                        </a:rPr>
                        <m:t>𝑙𝑎</m:t>
                      </m:r>
                      <m:r>
                        <a:rPr lang="es-MX" sz="1900" b="0" i="1" smtClean="0">
                          <a:latin typeface="Cambria Math"/>
                        </a:rPr>
                        <m:t> </m:t>
                      </m:r>
                      <m:r>
                        <a:rPr lang="es-MX" sz="1900" b="0" i="1" smtClean="0">
                          <a:latin typeface="Cambria Math"/>
                        </a:rPr>
                        <m:t>𝑐𝑜𝑚𝑝𝑜𝑛𝑒𝑛𝑡𝑒</m:t>
                      </m:r>
                      <m:r>
                        <a:rPr lang="es-MX" sz="1900" b="0" i="1" smtClean="0">
                          <a:latin typeface="Cambria Math"/>
                        </a:rPr>
                        <m:t> </m:t>
                      </m:r>
                      <m:r>
                        <a:rPr lang="es-MX" sz="1900" b="0" i="1" smtClean="0">
                          <a:latin typeface="Cambria Math"/>
                        </a:rPr>
                        <m:t>𝑏𝑎𝑗𝑜</m:t>
                      </m:r>
                      <m:r>
                        <a:rPr lang="es-MX" sz="1900" b="0" i="1" smtClean="0">
                          <a:latin typeface="Cambria Math"/>
                        </a:rPr>
                        <m:t> </m:t>
                      </m:r>
                      <m:r>
                        <a:rPr lang="es-MX" sz="1900" b="0" i="1" smtClean="0">
                          <a:latin typeface="Cambria Math"/>
                        </a:rPr>
                        <m:t>𝑐𝑜𝑛𝑠𝑖𝑑𝑒𝑟𝑎𝑐𝑖</m:t>
                      </m:r>
                      <m:r>
                        <a:rPr lang="es-MX" sz="1900" b="0" i="1" smtClean="0">
                          <a:latin typeface="Cambria Math"/>
                        </a:rPr>
                        <m:t>ó</m:t>
                      </m:r>
                      <m:r>
                        <a:rPr lang="es-MX" sz="1900" b="0" i="1" smtClean="0">
                          <a:latin typeface="Cambria Math"/>
                        </a:rPr>
                        <m:t>𝑛</m:t>
                      </m:r>
                    </m:oMath>
                  </m:oMathPara>
                </a14:m>
                <a:endParaRPr lang="es-MX" sz="1900" dirty="0"/>
              </a:p>
            </p:txBody>
          </p:sp>
        </mc:Choice>
        <mc:Fallback xmlns="">
          <p:sp>
            <p:nvSpPr>
              <p:cNvPr id="21" name="21 CuadroTexto"/>
              <p:cNvSpPr txBox="1">
                <a:spLocks noRot="1" noChangeAspect="1" noMove="1" noResize="1" noEditPoints="1" noAdjustHandles="1" noChangeArrowheads="1" noChangeShapeType="1" noTextEdit="1"/>
              </p:cNvSpPr>
              <p:nvPr/>
            </p:nvSpPr>
            <p:spPr>
              <a:xfrm>
                <a:off x="1260054" y="5253685"/>
                <a:ext cx="7416838" cy="384721"/>
              </a:xfrm>
              <a:prstGeom prst="rect">
                <a:avLst/>
              </a:prstGeom>
              <a:blipFill>
                <a:blip r:embed="rId6"/>
                <a:stretch>
                  <a:fillRect b="-1269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2" name="22 CuadroTexto"/>
              <p:cNvSpPr txBox="1"/>
              <p:nvPr/>
            </p:nvSpPr>
            <p:spPr>
              <a:xfrm>
                <a:off x="1329355" y="5613725"/>
                <a:ext cx="3036152"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MX" sz="1900" b="0" i="1" smtClean="0">
                          <a:latin typeface="Cambria Math"/>
                          <a:ea typeface="Cambria Math"/>
                        </a:rPr>
                        <m:t>∅=</m:t>
                      </m:r>
                      <m:r>
                        <a:rPr lang="es-MX" sz="1900" b="0" i="1" smtClean="0">
                          <a:latin typeface="Cambria Math"/>
                          <a:ea typeface="Cambria Math"/>
                        </a:rPr>
                        <m:t>𝑓𝑎𝑐𝑡𝑜𝑟</m:t>
                      </m:r>
                      <m:r>
                        <a:rPr lang="es-MX" sz="1900" b="0" i="1" smtClean="0">
                          <a:latin typeface="Cambria Math"/>
                        </a:rPr>
                        <m:t> </m:t>
                      </m:r>
                      <m:r>
                        <a:rPr lang="es-MX" sz="1900" b="0" i="1" smtClean="0">
                          <a:latin typeface="Cambria Math"/>
                        </a:rPr>
                        <m:t>𝑑𝑒</m:t>
                      </m:r>
                      <m:r>
                        <a:rPr lang="es-MX" sz="1900" b="0" i="1" smtClean="0">
                          <a:latin typeface="Cambria Math"/>
                        </a:rPr>
                        <m:t> </m:t>
                      </m:r>
                      <m:r>
                        <a:rPr lang="es-MX" sz="1900" b="0" i="1" smtClean="0">
                          <a:latin typeface="Cambria Math"/>
                        </a:rPr>
                        <m:t>𝑟𝑒𝑠𝑖𝑠𝑡𝑒𝑛𝑐𝑖𝑎</m:t>
                      </m:r>
                    </m:oMath>
                  </m:oMathPara>
                </a14:m>
                <a:endParaRPr lang="es-MX" sz="1900" dirty="0"/>
              </a:p>
            </p:txBody>
          </p:sp>
        </mc:Choice>
        <mc:Fallback xmlns="">
          <p:sp>
            <p:nvSpPr>
              <p:cNvPr id="22" name="22 CuadroTexto"/>
              <p:cNvSpPr txBox="1">
                <a:spLocks noRot="1" noChangeAspect="1" noMove="1" noResize="1" noEditPoints="1" noAdjustHandles="1" noChangeArrowheads="1" noChangeShapeType="1" noTextEdit="1"/>
              </p:cNvSpPr>
              <p:nvPr/>
            </p:nvSpPr>
            <p:spPr>
              <a:xfrm>
                <a:off x="1329355" y="5613725"/>
                <a:ext cx="3036152" cy="384721"/>
              </a:xfrm>
              <a:prstGeom prst="rect">
                <a:avLst/>
              </a:prstGeom>
              <a:blipFill>
                <a:blip r:embed="rId7"/>
                <a:stretch>
                  <a:fillRect b="-12698"/>
                </a:stretch>
              </a:blipFill>
            </p:spPr>
            <p:txBody>
              <a:bodyPr/>
              <a:lstStyle/>
              <a:p>
                <a:r>
                  <a:rPr lang="es-MX">
                    <a:noFill/>
                  </a:rPr>
                  <a:t> </a:t>
                </a:r>
              </a:p>
            </p:txBody>
          </p:sp>
        </mc:Fallback>
      </mc:AlternateContent>
      <p:sp>
        <p:nvSpPr>
          <p:cNvPr id="23" name="22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1.5 COMBINACIONES DE ACCIONES  </a:t>
            </a:r>
            <a:endPar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25" name="Imagen 24"/>
          <p:cNvPicPr>
            <a:picLocks noChangeAspect="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5" y="70912"/>
            <a:ext cx="1080000" cy="1080000"/>
          </a:xfrm>
          <a:prstGeom prst="rect">
            <a:avLst/>
          </a:prstGeom>
        </p:spPr>
      </p:pic>
      <p:pic>
        <p:nvPicPr>
          <p:cNvPr id="26" name="Imagen 25"/>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70912"/>
            <a:ext cx="1161290" cy="1080000"/>
          </a:xfrm>
          <a:prstGeom prst="rect">
            <a:avLst/>
          </a:prstGeom>
        </p:spPr>
      </p:pic>
      <p:sp>
        <p:nvSpPr>
          <p:cNvPr id="3" name="Marcador de número de diapositiva 2">
            <a:extLst>
              <a:ext uri="{FF2B5EF4-FFF2-40B4-BE49-F238E27FC236}">
                <a16:creationId xmlns:a16="http://schemas.microsoft.com/office/drawing/2014/main" id="{51DC3722-815F-406A-A704-E4D2E1DC828E}"/>
              </a:ext>
            </a:extLst>
          </p:cNvPr>
          <p:cNvSpPr>
            <a:spLocks noGrp="1"/>
          </p:cNvSpPr>
          <p:nvPr>
            <p:ph type="sldNum" sz="quarter" idx="12"/>
          </p:nvPr>
        </p:nvSpPr>
        <p:spPr/>
        <p:txBody>
          <a:bodyPr/>
          <a:lstStyle/>
          <a:p>
            <a:fld id="{A20D5B2E-A39C-4A67-9A03-2664C49F1C64}" type="slidenum">
              <a:rPr lang="es-MX" smtClean="0"/>
              <a:pPr/>
              <a:t>80</a:t>
            </a:fld>
            <a:r>
              <a:rPr lang="es-MX"/>
              <a:t>/87</a:t>
            </a:r>
            <a:endParaRPr lang="es-MX" sz="1400" dirty="0"/>
          </a:p>
        </p:txBody>
      </p:sp>
    </p:spTree>
    <p:extLst>
      <p:ext uri="{BB962C8B-B14F-4D97-AF65-F5344CB8AC3E}">
        <p14:creationId xmlns:p14="http://schemas.microsoft.com/office/powerpoint/2010/main" val="264846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lumMod val="60000"/>
                    <a:lumOff val="40000"/>
                  </a:schemeClr>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8 Rectángulo"/>
          <p:cNvSpPr/>
          <p:nvPr/>
        </p:nvSpPr>
        <p:spPr>
          <a:xfrm>
            <a:off x="271857" y="1196752"/>
            <a:ext cx="9687873" cy="523220"/>
          </a:xfrm>
          <a:prstGeom prst="rect">
            <a:avLst/>
          </a:prstGeom>
          <a:solidFill>
            <a:srgbClr val="CC0000"/>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s-MX" sz="2800" b="1"/>
              <a:t>FACTORES DE RESISTENCIA Y CARGA </a:t>
            </a:r>
            <a:endParaRPr lang="es-MX" sz="2800" b="1" dirty="0"/>
          </a:p>
        </p:txBody>
      </p:sp>
      <p:sp>
        <p:nvSpPr>
          <p:cNvPr id="23" name="1 CuadroTexto"/>
          <p:cNvSpPr txBox="1"/>
          <p:nvPr/>
        </p:nvSpPr>
        <p:spPr>
          <a:xfrm>
            <a:off x="239414" y="1833597"/>
            <a:ext cx="4248100" cy="384721"/>
          </a:xfrm>
          <a:prstGeom prst="rect">
            <a:avLst/>
          </a:prstGeom>
          <a:noFill/>
        </p:spPr>
        <p:txBody>
          <a:bodyPr wrap="square" rtlCol="0">
            <a:spAutoFit/>
          </a:bodyPr>
          <a:lstStyle/>
          <a:p>
            <a:r>
              <a:rPr lang="es-ES" sz="1900" dirty="0">
                <a:latin typeface="+mn-lt"/>
              </a:rPr>
              <a:t>La resistencia factorizada</a:t>
            </a:r>
            <a:endParaRPr lang="es-MX" sz="1900" dirty="0">
              <a:latin typeface="+mn-lt"/>
            </a:endParaRPr>
          </a:p>
        </p:txBody>
      </p:sp>
      <p:sp>
        <p:nvSpPr>
          <p:cNvPr id="24" name="5 CuadroTexto"/>
          <p:cNvSpPr txBox="1"/>
          <p:nvPr/>
        </p:nvSpPr>
        <p:spPr>
          <a:xfrm>
            <a:off x="3438279" y="1887989"/>
            <a:ext cx="3528392" cy="384721"/>
          </a:xfrm>
          <a:prstGeom prst="rect">
            <a:avLst/>
          </a:prstGeom>
          <a:noFill/>
        </p:spPr>
        <p:txBody>
          <a:bodyPr wrap="square" rtlCol="0">
            <a:spAutoFit/>
          </a:bodyPr>
          <a:lstStyle/>
          <a:p>
            <a:pPr algn="just"/>
            <a:r>
              <a:rPr lang="es-ES" sz="1900" dirty="0">
                <a:latin typeface="+mn-lt"/>
              </a:rPr>
              <a:t>Se llama resistencia de diseño.</a:t>
            </a:r>
            <a:endParaRPr lang="es-MX" sz="1900" dirty="0">
              <a:latin typeface="+mn-lt"/>
            </a:endParaRPr>
          </a:p>
        </p:txBody>
      </p:sp>
      <p:sp>
        <p:nvSpPr>
          <p:cNvPr id="25" name="6 CuadroTexto"/>
          <p:cNvSpPr txBox="1"/>
          <p:nvPr/>
        </p:nvSpPr>
        <p:spPr>
          <a:xfrm>
            <a:off x="271858" y="2311712"/>
            <a:ext cx="9687872" cy="1846659"/>
          </a:xfrm>
          <a:prstGeom prst="rect">
            <a:avLst/>
          </a:prstGeom>
          <a:noFill/>
        </p:spPr>
        <p:txBody>
          <a:bodyPr wrap="square" rtlCol="0">
            <a:spAutoFit/>
          </a:bodyPr>
          <a:lstStyle/>
          <a:p>
            <a:pPr algn="just"/>
            <a:r>
              <a:rPr lang="es-ES" sz="1900" dirty="0">
                <a:latin typeface="+mn-lt"/>
              </a:rPr>
              <a:t>La sumatoria en el lado izquierdo es sobre el numero total de efectos de carga, donde cada efecto de carga puede asociarse con un factor de carga diferente. No solo puede cada efecto de carga tener un factor de carga diferente, sino que también el valor de factor de carga para un efecto de carga particular dependerá de la combinación de las cargas bajo consideración.</a:t>
            </a:r>
          </a:p>
          <a:p>
            <a:pPr algn="just"/>
            <a:r>
              <a:rPr lang="es-ES" sz="1900" dirty="0">
                <a:latin typeface="+mn-lt"/>
              </a:rPr>
              <a:t>Las combinaciones de carga por considerar se dan el capitulo A de las especificaciones AISC como:</a:t>
            </a:r>
          </a:p>
        </p:txBody>
      </p:sp>
      <mc:AlternateContent xmlns:mc="http://schemas.openxmlformats.org/markup-compatibility/2006" xmlns:a14="http://schemas.microsoft.com/office/drawing/2010/main">
        <mc:Choice Requires="a14">
          <p:sp>
            <p:nvSpPr>
              <p:cNvPr id="26" name="4 CuadroTexto"/>
              <p:cNvSpPr txBox="1"/>
              <p:nvPr/>
            </p:nvSpPr>
            <p:spPr>
              <a:xfrm>
                <a:off x="2844230" y="1859309"/>
                <a:ext cx="686918"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MX" sz="1900" b="1" i="1" smtClean="0">
                          <a:effectLst/>
                          <a:latin typeface="Cambria Math"/>
                          <a:ea typeface="Cambria Math"/>
                        </a:rPr>
                        <m:t>∅</m:t>
                      </m:r>
                      <m:sSub>
                        <m:sSubPr>
                          <m:ctrlPr>
                            <a:rPr lang="es-MX" sz="1900" b="1" i="1" smtClean="0">
                              <a:effectLst/>
                              <a:latin typeface="Cambria Math" panose="02040503050406030204" pitchFamily="18" charset="0"/>
                              <a:ea typeface="Cambria Math"/>
                            </a:rPr>
                          </m:ctrlPr>
                        </m:sSubPr>
                        <m:e>
                          <m:r>
                            <a:rPr lang="es-MX" sz="1900" b="1" i="1" smtClean="0">
                              <a:effectLst/>
                              <a:latin typeface="Cambria Math"/>
                              <a:ea typeface="Cambria Math"/>
                            </a:rPr>
                            <m:t>𝑹</m:t>
                          </m:r>
                        </m:e>
                        <m:sub>
                          <m:r>
                            <a:rPr lang="es-MX" sz="1900" b="1" i="1" smtClean="0">
                              <a:effectLst/>
                              <a:latin typeface="Cambria Math"/>
                              <a:ea typeface="Cambria Math"/>
                            </a:rPr>
                            <m:t>𝒏</m:t>
                          </m:r>
                        </m:sub>
                      </m:sSub>
                    </m:oMath>
                  </m:oMathPara>
                </a14:m>
                <a:endParaRPr lang="es-MX" sz="1900" b="1" dirty="0">
                  <a:effectLst>
                    <a:outerShdw blurRad="38100" dist="38100" dir="2700000" algn="tl">
                      <a:srgbClr val="000000">
                        <a:alpha val="43137"/>
                      </a:srgbClr>
                    </a:outerShdw>
                  </a:effectLst>
                </a:endParaRPr>
              </a:p>
            </p:txBody>
          </p:sp>
        </mc:Choice>
        <mc:Fallback xmlns="">
          <p:sp>
            <p:nvSpPr>
              <p:cNvPr id="26" name="4 CuadroTexto"/>
              <p:cNvSpPr txBox="1">
                <a:spLocks noRot="1" noChangeAspect="1" noMove="1" noResize="1" noEditPoints="1" noAdjustHandles="1" noChangeArrowheads="1" noChangeShapeType="1" noTextEdit="1"/>
              </p:cNvSpPr>
              <p:nvPr/>
            </p:nvSpPr>
            <p:spPr>
              <a:xfrm>
                <a:off x="2844230" y="1859309"/>
                <a:ext cx="686918" cy="384721"/>
              </a:xfrm>
              <a:prstGeom prst="rect">
                <a:avLst/>
              </a:prstGeom>
              <a:blipFill>
                <a:blip r:embed="rId2"/>
                <a:stretch>
                  <a:fillRect b="-1587"/>
                </a:stretch>
              </a:blipFill>
            </p:spPr>
            <p:txBody>
              <a:bodyPr/>
              <a:lstStyle/>
              <a:p>
                <a:r>
                  <a:rPr lang="es-MX">
                    <a:noFill/>
                  </a:rPr>
                  <a:t> </a:t>
                </a:r>
              </a:p>
            </p:txBody>
          </p:sp>
        </mc:Fallback>
      </mc:AlternateContent>
      <p:graphicFrame>
        <p:nvGraphicFramePr>
          <p:cNvPr id="27" name="16 Tabla"/>
          <p:cNvGraphicFramePr>
            <a:graphicFrameLocks noGrp="1"/>
          </p:cNvGraphicFramePr>
          <p:nvPr/>
        </p:nvGraphicFramePr>
        <p:xfrm>
          <a:off x="2342334" y="3921576"/>
          <a:ext cx="4618325" cy="2468880"/>
        </p:xfrm>
        <a:graphic>
          <a:graphicData uri="http://schemas.openxmlformats.org/drawingml/2006/table">
            <a:tbl>
              <a:tblPr firstRow="1" firstCol="1" bandRow="1">
                <a:tableStyleId>{2D5ABB26-0587-4C30-8999-92F81FD0307C}</a:tableStyleId>
              </a:tblPr>
              <a:tblGrid>
                <a:gridCol w="3986927">
                  <a:extLst>
                    <a:ext uri="{9D8B030D-6E8A-4147-A177-3AD203B41FA5}">
                      <a16:colId xmlns:a16="http://schemas.microsoft.com/office/drawing/2014/main" val="20000"/>
                    </a:ext>
                  </a:extLst>
                </a:gridCol>
                <a:gridCol w="631398">
                  <a:extLst>
                    <a:ext uri="{9D8B030D-6E8A-4147-A177-3AD203B41FA5}">
                      <a16:colId xmlns:a16="http://schemas.microsoft.com/office/drawing/2014/main" val="20001"/>
                    </a:ext>
                  </a:extLst>
                </a:gridCol>
              </a:tblGrid>
              <a:tr h="0">
                <a:tc>
                  <a:txBody>
                    <a:bodyPr/>
                    <a:lstStyle/>
                    <a:p>
                      <a:pPr>
                        <a:lnSpc>
                          <a:spcPct val="150000"/>
                        </a:lnSpc>
                        <a:spcAft>
                          <a:spcPts val="0"/>
                        </a:spcAft>
                      </a:pPr>
                      <a:r>
                        <a:rPr lang="es-MX" sz="1800" b="1" dirty="0">
                          <a:effectLst/>
                        </a:rPr>
                        <a:t>U=1.4D</a:t>
                      </a:r>
                      <a:br>
                        <a:rPr lang="es-MX" sz="1800" b="1" dirty="0">
                          <a:effectLst/>
                        </a:rPr>
                      </a:br>
                      <a:r>
                        <a:rPr lang="es-MX" sz="1800" b="1" dirty="0">
                          <a:effectLst/>
                        </a:rPr>
                        <a:t>U=1.2D + 1.6L + 0.5 (L</a:t>
                      </a:r>
                      <a:r>
                        <a:rPr lang="es-MX" sz="1800" b="1" baseline="-25000" dirty="0">
                          <a:effectLst/>
                        </a:rPr>
                        <a:t>r</a:t>
                      </a:r>
                      <a:r>
                        <a:rPr lang="es-MX" sz="1800" b="1" dirty="0">
                          <a:effectLst/>
                        </a:rPr>
                        <a:t> o S o R)</a:t>
                      </a:r>
                      <a:br>
                        <a:rPr lang="es-MX" sz="1800" b="1" dirty="0">
                          <a:effectLst/>
                        </a:rPr>
                      </a:br>
                      <a:r>
                        <a:rPr lang="es-MX" sz="1800" b="1" dirty="0">
                          <a:effectLst/>
                        </a:rPr>
                        <a:t>U=1.2D + 1.6 (L</a:t>
                      </a:r>
                      <a:r>
                        <a:rPr lang="es-MX" sz="1800" b="1" baseline="-25000" dirty="0">
                          <a:effectLst/>
                        </a:rPr>
                        <a:t>r</a:t>
                      </a:r>
                      <a:r>
                        <a:rPr lang="es-MX" sz="1800" b="1" dirty="0">
                          <a:effectLst/>
                        </a:rPr>
                        <a:t> o S o R) + (0.5L o 0.8W)</a:t>
                      </a:r>
                      <a:br>
                        <a:rPr lang="es-MX" sz="1800" b="1" dirty="0">
                          <a:effectLst/>
                        </a:rPr>
                      </a:br>
                      <a:r>
                        <a:rPr lang="es-MX" sz="1800" b="1" dirty="0">
                          <a:effectLst/>
                        </a:rPr>
                        <a:t>U=1.2D + 1.3W + 0.5L + 0.5 (L</a:t>
                      </a:r>
                      <a:r>
                        <a:rPr lang="es-MX" sz="1800" b="1" baseline="-25000" dirty="0">
                          <a:effectLst/>
                        </a:rPr>
                        <a:t>r</a:t>
                      </a:r>
                      <a:r>
                        <a:rPr lang="es-MX" sz="1800" b="1" dirty="0">
                          <a:effectLst/>
                        </a:rPr>
                        <a:t> o S o R)</a:t>
                      </a:r>
                      <a:br>
                        <a:rPr lang="es-MX" sz="1800" b="1" dirty="0">
                          <a:effectLst/>
                        </a:rPr>
                      </a:br>
                      <a:r>
                        <a:rPr lang="es-MX" sz="1800" b="1" dirty="0">
                          <a:effectLst/>
                        </a:rPr>
                        <a:t>U=1.2D + 1.0E + (0.5L o 0.2S)</a:t>
                      </a:r>
                      <a:br>
                        <a:rPr lang="es-MX" sz="1800" b="1" dirty="0">
                          <a:effectLst/>
                        </a:rPr>
                      </a:br>
                      <a:r>
                        <a:rPr lang="es-MX" sz="1800" b="1" dirty="0">
                          <a:effectLst/>
                        </a:rPr>
                        <a:t>U=0.9D ± (1.3W o 1.0E)</a:t>
                      </a:r>
                      <a:endParaRPr lang="es-MX" sz="1800" b="1"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spcAft>
                          <a:spcPts val="0"/>
                        </a:spcAft>
                      </a:pPr>
                      <a:r>
                        <a:rPr lang="es-MX" sz="1800" b="0" dirty="0">
                          <a:effectLst/>
                        </a:rPr>
                        <a:t>A4-1</a:t>
                      </a:r>
                    </a:p>
                    <a:p>
                      <a:pPr algn="l">
                        <a:lnSpc>
                          <a:spcPct val="150000"/>
                        </a:lnSpc>
                        <a:spcAft>
                          <a:spcPts val="0"/>
                        </a:spcAft>
                      </a:pPr>
                      <a:r>
                        <a:rPr lang="es-MX" sz="1800" b="0" dirty="0">
                          <a:effectLst/>
                        </a:rPr>
                        <a:t>A4-2</a:t>
                      </a:r>
                    </a:p>
                    <a:p>
                      <a:pPr algn="l">
                        <a:lnSpc>
                          <a:spcPct val="150000"/>
                        </a:lnSpc>
                        <a:spcAft>
                          <a:spcPts val="0"/>
                        </a:spcAft>
                      </a:pPr>
                      <a:r>
                        <a:rPr lang="es-MX" sz="1800" b="0" dirty="0">
                          <a:effectLst/>
                        </a:rPr>
                        <a:t>A4-3</a:t>
                      </a:r>
                    </a:p>
                    <a:p>
                      <a:pPr algn="l">
                        <a:lnSpc>
                          <a:spcPct val="150000"/>
                        </a:lnSpc>
                        <a:spcAft>
                          <a:spcPts val="0"/>
                        </a:spcAft>
                      </a:pPr>
                      <a:r>
                        <a:rPr lang="es-MX" sz="1800" b="0" dirty="0">
                          <a:effectLst/>
                        </a:rPr>
                        <a:t>A4-4</a:t>
                      </a:r>
                    </a:p>
                    <a:p>
                      <a:pPr algn="l">
                        <a:lnSpc>
                          <a:spcPct val="150000"/>
                        </a:lnSpc>
                        <a:spcAft>
                          <a:spcPts val="0"/>
                        </a:spcAft>
                      </a:pPr>
                      <a:r>
                        <a:rPr lang="es-MX" sz="1800" b="0" dirty="0">
                          <a:effectLst/>
                        </a:rPr>
                        <a:t>A4-5</a:t>
                      </a:r>
                    </a:p>
                    <a:p>
                      <a:pPr algn="l">
                        <a:lnSpc>
                          <a:spcPct val="150000"/>
                        </a:lnSpc>
                        <a:spcAft>
                          <a:spcPts val="0"/>
                        </a:spcAft>
                      </a:pPr>
                      <a:r>
                        <a:rPr lang="es-MX" sz="1800" b="0" dirty="0">
                          <a:effectLst/>
                        </a:rPr>
                        <a:t>A4-6</a:t>
                      </a:r>
                      <a:endParaRPr lang="es-MX" sz="1800" b="0" dirty="0">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8" name="17 Rectángulo"/>
          <p:cNvSpPr/>
          <p:nvPr/>
        </p:nvSpPr>
        <p:spPr>
          <a:xfrm>
            <a:off x="7110956" y="3935586"/>
            <a:ext cx="3006081" cy="2723823"/>
          </a:xfrm>
          <a:prstGeom prst="rect">
            <a:avLst/>
          </a:prstGeom>
        </p:spPr>
        <p:txBody>
          <a:bodyPr wrap="square">
            <a:spAutoFit/>
          </a:bodyPr>
          <a:lstStyle/>
          <a:p>
            <a:r>
              <a:rPr lang="es-MX" sz="1900" dirty="0">
                <a:latin typeface="+mn-lt"/>
              </a:rPr>
              <a:t>D= cargas muertas</a:t>
            </a:r>
            <a:br>
              <a:rPr lang="es-MX" sz="1900" dirty="0">
                <a:latin typeface="+mn-lt"/>
              </a:rPr>
            </a:br>
            <a:r>
              <a:rPr lang="es-MX" sz="1900" dirty="0">
                <a:latin typeface="+mn-lt"/>
              </a:rPr>
              <a:t>L= cargas vivas</a:t>
            </a:r>
            <a:br>
              <a:rPr lang="es-MX" sz="1900" dirty="0">
                <a:latin typeface="+mn-lt"/>
              </a:rPr>
            </a:br>
            <a:r>
              <a:rPr lang="es-MX" sz="1900" dirty="0">
                <a:latin typeface="+mn-lt"/>
              </a:rPr>
              <a:t>L</a:t>
            </a:r>
            <a:r>
              <a:rPr lang="es-MX" sz="1900" baseline="-25000" dirty="0">
                <a:latin typeface="+mn-lt"/>
              </a:rPr>
              <a:t>r</a:t>
            </a:r>
            <a:r>
              <a:rPr lang="es-MX" sz="1900" dirty="0">
                <a:latin typeface="+mn-lt"/>
              </a:rPr>
              <a:t>= cargas vivas en techos</a:t>
            </a:r>
            <a:br>
              <a:rPr lang="es-MX" sz="1900" dirty="0">
                <a:latin typeface="+mn-lt"/>
              </a:rPr>
            </a:br>
            <a:r>
              <a:rPr lang="es-MX" sz="1900" dirty="0">
                <a:latin typeface="+mn-lt"/>
              </a:rPr>
              <a:t>S= cargas de nieve</a:t>
            </a:r>
            <a:br>
              <a:rPr lang="es-MX" sz="1900" dirty="0">
                <a:latin typeface="+mn-lt"/>
              </a:rPr>
            </a:br>
            <a:r>
              <a:rPr lang="es-MX" sz="1900" dirty="0">
                <a:latin typeface="+mn-lt"/>
              </a:rPr>
              <a:t>R= carga inicial de agua de</a:t>
            </a:r>
          </a:p>
          <a:p>
            <a:r>
              <a:rPr lang="es-MX" sz="1900" dirty="0">
                <a:latin typeface="+mn-lt"/>
              </a:rPr>
              <a:t>       lluvia o hielo</a:t>
            </a:r>
            <a:br>
              <a:rPr lang="es-MX" sz="1900" dirty="0">
                <a:latin typeface="+mn-lt"/>
              </a:rPr>
            </a:br>
            <a:r>
              <a:rPr lang="es-MX" sz="1900" dirty="0">
                <a:latin typeface="+mn-lt"/>
              </a:rPr>
              <a:t>U= carga ultima </a:t>
            </a:r>
            <a:br>
              <a:rPr lang="es-MX" sz="1900" dirty="0">
                <a:latin typeface="+mn-lt"/>
              </a:rPr>
            </a:br>
            <a:r>
              <a:rPr lang="es-MX" sz="1900" dirty="0">
                <a:latin typeface="+mn-lt"/>
              </a:rPr>
              <a:t>W= fuerzas de viento</a:t>
            </a:r>
            <a:br>
              <a:rPr lang="es-MX" sz="1900" dirty="0">
                <a:latin typeface="+mn-lt"/>
              </a:rPr>
            </a:br>
            <a:r>
              <a:rPr lang="es-MX" sz="1900" dirty="0">
                <a:latin typeface="+mn-lt"/>
              </a:rPr>
              <a:t>E= fuerzas de sismo</a:t>
            </a:r>
          </a:p>
        </p:txBody>
      </p:sp>
      <p:sp>
        <p:nvSpPr>
          <p:cNvPr id="15" name="14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1.5 COMBINACIONES DE ACCIONES  </a:t>
            </a:r>
            <a:endPar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16" name="Imagen 15"/>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5" y="70912"/>
            <a:ext cx="1080000" cy="1080000"/>
          </a:xfrm>
          <a:prstGeom prst="rect">
            <a:avLst/>
          </a:prstGeom>
        </p:spPr>
      </p:pic>
      <p:pic>
        <p:nvPicPr>
          <p:cNvPr id="17" name="Imagen 1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70912"/>
            <a:ext cx="1161290" cy="1080000"/>
          </a:xfrm>
          <a:prstGeom prst="rect">
            <a:avLst/>
          </a:prstGeom>
        </p:spPr>
      </p:pic>
      <p:sp>
        <p:nvSpPr>
          <p:cNvPr id="3" name="Marcador de número de diapositiva 2">
            <a:extLst>
              <a:ext uri="{FF2B5EF4-FFF2-40B4-BE49-F238E27FC236}">
                <a16:creationId xmlns:a16="http://schemas.microsoft.com/office/drawing/2014/main" id="{2C06A2F7-8AD4-48B5-B24D-2CD297CBF2B2}"/>
              </a:ext>
            </a:extLst>
          </p:cNvPr>
          <p:cNvSpPr>
            <a:spLocks noGrp="1"/>
          </p:cNvSpPr>
          <p:nvPr>
            <p:ph type="sldNum" sz="quarter" idx="12"/>
          </p:nvPr>
        </p:nvSpPr>
        <p:spPr/>
        <p:txBody>
          <a:bodyPr/>
          <a:lstStyle/>
          <a:p>
            <a:fld id="{A20D5B2E-A39C-4A67-9A03-2664C49F1C64}" type="slidenum">
              <a:rPr lang="es-MX" smtClean="0"/>
              <a:pPr/>
              <a:t>81</a:t>
            </a:fld>
            <a:r>
              <a:rPr lang="es-MX"/>
              <a:t>/87</a:t>
            </a:r>
            <a:endParaRPr lang="es-MX" sz="1400" dirty="0"/>
          </a:p>
        </p:txBody>
      </p:sp>
    </p:spTree>
    <p:extLst>
      <p:ext uri="{BB962C8B-B14F-4D97-AF65-F5344CB8AC3E}">
        <p14:creationId xmlns:p14="http://schemas.microsoft.com/office/powerpoint/2010/main" val="113304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lumMod val="60000"/>
                    <a:lumOff val="40000"/>
                  </a:schemeClr>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8 Rectángulo"/>
          <p:cNvSpPr/>
          <p:nvPr/>
        </p:nvSpPr>
        <p:spPr>
          <a:xfrm>
            <a:off x="271857" y="1196752"/>
            <a:ext cx="9687873" cy="523220"/>
          </a:xfrm>
          <a:prstGeom prst="rect">
            <a:avLst/>
          </a:prstGeom>
          <a:solidFill>
            <a:srgbClr val="CC0000"/>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s-MX" sz="2800" b="1"/>
              <a:t>FACTORES DE RESISTENCIA Y CARGA </a:t>
            </a:r>
            <a:endParaRPr lang="es-MX" sz="2800" b="1" dirty="0"/>
          </a:p>
        </p:txBody>
      </p:sp>
      <p:sp>
        <p:nvSpPr>
          <p:cNvPr id="25" name="6 CuadroTexto"/>
          <p:cNvSpPr txBox="1"/>
          <p:nvPr/>
        </p:nvSpPr>
        <p:spPr>
          <a:xfrm>
            <a:off x="251466" y="1765812"/>
            <a:ext cx="9687872" cy="384721"/>
          </a:xfrm>
          <a:prstGeom prst="rect">
            <a:avLst/>
          </a:prstGeom>
          <a:noFill/>
        </p:spPr>
        <p:txBody>
          <a:bodyPr wrap="square" rtlCol="0">
            <a:spAutoFit/>
          </a:bodyPr>
          <a:lstStyle/>
          <a:p>
            <a:pPr algn="just"/>
            <a:r>
              <a:rPr lang="es-ES" sz="1900" dirty="0"/>
              <a:t>Las combinaciones de carga por considerar en las especificaciones de NTC 2017  </a:t>
            </a:r>
          </a:p>
        </p:txBody>
      </p:sp>
      <p:sp>
        <p:nvSpPr>
          <p:cNvPr id="28" name="17 Rectángulo"/>
          <p:cNvSpPr/>
          <p:nvPr/>
        </p:nvSpPr>
        <p:spPr>
          <a:xfrm>
            <a:off x="5140857" y="2287668"/>
            <a:ext cx="3006081" cy="2723823"/>
          </a:xfrm>
          <a:prstGeom prst="rect">
            <a:avLst/>
          </a:prstGeom>
        </p:spPr>
        <p:txBody>
          <a:bodyPr wrap="square">
            <a:spAutoFit/>
          </a:bodyPr>
          <a:lstStyle/>
          <a:p>
            <a:r>
              <a:rPr lang="es-MX" sz="1900" dirty="0">
                <a:latin typeface="+mn-lt"/>
              </a:rPr>
              <a:t>D= cargas muertas</a:t>
            </a:r>
            <a:br>
              <a:rPr lang="es-MX" sz="1900" dirty="0">
                <a:latin typeface="+mn-lt"/>
              </a:rPr>
            </a:br>
            <a:r>
              <a:rPr lang="es-MX" sz="1900" dirty="0">
                <a:latin typeface="+mn-lt"/>
              </a:rPr>
              <a:t>L= cargas vivas</a:t>
            </a:r>
            <a:br>
              <a:rPr lang="es-MX" sz="1900" dirty="0">
                <a:latin typeface="+mn-lt"/>
              </a:rPr>
            </a:br>
            <a:r>
              <a:rPr lang="es-MX" sz="1900" dirty="0">
                <a:latin typeface="+mn-lt"/>
              </a:rPr>
              <a:t>L</a:t>
            </a:r>
            <a:r>
              <a:rPr lang="es-MX" sz="1900" baseline="-25000" dirty="0">
                <a:latin typeface="+mn-lt"/>
              </a:rPr>
              <a:t>r</a:t>
            </a:r>
            <a:r>
              <a:rPr lang="es-MX" sz="1900" dirty="0">
                <a:latin typeface="+mn-lt"/>
              </a:rPr>
              <a:t>= cargas vivas en techos</a:t>
            </a:r>
            <a:br>
              <a:rPr lang="es-MX" sz="1900" dirty="0">
                <a:latin typeface="+mn-lt"/>
              </a:rPr>
            </a:br>
            <a:r>
              <a:rPr lang="es-MX" sz="1900" dirty="0">
                <a:latin typeface="+mn-lt"/>
              </a:rPr>
              <a:t>S= cargas de nieve</a:t>
            </a:r>
            <a:br>
              <a:rPr lang="es-MX" sz="1900" dirty="0">
                <a:latin typeface="+mn-lt"/>
              </a:rPr>
            </a:br>
            <a:r>
              <a:rPr lang="es-MX" sz="1900" dirty="0">
                <a:latin typeface="+mn-lt"/>
              </a:rPr>
              <a:t>R= carga inicial de agua de</a:t>
            </a:r>
          </a:p>
          <a:p>
            <a:r>
              <a:rPr lang="es-MX" sz="1900" dirty="0">
                <a:latin typeface="+mn-lt"/>
              </a:rPr>
              <a:t>       lluvia o hielo</a:t>
            </a:r>
            <a:br>
              <a:rPr lang="es-MX" sz="1900" dirty="0">
                <a:latin typeface="+mn-lt"/>
              </a:rPr>
            </a:br>
            <a:r>
              <a:rPr lang="es-MX" sz="1900" dirty="0">
                <a:latin typeface="+mn-lt"/>
              </a:rPr>
              <a:t>U= carga ultima </a:t>
            </a:r>
            <a:br>
              <a:rPr lang="es-MX" sz="1900" dirty="0">
                <a:latin typeface="+mn-lt"/>
              </a:rPr>
            </a:br>
            <a:r>
              <a:rPr lang="es-MX" sz="1900" dirty="0">
                <a:latin typeface="+mn-lt"/>
              </a:rPr>
              <a:t>W= fuerzas de viento</a:t>
            </a:r>
            <a:br>
              <a:rPr lang="es-MX" sz="1900" dirty="0">
                <a:latin typeface="+mn-lt"/>
              </a:rPr>
            </a:br>
            <a:r>
              <a:rPr lang="es-MX" sz="1900" dirty="0">
                <a:latin typeface="+mn-lt"/>
              </a:rPr>
              <a:t>E= fuerzas de sismo</a:t>
            </a:r>
          </a:p>
        </p:txBody>
      </p:sp>
      <p:sp>
        <p:nvSpPr>
          <p:cNvPr id="15" name="14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1.5 COMBINACIONES DE ACCIONES  </a:t>
            </a:r>
            <a:endPar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16" name="Imagen 15"/>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5" y="70912"/>
            <a:ext cx="1080000" cy="1080000"/>
          </a:xfrm>
          <a:prstGeom prst="rect">
            <a:avLst/>
          </a:prstGeom>
        </p:spPr>
      </p:pic>
      <p:pic>
        <p:nvPicPr>
          <p:cNvPr id="17" name="Imagen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70912"/>
            <a:ext cx="1161290" cy="1080000"/>
          </a:xfrm>
          <a:prstGeom prst="rect">
            <a:avLst/>
          </a:prstGeom>
        </p:spPr>
      </p:pic>
      <p:sp>
        <p:nvSpPr>
          <p:cNvPr id="2" name="Rectángulo 1"/>
          <p:cNvSpPr/>
          <p:nvPr/>
        </p:nvSpPr>
        <p:spPr>
          <a:xfrm>
            <a:off x="2263008" y="2495418"/>
            <a:ext cx="5219700" cy="2431435"/>
          </a:xfrm>
          <a:prstGeom prst="rect">
            <a:avLst/>
          </a:prstGeom>
        </p:spPr>
        <p:txBody>
          <a:bodyPr>
            <a:spAutoFit/>
          </a:bodyPr>
          <a:lstStyle/>
          <a:p>
            <a:pPr algn="just"/>
            <a:r>
              <a:rPr lang="es-MX" sz="1900" b="1" dirty="0">
                <a:solidFill>
                  <a:prstClr val="black"/>
                </a:solidFill>
              </a:rPr>
              <a:t>NTC</a:t>
            </a:r>
          </a:p>
          <a:p>
            <a:pPr marL="457200" indent="-457200" algn="just">
              <a:buFont typeface="+mj-lt"/>
              <a:buAutoNum type="arabicPeriod"/>
            </a:pPr>
            <a:r>
              <a:rPr lang="es-MX" sz="1900" b="1" dirty="0">
                <a:solidFill>
                  <a:prstClr val="black"/>
                </a:solidFill>
              </a:rPr>
              <a:t>1.3CM</a:t>
            </a:r>
          </a:p>
          <a:p>
            <a:pPr marL="457200" indent="-457200" algn="just">
              <a:buFont typeface="+mj-lt"/>
              <a:buAutoNum type="arabicPeriod"/>
            </a:pPr>
            <a:r>
              <a:rPr lang="es-MX" sz="1900" b="1" dirty="0">
                <a:solidFill>
                  <a:prstClr val="black"/>
                </a:solidFill>
              </a:rPr>
              <a:t>1.3 CM+1.5 CV</a:t>
            </a:r>
          </a:p>
          <a:p>
            <a:pPr marL="457200" indent="-457200" algn="just">
              <a:buFont typeface="+mj-lt"/>
              <a:buAutoNum type="arabicPeriod"/>
            </a:pPr>
            <a:r>
              <a:rPr lang="es-MX" sz="1900" b="1" dirty="0">
                <a:solidFill>
                  <a:prstClr val="black"/>
                </a:solidFill>
              </a:rPr>
              <a:t>1.5CM+1.7CV</a:t>
            </a:r>
          </a:p>
          <a:p>
            <a:pPr marL="457200" indent="-457200" algn="just">
              <a:buFont typeface="+mj-lt"/>
              <a:buAutoNum type="arabicPeriod"/>
            </a:pPr>
            <a:r>
              <a:rPr lang="es-MX" sz="1900" b="1" dirty="0" smtClean="0">
                <a:solidFill>
                  <a:prstClr val="black"/>
                </a:solidFill>
              </a:rPr>
              <a:t>0.9CM+1.0W</a:t>
            </a:r>
            <a:endParaRPr lang="es-MX" sz="1900" b="1" dirty="0">
              <a:solidFill>
                <a:prstClr val="black"/>
              </a:solidFill>
            </a:endParaRPr>
          </a:p>
          <a:p>
            <a:pPr marL="457200" indent="-457200" algn="just">
              <a:buFont typeface="+mj-lt"/>
              <a:buAutoNum type="arabicPeriod"/>
            </a:pPr>
            <a:r>
              <a:rPr lang="es-MX" sz="1900" b="1" dirty="0" smtClean="0">
                <a:solidFill>
                  <a:prstClr val="black"/>
                </a:solidFill>
              </a:rPr>
              <a:t>0.9CM-1.0W </a:t>
            </a:r>
            <a:endParaRPr lang="es-MX" sz="1900" b="1" dirty="0">
              <a:solidFill>
                <a:prstClr val="black"/>
              </a:solidFill>
            </a:endParaRPr>
          </a:p>
          <a:p>
            <a:pPr marL="457200" indent="-457200" algn="just">
              <a:buFont typeface="+mj-lt"/>
              <a:buAutoNum type="arabicPeriod"/>
            </a:pPr>
            <a:r>
              <a:rPr lang="es-MX" sz="1900" b="1" dirty="0" smtClean="0">
                <a:solidFill>
                  <a:prstClr val="black"/>
                </a:solidFill>
              </a:rPr>
              <a:t>1.1CM+1.1CV+1.1E</a:t>
            </a:r>
            <a:endParaRPr lang="es-MX" sz="1900" b="1" dirty="0">
              <a:solidFill>
                <a:prstClr val="black"/>
              </a:solidFill>
            </a:endParaRPr>
          </a:p>
          <a:p>
            <a:pPr marL="457200" indent="-457200" algn="just">
              <a:buFont typeface="+mj-lt"/>
              <a:buAutoNum type="arabicPeriod"/>
            </a:pPr>
            <a:r>
              <a:rPr lang="es-MX" sz="1900" b="1" dirty="0" smtClean="0">
                <a:solidFill>
                  <a:prstClr val="black"/>
                </a:solidFill>
              </a:rPr>
              <a:t>1.1CM+1.1CV-1.1E</a:t>
            </a:r>
            <a:endParaRPr lang="es-MX" sz="1900" b="1" dirty="0">
              <a:solidFill>
                <a:prstClr val="black"/>
              </a:solidFill>
            </a:endParaRPr>
          </a:p>
        </p:txBody>
      </p:sp>
      <p:sp>
        <p:nvSpPr>
          <p:cNvPr id="4" name="Marcador de número de diapositiva 3">
            <a:extLst>
              <a:ext uri="{FF2B5EF4-FFF2-40B4-BE49-F238E27FC236}">
                <a16:creationId xmlns:a16="http://schemas.microsoft.com/office/drawing/2014/main" id="{EA99EC8D-3DF9-42B5-B70C-45557295AF56}"/>
              </a:ext>
            </a:extLst>
          </p:cNvPr>
          <p:cNvSpPr>
            <a:spLocks noGrp="1"/>
          </p:cNvSpPr>
          <p:nvPr>
            <p:ph type="sldNum" sz="quarter" idx="12"/>
          </p:nvPr>
        </p:nvSpPr>
        <p:spPr/>
        <p:txBody>
          <a:bodyPr/>
          <a:lstStyle/>
          <a:p>
            <a:fld id="{A20D5B2E-A39C-4A67-9A03-2664C49F1C64}" type="slidenum">
              <a:rPr lang="es-MX" smtClean="0"/>
              <a:pPr/>
              <a:t>82</a:t>
            </a:fld>
            <a:r>
              <a:rPr lang="es-MX"/>
              <a:t>/87</a:t>
            </a:r>
            <a:endParaRPr lang="es-MX" sz="1400" dirty="0"/>
          </a:p>
        </p:txBody>
      </p:sp>
    </p:spTree>
    <p:extLst>
      <p:ext uri="{BB962C8B-B14F-4D97-AF65-F5344CB8AC3E}">
        <p14:creationId xmlns:p14="http://schemas.microsoft.com/office/powerpoint/2010/main" val="244067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lumMod val="60000"/>
                    <a:lumOff val="40000"/>
                  </a:schemeClr>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8 Rectángulo"/>
          <p:cNvSpPr/>
          <p:nvPr/>
        </p:nvSpPr>
        <p:spPr>
          <a:xfrm>
            <a:off x="271857" y="1196752"/>
            <a:ext cx="9687873" cy="523220"/>
          </a:xfrm>
          <a:prstGeom prst="rect">
            <a:avLst/>
          </a:prstGeom>
          <a:solidFill>
            <a:srgbClr val="CC0000"/>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s-MX" sz="2800" b="1"/>
              <a:t>FACTORES DE RESISTENCIA Y CARGA </a:t>
            </a:r>
            <a:endParaRPr lang="es-MX" sz="2800" b="1" dirty="0"/>
          </a:p>
        </p:txBody>
      </p:sp>
      <p:sp>
        <p:nvSpPr>
          <p:cNvPr id="9" name="3 CuadroTexto"/>
          <p:cNvSpPr txBox="1"/>
          <p:nvPr/>
        </p:nvSpPr>
        <p:spPr>
          <a:xfrm>
            <a:off x="271857" y="1972599"/>
            <a:ext cx="9647082" cy="677108"/>
          </a:xfrm>
          <a:prstGeom prst="rect">
            <a:avLst/>
          </a:prstGeom>
          <a:noFill/>
        </p:spPr>
        <p:txBody>
          <a:bodyPr wrap="square" rtlCol="0">
            <a:spAutoFit/>
          </a:bodyPr>
          <a:lstStyle/>
          <a:p>
            <a:pPr lvl="0" algn="just"/>
            <a:r>
              <a:rPr lang="es-ES" sz="1900" dirty="0"/>
              <a:t>Como se mencionó antes, el factor de carga para un efecto de carga particular no es el mismo en todas las combinaciones de carga. </a:t>
            </a:r>
            <a:endParaRPr lang="es-MX" sz="1900" dirty="0"/>
          </a:p>
        </p:txBody>
      </p:sp>
      <p:sp>
        <p:nvSpPr>
          <p:cNvPr id="11" name="4 CuadroTexto"/>
          <p:cNvSpPr txBox="1"/>
          <p:nvPr/>
        </p:nvSpPr>
        <p:spPr>
          <a:xfrm>
            <a:off x="271856" y="2764687"/>
            <a:ext cx="9687873" cy="954107"/>
          </a:xfrm>
          <a:prstGeom prst="rect">
            <a:avLst/>
          </a:prstGeom>
          <a:noFill/>
        </p:spPr>
        <p:txBody>
          <a:bodyPr wrap="square" rtlCol="0">
            <a:spAutoFit/>
          </a:bodyPr>
          <a:lstStyle/>
          <a:p>
            <a:pPr algn="just"/>
            <a:r>
              <a:rPr lang="es-ES" sz="1900" dirty="0">
                <a:latin typeface="+mn-lt"/>
              </a:rPr>
              <a:t>La razón es que la carga viva se toma como el efecto dominante en la A4-2 y uno de los tres efectos L, S o R será el dominante en la A4-3.</a:t>
            </a:r>
          </a:p>
          <a:p>
            <a:pPr algn="just"/>
            <a:endParaRPr lang="es-MX" dirty="0">
              <a:latin typeface="+mn-lt"/>
            </a:endParaRPr>
          </a:p>
        </p:txBody>
      </p:sp>
      <p:sp>
        <p:nvSpPr>
          <p:cNvPr id="13" name="5 CuadroTexto"/>
          <p:cNvSpPr txBox="1"/>
          <p:nvPr/>
        </p:nvSpPr>
        <p:spPr>
          <a:xfrm>
            <a:off x="271857" y="3562808"/>
            <a:ext cx="9647082" cy="954107"/>
          </a:xfrm>
          <a:prstGeom prst="rect">
            <a:avLst/>
          </a:prstGeom>
          <a:noFill/>
        </p:spPr>
        <p:txBody>
          <a:bodyPr wrap="square" rtlCol="0">
            <a:spAutoFit/>
          </a:bodyPr>
          <a:lstStyle/>
          <a:p>
            <a:pPr algn="just"/>
            <a:r>
              <a:rPr lang="es-ES" sz="1900" dirty="0">
                <a:latin typeface="+mn-lt"/>
              </a:rPr>
              <a:t>En cada combinación uno de los efectos se considera como el valor “máximo durante su vida” y los otros como los valores en “puntos arbitrarios del tiempo”.</a:t>
            </a:r>
            <a:endParaRPr lang="es-MX" sz="1900" dirty="0">
              <a:latin typeface="+mn-lt"/>
            </a:endParaRPr>
          </a:p>
          <a:p>
            <a:pPr algn="just"/>
            <a:endParaRPr lang="es-MX" dirty="0">
              <a:latin typeface="+mn-lt"/>
            </a:endParaRPr>
          </a:p>
        </p:txBody>
      </p:sp>
      <p:sp>
        <p:nvSpPr>
          <p:cNvPr id="15" name="6 CuadroTexto"/>
          <p:cNvSpPr txBox="1"/>
          <p:nvPr/>
        </p:nvSpPr>
        <p:spPr>
          <a:xfrm>
            <a:off x="271857" y="4371468"/>
            <a:ext cx="9647081" cy="954107"/>
          </a:xfrm>
          <a:prstGeom prst="rect">
            <a:avLst/>
          </a:prstGeom>
          <a:noFill/>
        </p:spPr>
        <p:txBody>
          <a:bodyPr wrap="square" rtlCol="0">
            <a:spAutoFit/>
          </a:bodyPr>
          <a:lstStyle/>
          <a:p>
            <a:pPr algn="just"/>
            <a:r>
              <a:rPr lang="es-ES" sz="1900" dirty="0">
                <a:latin typeface="+mn-lt"/>
              </a:rPr>
              <a:t>El factor de resistencia </a:t>
            </a:r>
            <a:r>
              <a:rPr lang="el-GR" sz="1900" dirty="0">
                <a:latin typeface="+mn-lt"/>
                <a:cs typeface="Calibri"/>
              </a:rPr>
              <a:t>φ</a:t>
            </a:r>
            <a:r>
              <a:rPr lang="es-MX" sz="1900" dirty="0">
                <a:latin typeface="+mn-lt"/>
                <a:cs typeface="Calibri"/>
              </a:rPr>
              <a:t> para cada tipo de resistencia está dado por AISC esos factores varían entre 0.75 a 1.00.</a:t>
            </a:r>
            <a:endParaRPr lang="es-MX" sz="1900" dirty="0">
              <a:latin typeface="+mn-lt"/>
            </a:endParaRPr>
          </a:p>
          <a:p>
            <a:pPr algn="just"/>
            <a:endParaRPr lang="es-MX" dirty="0">
              <a:latin typeface="+mn-lt"/>
            </a:endParaRPr>
          </a:p>
        </p:txBody>
      </p:sp>
      <p:sp>
        <p:nvSpPr>
          <p:cNvPr id="17" name="10 CuadroTexto"/>
          <p:cNvSpPr txBox="1"/>
          <p:nvPr/>
        </p:nvSpPr>
        <p:spPr>
          <a:xfrm>
            <a:off x="271857" y="5097958"/>
            <a:ext cx="9687872" cy="923330"/>
          </a:xfrm>
          <a:prstGeom prst="rect">
            <a:avLst/>
          </a:prstGeom>
          <a:noFill/>
        </p:spPr>
        <p:txBody>
          <a:bodyPr wrap="square" rtlCol="0">
            <a:spAutoFit/>
          </a:bodyPr>
          <a:lstStyle/>
          <a:p>
            <a:pPr algn="just"/>
            <a:r>
              <a:rPr lang="es-ES" sz="1600" dirty="0">
                <a:latin typeface="+mn-lt"/>
              </a:rPr>
              <a:t>(</a:t>
            </a:r>
            <a:r>
              <a:rPr lang="es-ES" sz="1900" dirty="0">
                <a:latin typeface="+mn-lt"/>
              </a:rPr>
              <a:t>Antes de considerar la base teórica de los factores de carga y resistencia, ilustraremos su aplicación en un miembro axialmente cargado en compresión).</a:t>
            </a:r>
            <a:endParaRPr lang="es-MX" sz="1900" dirty="0">
              <a:latin typeface="+mn-lt"/>
            </a:endParaRPr>
          </a:p>
          <a:p>
            <a:pPr algn="just"/>
            <a:endParaRPr lang="es-MX" sz="1600" dirty="0">
              <a:solidFill>
                <a:srgbClr val="FFFF00"/>
              </a:solidFill>
              <a:latin typeface="+mn-lt"/>
            </a:endParaRPr>
          </a:p>
        </p:txBody>
      </p:sp>
      <p:sp>
        <p:nvSpPr>
          <p:cNvPr id="18" name="17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1.5 COMBINACIONES DE ACCIONES  </a:t>
            </a:r>
            <a:endPar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19" name="Imagen 18"/>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5" y="70912"/>
            <a:ext cx="1080000" cy="1080000"/>
          </a:xfrm>
          <a:prstGeom prst="rect">
            <a:avLst/>
          </a:prstGeom>
        </p:spPr>
      </p:pic>
      <p:pic>
        <p:nvPicPr>
          <p:cNvPr id="20" name="Imagen 1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70912"/>
            <a:ext cx="1161290" cy="1080000"/>
          </a:xfrm>
          <a:prstGeom prst="rect">
            <a:avLst/>
          </a:prstGeom>
        </p:spPr>
      </p:pic>
      <p:sp>
        <p:nvSpPr>
          <p:cNvPr id="3" name="Marcador de número de diapositiva 2">
            <a:extLst>
              <a:ext uri="{FF2B5EF4-FFF2-40B4-BE49-F238E27FC236}">
                <a16:creationId xmlns:a16="http://schemas.microsoft.com/office/drawing/2014/main" id="{7F74975D-F51A-48A9-98CE-1D96D804D765}"/>
              </a:ext>
            </a:extLst>
          </p:cNvPr>
          <p:cNvSpPr>
            <a:spLocks noGrp="1"/>
          </p:cNvSpPr>
          <p:nvPr>
            <p:ph type="sldNum" sz="quarter" idx="12"/>
          </p:nvPr>
        </p:nvSpPr>
        <p:spPr/>
        <p:txBody>
          <a:bodyPr/>
          <a:lstStyle/>
          <a:p>
            <a:fld id="{A20D5B2E-A39C-4A67-9A03-2664C49F1C64}" type="slidenum">
              <a:rPr lang="es-MX" smtClean="0"/>
              <a:pPr/>
              <a:t>83</a:t>
            </a:fld>
            <a:r>
              <a:rPr lang="es-MX"/>
              <a:t>/87</a:t>
            </a:r>
            <a:endParaRPr lang="es-MX" sz="1400" dirty="0"/>
          </a:p>
        </p:txBody>
      </p:sp>
    </p:spTree>
    <p:extLst>
      <p:ext uri="{BB962C8B-B14F-4D97-AF65-F5344CB8AC3E}">
        <p14:creationId xmlns:p14="http://schemas.microsoft.com/office/powerpoint/2010/main" val="238568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lumMod val="60000"/>
                    <a:lumOff val="40000"/>
                  </a:schemeClr>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8 Rectángulo"/>
          <p:cNvSpPr/>
          <p:nvPr/>
        </p:nvSpPr>
        <p:spPr>
          <a:xfrm>
            <a:off x="271857" y="1196752"/>
            <a:ext cx="9687873" cy="523220"/>
          </a:xfrm>
          <a:prstGeom prst="rect">
            <a:avLst/>
          </a:prstGeom>
          <a:solidFill>
            <a:srgbClr val="CC0000"/>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defRPr/>
            </a:pPr>
            <a:r>
              <a:rPr lang="es-ES" sz="2800" b="1" dirty="0">
                <a:solidFill>
                  <a:schemeClr val="bg1"/>
                </a:solidFill>
                <a:effectLst>
                  <a:outerShdw blurRad="38100" dist="38100" dir="2700000" algn="tl">
                    <a:srgbClr val="000000">
                      <a:alpha val="43137"/>
                    </a:srgbClr>
                  </a:outerShdw>
                </a:effectLst>
              </a:rPr>
              <a:t>EJEMPLO</a:t>
            </a:r>
          </a:p>
        </p:txBody>
      </p:sp>
      <p:sp>
        <p:nvSpPr>
          <p:cNvPr id="9" name="4 CuadroTexto"/>
          <p:cNvSpPr txBox="1"/>
          <p:nvPr/>
        </p:nvSpPr>
        <p:spPr>
          <a:xfrm>
            <a:off x="271857" y="1945598"/>
            <a:ext cx="9647082" cy="3616375"/>
          </a:xfrm>
          <a:prstGeom prst="rect">
            <a:avLst/>
          </a:prstGeom>
          <a:noFill/>
        </p:spPr>
        <p:txBody>
          <a:bodyPr wrap="square" rtlCol="0">
            <a:spAutoFit/>
          </a:bodyPr>
          <a:lstStyle/>
          <a:p>
            <a:pPr algn="just"/>
            <a:r>
              <a:rPr lang="es-ES" sz="1900" dirty="0">
                <a:latin typeface="+mn-lt"/>
              </a:rPr>
              <a:t>Una columna (miembro en compresión) en el piso superior de un edificio está sometida a las siguientes cargas: </a:t>
            </a:r>
          </a:p>
          <a:p>
            <a:endParaRPr lang="es-ES" sz="1900" dirty="0">
              <a:latin typeface="+mn-lt"/>
            </a:endParaRPr>
          </a:p>
          <a:p>
            <a:pPr marL="285750" indent="-285750">
              <a:buFont typeface="Wingdings" panose="05000000000000000000" pitchFamily="2" charset="2"/>
              <a:buChar char="q"/>
            </a:pPr>
            <a:r>
              <a:rPr lang="es-ES" sz="1900" dirty="0">
                <a:latin typeface="+mn-lt"/>
              </a:rPr>
              <a:t>Carga muerta: 109 Kips de compresión.</a:t>
            </a:r>
          </a:p>
          <a:p>
            <a:pPr marL="285750" indent="-285750">
              <a:buFont typeface="Wingdings" panose="05000000000000000000" pitchFamily="2" charset="2"/>
              <a:buChar char="q"/>
            </a:pPr>
            <a:r>
              <a:rPr lang="es-ES" sz="1900" dirty="0">
                <a:latin typeface="+mn-lt"/>
              </a:rPr>
              <a:t>Carga viva de piso: 46 Kips de compresión.</a:t>
            </a:r>
          </a:p>
          <a:p>
            <a:pPr marL="285750" indent="-285750">
              <a:buFont typeface="Wingdings" panose="05000000000000000000" pitchFamily="2" charset="2"/>
              <a:buChar char="q"/>
            </a:pPr>
            <a:r>
              <a:rPr lang="es-ES" sz="1900" dirty="0">
                <a:latin typeface="+mn-lt"/>
              </a:rPr>
              <a:t>Carga viva de techo: 19 Kips de compresión.</a:t>
            </a:r>
          </a:p>
          <a:p>
            <a:pPr marL="285750" indent="-285750">
              <a:buFont typeface="Wingdings" panose="05000000000000000000" pitchFamily="2" charset="2"/>
              <a:buChar char="q"/>
            </a:pPr>
            <a:r>
              <a:rPr lang="es-ES" sz="1900" dirty="0">
                <a:latin typeface="+mn-lt"/>
              </a:rPr>
              <a:t>Nieve: 20 Kips de compresión. </a:t>
            </a:r>
          </a:p>
          <a:p>
            <a:pPr algn="just"/>
            <a:endParaRPr lang="es-ES" sz="1900" dirty="0">
              <a:latin typeface="+mn-lt"/>
            </a:endParaRPr>
          </a:p>
          <a:p>
            <a:pPr algn="just"/>
            <a:r>
              <a:rPr lang="es-ES" sz="1900" dirty="0">
                <a:latin typeface="+mn-lt"/>
              </a:rPr>
              <a:t>a). Determine la combinación AISC de cargas gobernante  y la correspondiente carga factorizada.</a:t>
            </a:r>
          </a:p>
          <a:p>
            <a:pPr algn="just"/>
            <a:endParaRPr lang="es-ES" sz="1900" dirty="0">
              <a:latin typeface="+mn-lt"/>
            </a:endParaRPr>
          </a:p>
          <a:p>
            <a:pPr algn="just"/>
            <a:r>
              <a:rPr lang="es-ES" sz="1900" dirty="0">
                <a:latin typeface="+mn-lt"/>
              </a:rPr>
              <a:t>b). Si el factor de resistencia </a:t>
            </a:r>
            <a:r>
              <a:rPr lang="el-GR" sz="1900" dirty="0">
                <a:latin typeface="+mn-lt"/>
              </a:rPr>
              <a:t>Φ</a:t>
            </a:r>
            <a:r>
              <a:rPr lang="es-MX" sz="1900" dirty="0">
                <a:latin typeface="+mn-lt"/>
              </a:rPr>
              <a:t> </a:t>
            </a:r>
            <a:r>
              <a:rPr lang="es-ES" sz="1900" dirty="0">
                <a:latin typeface="+mn-lt"/>
              </a:rPr>
              <a:t>es de 0.85. ¿Cuál es la resistencia </a:t>
            </a:r>
            <a:r>
              <a:rPr lang="es-ES" sz="1900" i="1" dirty="0">
                <a:latin typeface="+mn-lt"/>
              </a:rPr>
              <a:t>nominal </a:t>
            </a:r>
            <a:r>
              <a:rPr lang="es-ES" sz="1900" dirty="0">
                <a:latin typeface="+mn-lt"/>
              </a:rPr>
              <a:t>requerida? </a:t>
            </a:r>
            <a:endParaRPr lang="es-MX" sz="1900" dirty="0">
              <a:latin typeface="+mn-lt"/>
            </a:endParaRPr>
          </a:p>
          <a:p>
            <a:pPr algn="just"/>
            <a:endParaRPr lang="es-MX" sz="2000" dirty="0">
              <a:latin typeface="+mn-lt"/>
            </a:endParaRPr>
          </a:p>
        </p:txBody>
      </p:sp>
      <p:sp>
        <p:nvSpPr>
          <p:cNvPr id="11" name="10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1.5 COMBINACIONES DE ACCIONES  </a:t>
            </a:r>
            <a:endPar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12" name="Imagen 11"/>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5" y="70912"/>
            <a:ext cx="1080000" cy="1080000"/>
          </a:xfrm>
          <a:prstGeom prst="rect">
            <a:avLst/>
          </a:prstGeom>
        </p:spPr>
      </p:pic>
      <p:pic>
        <p:nvPicPr>
          <p:cNvPr id="13" name="Imagen 1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70912"/>
            <a:ext cx="1161290" cy="1080000"/>
          </a:xfrm>
          <a:prstGeom prst="rect">
            <a:avLst/>
          </a:prstGeom>
        </p:spPr>
      </p:pic>
      <p:sp>
        <p:nvSpPr>
          <p:cNvPr id="3" name="Marcador de número de diapositiva 2">
            <a:extLst>
              <a:ext uri="{FF2B5EF4-FFF2-40B4-BE49-F238E27FC236}">
                <a16:creationId xmlns:a16="http://schemas.microsoft.com/office/drawing/2014/main" id="{97635D9B-8B06-494A-B781-5BA6A10A093D}"/>
              </a:ext>
            </a:extLst>
          </p:cNvPr>
          <p:cNvSpPr>
            <a:spLocks noGrp="1"/>
          </p:cNvSpPr>
          <p:nvPr>
            <p:ph type="sldNum" sz="quarter" idx="12"/>
          </p:nvPr>
        </p:nvSpPr>
        <p:spPr/>
        <p:txBody>
          <a:bodyPr/>
          <a:lstStyle/>
          <a:p>
            <a:fld id="{A20D5B2E-A39C-4A67-9A03-2664C49F1C64}" type="slidenum">
              <a:rPr lang="es-MX" smtClean="0"/>
              <a:pPr/>
              <a:t>84</a:t>
            </a:fld>
            <a:r>
              <a:rPr lang="es-MX"/>
              <a:t>/87</a:t>
            </a:r>
            <a:endParaRPr lang="es-MX" sz="1400" dirty="0"/>
          </a:p>
        </p:txBody>
      </p:sp>
    </p:spTree>
    <p:extLst>
      <p:ext uri="{BB962C8B-B14F-4D97-AF65-F5344CB8AC3E}">
        <p14:creationId xmlns:p14="http://schemas.microsoft.com/office/powerpoint/2010/main" val="246097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lumMod val="60000"/>
                    <a:lumOff val="40000"/>
                  </a:schemeClr>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8 Rectángulo"/>
          <p:cNvSpPr/>
          <p:nvPr/>
        </p:nvSpPr>
        <p:spPr>
          <a:xfrm>
            <a:off x="271857" y="1196752"/>
            <a:ext cx="9687873" cy="523220"/>
          </a:xfrm>
          <a:prstGeom prst="rect">
            <a:avLst/>
          </a:prstGeom>
          <a:solidFill>
            <a:srgbClr val="CC0000"/>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defRPr/>
            </a:pPr>
            <a:r>
              <a:rPr lang="es-ES" sz="2800" b="1">
                <a:solidFill>
                  <a:schemeClr val="bg1"/>
                </a:solidFill>
                <a:effectLst>
                  <a:outerShdw blurRad="38100" dist="38100" dir="2700000" algn="tl">
                    <a:srgbClr val="000000">
                      <a:alpha val="43137"/>
                    </a:srgbClr>
                  </a:outerShdw>
                </a:effectLst>
              </a:rPr>
              <a:t>EJEMPLO</a:t>
            </a:r>
            <a:endParaRPr lang="es-ES" sz="2800" b="1" dirty="0">
              <a:solidFill>
                <a:schemeClr val="bg1"/>
              </a:solidFill>
              <a:effectLst>
                <a:outerShdw blurRad="38100" dist="38100" dir="2700000" algn="tl">
                  <a:srgbClr val="000000">
                    <a:alpha val="43137"/>
                  </a:srgbClr>
                </a:outerShdw>
              </a:effectLst>
            </a:endParaRPr>
          </a:p>
        </p:txBody>
      </p:sp>
      <p:sp>
        <p:nvSpPr>
          <p:cNvPr id="11" name="4 CuadroTexto"/>
          <p:cNvSpPr txBox="1"/>
          <p:nvPr/>
        </p:nvSpPr>
        <p:spPr>
          <a:xfrm>
            <a:off x="271856" y="1868631"/>
            <a:ext cx="9687873" cy="1261884"/>
          </a:xfrm>
          <a:prstGeom prst="rect">
            <a:avLst/>
          </a:prstGeom>
          <a:noFill/>
        </p:spPr>
        <p:txBody>
          <a:bodyPr wrap="square" rtlCol="0">
            <a:spAutoFit/>
          </a:bodyPr>
          <a:lstStyle/>
          <a:p>
            <a:pPr algn="just"/>
            <a:r>
              <a:rPr lang="es-ES" sz="1900" b="1" dirty="0">
                <a:latin typeface="+mn-lt"/>
              </a:rPr>
              <a:t>SOLUCIÓN: </a:t>
            </a:r>
            <a:r>
              <a:rPr lang="es-ES" sz="1900" dirty="0">
                <a:latin typeface="+mn-lt"/>
              </a:rPr>
              <a:t>No obstante que una carga no esté actuando directamente sobre un miembro, ella puede causar aun un efecto de carga en el miembro. Esto es cierto para la nieve y la carga viva de techo en este ejemplo. Aunque este edificio está sometido a viento, las fuerzas resultantes sobre la estructura son resistidas por miembros diferentes a esta columna particular.</a:t>
            </a:r>
            <a:endParaRPr lang="es-MX" sz="1900" dirty="0">
              <a:latin typeface="+mn-lt"/>
            </a:endParaRPr>
          </a:p>
        </p:txBody>
      </p:sp>
      <p:sp>
        <p:nvSpPr>
          <p:cNvPr id="13" name="5 CuadroTexto"/>
          <p:cNvSpPr txBox="1"/>
          <p:nvPr/>
        </p:nvSpPr>
        <p:spPr>
          <a:xfrm>
            <a:off x="271855" y="3068960"/>
            <a:ext cx="9647083" cy="984885"/>
          </a:xfrm>
          <a:prstGeom prst="rect">
            <a:avLst/>
          </a:prstGeom>
          <a:noFill/>
        </p:spPr>
        <p:txBody>
          <a:bodyPr wrap="square" rtlCol="0">
            <a:spAutoFit/>
          </a:bodyPr>
          <a:lstStyle/>
          <a:p>
            <a:pPr algn="just"/>
            <a:r>
              <a:rPr lang="es-ES" sz="1900" dirty="0">
                <a:latin typeface="+mn-lt"/>
              </a:rPr>
              <a:t>a). La combinación de cargas que gobierna es la que produce la carga factorizada máxima. Evaluaremos cada expresión que implique la carga muerta D, la carga viva L y la nieve S.</a:t>
            </a:r>
            <a:endParaRPr lang="es-MX" sz="1900" dirty="0">
              <a:latin typeface="+mn-lt"/>
            </a:endParaRPr>
          </a:p>
          <a:p>
            <a:pPr algn="just"/>
            <a:endParaRPr lang="es-MX" sz="2000" dirty="0">
              <a:latin typeface="+mn-lt"/>
            </a:endParaRPr>
          </a:p>
        </p:txBody>
      </p:sp>
      <p:sp>
        <p:nvSpPr>
          <p:cNvPr id="15" name="1 CuadroTexto"/>
          <p:cNvSpPr txBox="1"/>
          <p:nvPr/>
        </p:nvSpPr>
        <p:spPr>
          <a:xfrm>
            <a:off x="1060520" y="3789040"/>
            <a:ext cx="8185038" cy="2723823"/>
          </a:xfrm>
          <a:prstGeom prst="rect">
            <a:avLst/>
          </a:prstGeom>
          <a:noFill/>
        </p:spPr>
        <p:txBody>
          <a:bodyPr wrap="square" rtlCol="0">
            <a:spAutoFit/>
          </a:bodyPr>
          <a:lstStyle/>
          <a:p>
            <a:pPr marL="285750" indent="-285750" algn="just">
              <a:buFont typeface="Wingdings" panose="05000000000000000000" pitchFamily="2" charset="2"/>
              <a:buChar char="ü"/>
            </a:pPr>
            <a:r>
              <a:rPr lang="es-MX" sz="1900" dirty="0">
                <a:latin typeface="+mn-lt"/>
              </a:rPr>
              <a:t>(A4-1): </a:t>
            </a:r>
            <a:r>
              <a:rPr lang="es-MX" sz="1900" b="1" dirty="0">
                <a:latin typeface="+mn-lt"/>
              </a:rPr>
              <a:t>1.4D=1.4(109 </a:t>
            </a:r>
            <a:r>
              <a:rPr lang="es-MX" sz="1900" b="1" dirty="0" err="1">
                <a:latin typeface="+mn-lt"/>
              </a:rPr>
              <a:t>Kips</a:t>
            </a:r>
            <a:r>
              <a:rPr lang="es-MX" sz="1900" b="1" dirty="0">
                <a:latin typeface="+mn-lt"/>
              </a:rPr>
              <a:t>)= 152.60 </a:t>
            </a:r>
            <a:r>
              <a:rPr lang="es-MX" sz="1900" b="1" dirty="0" err="1">
                <a:latin typeface="+mn-lt"/>
              </a:rPr>
              <a:t>kips</a:t>
            </a:r>
            <a:endParaRPr lang="es-MX" sz="1900" b="1" dirty="0">
              <a:latin typeface="+mn-lt"/>
            </a:endParaRPr>
          </a:p>
          <a:p>
            <a:pPr algn="just"/>
            <a:endParaRPr lang="es-MX" sz="1900" b="1" dirty="0">
              <a:latin typeface="+mn-lt"/>
            </a:endParaRPr>
          </a:p>
          <a:p>
            <a:pPr marL="285750" indent="-285750" algn="just">
              <a:buFont typeface="Wingdings" panose="05000000000000000000" pitchFamily="2" charset="2"/>
              <a:buChar char="ü"/>
            </a:pPr>
            <a:r>
              <a:rPr lang="es-MX" sz="1900" dirty="0">
                <a:latin typeface="+mn-lt"/>
              </a:rPr>
              <a:t>(A4-2): 1.2D+1.6L+0.5(Lr o S o R). Como S es mayor que Lr y R =0, necesitamos evaluar esta combinación solo una vez, usando S.</a:t>
            </a:r>
          </a:p>
          <a:p>
            <a:pPr algn="ctr"/>
            <a:r>
              <a:rPr lang="es-MX" sz="1900" b="1" dirty="0">
                <a:latin typeface="+mn-lt"/>
              </a:rPr>
              <a:t>1.2D+1.6L+0.5S= 1.2(109 </a:t>
            </a:r>
            <a:r>
              <a:rPr lang="es-MX" sz="1900" b="1" dirty="0" err="1">
                <a:latin typeface="+mn-lt"/>
              </a:rPr>
              <a:t>kips</a:t>
            </a:r>
            <a:r>
              <a:rPr lang="es-MX" sz="1900" b="1" dirty="0">
                <a:latin typeface="+mn-lt"/>
              </a:rPr>
              <a:t>)+1.6(46 </a:t>
            </a:r>
            <a:r>
              <a:rPr lang="es-MX" sz="1900" b="1" dirty="0" err="1">
                <a:latin typeface="+mn-lt"/>
              </a:rPr>
              <a:t>kips</a:t>
            </a:r>
            <a:r>
              <a:rPr lang="es-MX" sz="1900" b="1" dirty="0">
                <a:latin typeface="+mn-lt"/>
              </a:rPr>
              <a:t>)+0.5(20 </a:t>
            </a:r>
            <a:r>
              <a:rPr lang="es-MX" sz="1900" b="1" dirty="0" err="1">
                <a:latin typeface="+mn-lt"/>
              </a:rPr>
              <a:t>kips</a:t>
            </a:r>
            <a:r>
              <a:rPr lang="es-MX" sz="1900" b="1" dirty="0">
                <a:latin typeface="+mn-lt"/>
              </a:rPr>
              <a:t>)= 214.40 </a:t>
            </a:r>
            <a:r>
              <a:rPr lang="es-MX" sz="1900" b="1" dirty="0" err="1">
                <a:latin typeface="+mn-lt"/>
              </a:rPr>
              <a:t>kips</a:t>
            </a:r>
            <a:endParaRPr lang="es-MX" sz="1900" b="1" dirty="0">
              <a:latin typeface="+mn-lt"/>
            </a:endParaRPr>
          </a:p>
          <a:p>
            <a:pPr algn="ctr"/>
            <a:endParaRPr lang="es-MX" sz="1900" b="1" dirty="0">
              <a:latin typeface="+mn-lt"/>
            </a:endParaRPr>
          </a:p>
          <a:p>
            <a:pPr marL="285750" indent="-285750" algn="just">
              <a:buFont typeface="Wingdings" panose="05000000000000000000" pitchFamily="2" charset="2"/>
              <a:buChar char="ü"/>
            </a:pPr>
            <a:r>
              <a:rPr lang="es-MX" sz="1900" dirty="0">
                <a:latin typeface="+mn-lt"/>
              </a:rPr>
              <a:t>(A4-3): 1.2D+1.6(Lr o S o R)+(0.5L o 0.8W). En esta combinación usamos S en vez de Lr, y tanto R como W son cero.</a:t>
            </a:r>
          </a:p>
          <a:p>
            <a:pPr algn="ctr"/>
            <a:r>
              <a:rPr lang="pt-BR" sz="1900" dirty="0">
                <a:latin typeface="+mn-lt"/>
              </a:rPr>
              <a:t>	</a:t>
            </a:r>
            <a:r>
              <a:rPr lang="pt-BR" sz="1900" b="1" dirty="0">
                <a:latin typeface="+mn-lt"/>
              </a:rPr>
              <a:t>1.2D+1.6S+0.5L= 1.2(109 kips)+1.6(20 kips)+0.5(46 kips)= 185.80 kips</a:t>
            </a:r>
            <a:endParaRPr lang="es-MX" sz="1900" b="1" dirty="0">
              <a:latin typeface="+mn-lt"/>
            </a:endParaRPr>
          </a:p>
        </p:txBody>
      </p:sp>
      <p:sp>
        <p:nvSpPr>
          <p:cNvPr id="16" name="15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1.5 COMBINACIONES DE ACCIONES  </a:t>
            </a:r>
            <a:endPar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12" name="Imagen 11"/>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5" y="70912"/>
            <a:ext cx="1080000" cy="1080000"/>
          </a:xfrm>
          <a:prstGeom prst="rect">
            <a:avLst/>
          </a:prstGeom>
        </p:spPr>
      </p:pic>
      <p:pic>
        <p:nvPicPr>
          <p:cNvPr id="17" name="Imagen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70912"/>
            <a:ext cx="1161290" cy="1080000"/>
          </a:xfrm>
          <a:prstGeom prst="rect">
            <a:avLst/>
          </a:prstGeom>
        </p:spPr>
      </p:pic>
      <p:sp>
        <p:nvSpPr>
          <p:cNvPr id="3" name="Marcador de número de diapositiva 2">
            <a:extLst>
              <a:ext uri="{FF2B5EF4-FFF2-40B4-BE49-F238E27FC236}">
                <a16:creationId xmlns:a16="http://schemas.microsoft.com/office/drawing/2014/main" id="{741A2FDD-467F-49E3-B33D-A5D2D8F06B8D}"/>
              </a:ext>
            </a:extLst>
          </p:cNvPr>
          <p:cNvSpPr>
            <a:spLocks noGrp="1"/>
          </p:cNvSpPr>
          <p:nvPr>
            <p:ph type="sldNum" sz="quarter" idx="12"/>
          </p:nvPr>
        </p:nvSpPr>
        <p:spPr/>
        <p:txBody>
          <a:bodyPr/>
          <a:lstStyle/>
          <a:p>
            <a:fld id="{A20D5B2E-A39C-4A67-9A03-2664C49F1C64}" type="slidenum">
              <a:rPr lang="es-MX" smtClean="0"/>
              <a:pPr/>
              <a:t>85</a:t>
            </a:fld>
            <a:r>
              <a:rPr lang="es-MX"/>
              <a:t>/87</a:t>
            </a:r>
            <a:endParaRPr lang="es-MX" sz="1400" dirty="0"/>
          </a:p>
        </p:txBody>
      </p:sp>
    </p:spTree>
    <p:extLst>
      <p:ext uri="{BB962C8B-B14F-4D97-AF65-F5344CB8AC3E}">
        <p14:creationId xmlns:p14="http://schemas.microsoft.com/office/powerpoint/2010/main" val="59253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lumMod val="60000"/>
                    <a:lumOff val="40000"/>
                  </a:schemeClr>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8 Rectángulo"/>
          <p:cNvSpPr/>
          <p:nvPr/>
        </p:nvSpPr>
        <p:spPr>
          <a:xfrm>
            <a:off x="271857" y="1196752"/>
            <a:ext cx="9687873" cy="523220"/>
          </a:xfrm>
          <a:prstGeom prst="rect">
            <a:avLst/>
          </a:prstGeom>
          <a:solidFill>
            <a:srgbClr val="CC0000"/>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defRPr/>
            </a:pPr>
            <a:r>
              <a:rPr lang="es-ES" sz="2800" b="1">
                <a:solidFill>
                  <a:schemeClr val="bg1"/>
                </a:solidFill>
                <a:effectLst>
                  <a:outerShdw blurRad="38100" dist="38100" dir="2700000" algn="tl">
                    <a:srgbClr val="000000">
                      <a:alpha val="43137"/>
                    </a:srgbClr>
                  </a:outerShdw>
                </a:effectLst>
              </a:rPr>
              <a:t>EJEMPLO</a:t>
            </a:r>
            <a:endParaRPr lang="es-ES" sz="2800" b="1" dirty="0">
              <a:solidFill>
                <a:schemeClr val="bg1"/>
              </a:solidFill>
              <a:effectLst>
                <a:outerShdw blurRad="38100" dist="38100" dir="2700000" algn="tl">
                  <a:srgbClr val="000000">
                    <a:alpha val="43137"/>
                  </a:srgbClr>
                </a:outerShdw>
              </a:effectLst>
            </a:endParaRPr>
          </a:p>
        </p:txBody>
      </p:sp>
      <p:sp>
        <p:nvSpPr>
          <p:cNvPr id="9" name="5 CuadroTexto"/>
          <p:cNvSpPr txBox="1"/>
          <p:nvPr/>
        </p:nvSpPr>
        <p:spPr>
          <a:xfrm>
            <a:off x="271857" y="5284214"/>
            <a:ext cx="9647082" cy="384721"/>
          </a:xfrm>
          <a:prstGeom prst="rect">
            <a:avLst/>
          </a:prstGeom>
          <a:noFill/>
        </p:spPr>
        <p:txBody>
          <a:bodyPr wrap="square" rtlCol="0">
            <a:spAutoFit/>
          </a:bodyPr>
          <a:lstStyle/>
          <a:p>
            <a:r>
              <a:rPr lang="es-ES" sz="1900" b="1" dirty="0">
                <a:latin typeface="+mn-lt"/>
              </a:rPr>
              <a:t>La combinación que gobierna es la A4-2 y la carga factorizada es de </a:t>
            </a:r>
            <a:r>
              <a:rPr lang="es-ES" sz="1900" b="1" dirty="0" smtClean="0">
                <a:latin typeface="+mn-lt"/>
              </a:rPr>
              <a:t>214.40 </a:t>
            </a:r>
            <a:r>
              <a:rPr lang="es-ES" sz="1900" b="1" dirty="0">
                <a:latin typeface="+mn-lt"/>
              </a:rPr>
              <a:t>Kips. </a:t>
            </a:r>
            <a:endParaRPr lang="es-MX" sz="1900" b="1" dirty="0">
              <a:latin typeface="+mn-lt"/>
            </a:endParaRPr>
          </a:p>
        </p:txBody>
      </p:sp>
      <p:sp>
        <p:nvSpPr>
          <p:cNvPr id="11" name="12 CuadroTexto"/>
          <p:cNvSpPr txBox="1"/>
          <p:nvPr/>
        </p:nvSpPr>
        <p:spPr>
          <a:xfrm>
            <a:off x="323950" y="4725974"/>
            <a:ext cx="1291636" cy="384721"/>
          </a:xfrm>
          <a:prstGeom prst="rect">
            <a:avLst/>
          </a:prstGeom>
          <a:noFill/>
        </p:spPr>
        <p:txBody>
          <a:bodyPr wrap="none" rtlCol="0">
            <a:spAutoFit/>
          </a:bodyPr>
          <a:lstStyle/>
          <a:p>
            <a:r>
              <a:rPr lang="es-MX" sz="1900" b="1" dirty="0">
                <a:latin typeface="+mn-lt"/>
              </a:rPr>
              <a:t>Respuesta:</a:t>
            </a:r>
          </a:p>
        </p:txBody>
      </p:sp>
      <p:sp>
        <p:nvSpPr>
          <p:cNvPr id="13" name="15 CuadroTexto"/>
          <p:cNvSpPr txBox="1"/>
          <p:nvPr/>
        </p:nvSpPr>
        <p:spPr>
          <a:xfrm>
            <a:off x="271857" y="1955584"/>
            <a:ext cx="9647082" cy="2431435"/>
          </a:xfrm>
          <a:prstGeom prst="rect">
            <a:avLst/>
          </a:prstGeom>
          <a:noFill/>
        </p:spPr>
        <p:txBody>
          <a:bodyPr wrap="square" rtlCol="0">
            <a:spAutoFit/>
          </a:bodyPr>
          <a:lstStyle/>
          <a:p>
            <a:pPr marL="285750" indent="-285750" algn="just">
              <a:buFont typeface="Wingdings" panose="05000000000000000000" pitchFamily="2" charset="2"/>
              <a:buChar char="ü"/>
            </a:pPr>
            <a:r>
              <a:rPr lang="es-MX" sz="1900" dirty="0">
                <a:latin typeface="+mn-lt"/>
              </a:rPr>
              <a:t>(A4-4): 1.2D+1.3W+0.5L+0.5(Lr o </a:t>
            </a:r>
            <a:r>
              <a:rPr lang="es-MX" sz="1900" dirty="0" smtClean="0">
                <a:latin typeface="+mn-lt"/>
              </a:rPr>
              <a:t>S o </a:t>
            </a:r>
            <a:r>
              <a:rPr lang="es-MX" sz="1900" dirty="0">
                <a:latin typeface="+mn-lt"/>
              </a:rPr>
              <a:t>R). Esta expresión se reduce a 1.2D+0.5L+0.5S y, por inspección, podemos ver que ella produce un menor resultado que la combinación A4-3.</a:t>
            </a:r>
          </a:p>
          <a:p>
            <a:pPr algn="just"/>
            <a:endParaRPr lang="es-MX" sz="1900" dirty="0">
              <a:latin typeface="+mn-lt"/>
            </a:endParaRPr>
          </a:p>
          <a:p>
            <a:pPr marL="285750" indent="-285750" algn="just">
              <a:buFont typeface="Wingdings" panose="05000000000000000000" pitchFamily="2" charset="2"/>
              <a:buChar char="ü"/>
            </a:pPr>
            <a:r>
              <a:rPr lang="es-MX" sz="1900" dirty="0">
                <a:latin typeface="+mn-lt"/>
              </a:rPr>
              <a:t>(A4-5): 1.2D±1.0E+0.5L+0.2S. Como E=0, esta expresión se reduce a 1.2D+0.5L+0.2S, que produce un menor resultado que la combinación </a:t>
            </a:r>
            <a:r>
              <a:rPr lang="es-MX" sz="1900" dirty="0" smtClean="0">
                <a:latin typeface="+mn-lt"/>
              </a:rPr>
              <a:t>A4-4</a:t>
            </a:r>
            <a:r>
              <a:rPr lang="es-MX" sz="1900" dirty="0">
                <a:latin typeface="+mn-lt"/>
              </a:rPr>
              <a:t>.</a:t>
            </a:r>
          </a:p>
          <a:p>
            <a:pPr algn="just"/>
            <a:endParaRPr lang="es-MX" sz="1900" dirty="0">
              <a:latin typeface="+mn-lt"/>
            </a:endParaRPr>
          </a:p>
          <a:p>
            <a:pPr marL="285750" indent="-285750" algn="just">
              <a:buFont typeface="Wingdings" panose="05000000000000000000" pitchFamily="2" charset="2"/>
              <a:buChar char="ü"/>
            </a:pPr>
            <a:r>
              <a:rPr lang="es-MX" sz="1900" dirty="0">
                <a:latin typeface="+mn-lt"/>
              </a:rPr>
              <a:t>(A4-6): 0.9D±(1.3W o 1.0E). Esta expresión se reduce a 0.9D, que es menos que cualquiera de las otras combinaciones.</a:t>
            </a:r>
          </a:p>
        </p:txBody>
      </p:sp>
      <p:sp>
        <p:nvSpPr>
          <p:cNvPr id="15" name="14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1.5 COMBINACIONES DE ACCIONES  </a:t>
            </a:r>
            <a:endPar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12" name="Imagen 11"/>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5" y="70912"/>
            <a:ext cx="1080000" cy="1080000"/>
          </a:xfrm>
          <a:prstGeom prst="rect">
            <a:avLst/>
          </a:prstGeom>
        </p:spPr>
      </p:pic>
      <p:pic>
        <p:nvPicPr>
          <p:cNvPr id="16" name="Imagen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70912"/>
            <a:ext cx="1161290" cy="1080000"/>
          </a:xfrm>
          <a:prstGeom prst="rect">
            <a:avLst/>
          </a:prstGeom>
        </p:spPr>
      </p:pic>
      <p:sp>
        <p:nvSpPr>
          <p:cNvPr id="3" name="Marcador de número de diapositiva 2">
            <a:extLst>
              <a:ext uri="{FF2B5EF4-FFF2-40B4-BE49-F238E27FC236}">
                <a16:creationId xmlns:a16="http://schemas.microsoft.com/office/drawing/2014/main" id="{D52EEE44-37AB-4E47-8F8B-101F13F98A84}"/>
              </a:ext>
            </a:extLst>
          </p:cNvPr>
          <p:cNvSpPr>
            <a:spLocks noGrp="1"/>
          </p:cNvSpPr>
          <p:nvPr>
            <p:ph type="sldNum" sz="quarter" idx="12"/>
          </p:nvPr>
        </p:nvSpPr>
        <p:spPr/>
        <p:txBody>
          <a:bodyPr/>
          <a:lstStyle/>
          <a:p>
            <a:fld id="{A20D5B2E-A39C-4A67-9A03-2664C49F1C64}" type="slidenum">
              <a:rPr lang="es-MX" smtClean="0"/>
              <a:pPr/>
              <a:t>86</a:t>
            </a:fld>
            <a:r>
              <a:rPr lang="es-MX"/>
              <a:t>/87</a:t>
            </a:r>
            <a:endParaRPr lang="es-MX" sz="1400" dirty="0"/>
          </a:p>
        </p:txBody>
      </p:sp>
    </p:spTree>
    <p:extLst>
      <p:ext uri="{BB962C8B-B14F-4D97-AF65-F5344CB8AC3E}">
        <p14:creationId xmlns:p14="http://schemas.microsoft.com/office/powerpoint/2010/main" val="266291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lumMod val="60000"/>
                    <a:lumOff val="40000"/>
                  </a:schemeClr>
                </a:solidFill>
                <a:effectLst>
                  <a:outerShdw blurRad="38100" dist="38100" dir="2700000" algn="tl">
                    <a:srgbClr val="000000">
                      <a:alpha val="43137"/>
                    </a:srgbClr>
                  </a:outerShdw>
                </a:effectLst>
                <a:latin typeface="Century Gothic" pitchFamily="34" charset="0"/>
              </a:rPr>
              <a:t>M. C. ANTONIO DANIEL MARTÍNEZ DIBENE</a:t>
            </a:r>
          </a:p>
        </p:txBody>
      </p:sp>
      <p:sp>
        <p:nvSpPr>
          <p:cNvPr id="14" name="8 Rectángulo"/>
          <p:cNvSpPr/>
          <p:nvPr/>
        </p:nvSpPr>
        <p:spPr>
          <a:xfrm>
            <a:off x="271857" y="1196752"/>
            <a:ext cx="9687873" cy="523220"/>
          </a:xfrm>
          <a:prstGeom prst="rect">
            <a:avLst/>
          </a:prstGeom>
          <a:solidFill>
            <a:srgbClr val="CC0000"/>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defRPr/>
            </a:pPr>
            <a:r>
              <a:rPr lang="es-ES" sz="2800" b="1">
                <a:solidFill>
                  <a:schemeClr val="bg1"/>
                </a:solidFill>
                <a:effectLst>
                  <a:outerShdw blurRad="38100" dist="38100" dir="2700000" algn="tl">
                    <a:srgbClr val="000000">
                      <a:alpha val="43137"/>
                    </a:srgbClr>
                  </a:outerShdw>
                </a:effectLst>
              </a:rPr>
              <a:t>EJEMPLO</a:t>
            </a:r>
            <a:endParaRPr lang="es-ES" sz="2800" b="1" dirty="0">
              <a:solidFill>
                <a:schemeClr val="bg1"/>
              </a:solidFill>
              <a:effectLst>
                <a:outerShdw blurRad="38100" dist="38100" dir="2700000" algn="tl">
                  <a:srgbClr val="000000">
                    <a:alpha val="43137"/>
                  </a:srgbClr>
                </a:outerShdw>
              </a:effectLst>
            </a:endParaRPr>
          </a:p>
        </p:txBody>
      </p:sp>
      <p:sp>
        <p:nvSpPr>
          <p:cNvPr id="15" name="14 CuadroTexto"/>
          <p:cNvSpPr txBox="1"/>
          <p:nvPr/>
        </p:nvSpPr>
        <p:spPr>
          <a:xfrm>
            <a:off x="1728106" y="293892"/>
            <a:ext cx="6984775" cy="677108"/>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b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b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1.5 COMBINACIONES DE ACCIONES  </a:t>
            </a:r>
            <a:endPar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pic>
        <p:nvPicPr>
          <p:cNvPr id="12" name="Imagen 11"/>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5" y="70912"/>
            <a:ext cx="1080000" cy="1080000"/>
          </a:xfrm>
          <a:prstGeom prst="rect">
            <a:avLst/>
          </a:prstGeom>
        </p:spPr>
      </p:pic>
      <p:pic>
        <p:nvPicPr>
          <p:cNvPr id="16" name="Imagen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70912"/>
            <a:ext cx="1161290" cy="1080000"/>
          </a:xfrm>
          <a:prstGeom prst="rect">
            <a:avLst/>
          </a:prstGeom>
        </p:spPr>
      </p:pic>
      <p:sp>
        <p:nvSpPr>
          <p:cNvPr id="26" name="3 CuadroTexto"/>
          <p:cNvSpPr txBox="1"/>
          <p:nvPr/>
        </p:nvSpPr>
        <p:spPr>
          <a:xfrm>
            <a:off x="271857" y="2166170"/>
            <a:ext cx="9687873" cy="954107"/>
          </a:xfrm>
          <a:prstGeom prst="rect">
            <a:avLst/>
          </a:prstGeom>
          <a:noFill/>
        </p:spPr>
        <p:txBody>
          <a:bodyPr wrap="square" rtlCol="0">
            <a:spAutoFit/>
          </a:bodyPr>
          <a:lstStyle/>
          <a:p>
            <a:pPr algn="just"/>
            <a:r>
              <a:rPr lang="es-ES" sz="1900" dirty="0">
                <a:latin typeface="+mn-lt"/>
              </a:rPr>
              <a:t>b). Si la carga factorizada obtenida en la parte (a) se sustituye en la relación fundamental del AISC, es decir, en la ecuación:</a:t>
            </a:r>
            <a:endParaRPr lang="es-MX" sz="1900" dirty="0">
              <a:latin typeface="+mn-lt"/>
            </a:endParaRPr>
          </a:p>
          <a:p>
            <a:pPr algn="just"/>
            <a:endParaRPr lang="es-MX" dirty="0">
              <a:latin typeface="+mn-lt"/>
            </a:endParaRPr>
          </a:p>
        </p:txBody>
      </p:sp>
      <p:sp>
        <p:nvSpPr>
          <p:cNvPr id="27" name="5 CuadroTexto"/>
          <p:cNvSpPr txBox="1"/>
          <p:nvPr/>
        </p:nvSpPr>
        <p:spPr>
          <a:xfrm>
            <a:off x="1021861" y="3802918"/>
            <a:ext cx="1728192" cy="384721"/>
          </a:xfrm>
          <a:prstGeom prst="rect">
            <a:avLst/>
          </a:prstGeom>
          <a:noFill/>
        </p:spPr>
        <p:txBody>
          <a:bodyPr wrap="square" rtlCol="0">
            <a:spAutoFit/>
          </a:bodyPr>
          <a:lstStyle/>
          <a:p>
            <a:pPr algn="just"/>
            <a:r>
              <a:rPr lang="es-ES" sz="1900" dirty="0">
                <a:latin typeface="+mn-lt"/>
              </a:rPr>
              <a:t>Obtenemos:</a:t>
            </a:r>
            <a:endParaRPr lang="es-MX" sz="1900" dirty="0">
              <a:latin typeface="+mn-lt"/>
            </a:endParaRPr>
          </a:p>
        </p:txBody>
      </p:sp>
      <p:sp>
        <p:nvSpPr>
          <p:cNvPr id="28" name="9 CuadroTexto"/>
          <p:cNvSpPr txBox="1"/>
          <p:nvPr/>
        </p:nvSpPr>
        <p:spPr>
          <a:xfrm>
            <a:off x="2700214" y="5303164"/>
            <a:ext cx="6264696" cy="661720"/>
          </a:xfrm>
          <a:prstGeom prst="rect">
            <a:avLst/>
          </a:prstGeom>
          <a:noFill/>
        </p:spPr>
        <p:txBody>
          <a:bodyPr wrap="square" rtlCol="0">
            <a:spAutoFit/>
          </a:bodyPr>
          <a:lstStyle/>
          <a:p>
            <a:pPr algn="just"/>
            <a:r>
              <a:rPr lang="es-ES" sz="1900" dirty="0">
                <a:effectLst>
                  <a:outerShdw blurRad="38100" dist="38100" dir="2700000" algn="tl">
                    <a:srgbClr val="000000">
                      <a:alpha val="43137"/>
                    </a:srgbClr>
                  </a:outerShdw>
                </a:effectLst>
                <a:latin typeface="+mn-lt"/>
              </a:rPr>
              <a:t>La resistencia </a:t>
            </a:r>
            <a:r>
              <a:rPr lang="es-ES" sz="1900" i="1" dirty="0">
                <a:effectLst>
                  <a:outerShdw blurRad="38100" dist="38100" dir="2700000" algn="tl">
                    <a:srgbClr val="000000">
                      <a:alpha val="43137"/>
                    </a:srgbClr>
                  </a:outerShdw>
                </a:effectLst>
                <a:latin typeface="+mn-lt"/>
              </a:rPr>
              <a:t>nominal</a:t>
            </a:r>
            <a:r>
              <a:rPr lang="es-ES" sz="1900" dirty="0">
                <a:effectLst>
                  <a:outerShdw blurRad="38100" dist="38100" dir="2700000" algn="tl">
                    <a:srgbClr val="000000">
                      <a:alpha val="43137"/>
                    </a:srgbClr>
                  </a:outerShdw>
                </a:effectLst>
                <a:latin typeface="+mn-lt"/>
              </a:rPr>
              <a:t> requerida es de 252.20 Kips</a:t>
            </a:r>
            <a:r>
              <a:rPr lang="es-ES" b="1" dirty="0">
                <a:effectLst>
                  <a:outerShdw blurRad="38100" dist="38100" dir="2700000" algn="tl">
                    <a:srgbClr val="000000">
                      <a:alpha val="43137"/>
                    </a:srgbClr>
                  </a:outerShdw>
                </a:effectLst>
                <a:latin typeface="+mn-lt"/>
              </a:rPr>
              <a:t>.</a:t>
            </a:r>
            <a:endParaRPr lang="es-MX" b="1" dirty="0">
              <a:effectLst>
                <a:outerShdw blurRad="38100" dist="38100" dir="2700000" algn="tl">
                  <a:srgbClr val="000000">
                    <a:alpha val="43137"/>
                  </a:srgbClr>
                </a:outerShdw>
              </a:effectLst>
              <a:latin typeface="+mn-lt"/>
            </a:endParaRPr>
          </a:p>
          <a:p>
            <a:pPr algn="just"/>
            <a:endParaRPr lang="es-MX" b="1" dirty="0">
              <a:effectLst>
                <a:outerShdw blurRad="38100" dist="38100" dir="2700000" algn="tl">
                  <a:srgbClr val="000000">
                    <a:alpha val="43137"/>
                  </a:srgbClr>
                </a:outerShdw>
              </a:effectLst>
              <a:latin typeface="+mn-lt"/>
            </a:endParaRPr>
          </a:p>
        </p:txBody>
      </p:sp>
      <mc:AlternateContent xmlns:mc="http://schemas.openxmlformats.org/markup-compatibility/2006" xmlns:a14="http://schemas.microsoft.com/office/drawing/2010/main">
        <mc:Choice Requires="a14">
          <p:sp>
            <p:nvSpPr>
              <p:cNvPr id="29" name="17 CuadroTexto"/>
              <p:cNvSpPr txBox="1"/>
              <p:nvPr/>
            </p:nvSpPr>
            <p:spPr>
              <a:xfrm>
                <a:off x="4123694" y="2881323"/>
                <a:ext cx="1845826" cy="8004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MX" sz="1900" b="1" i="1" smtClean="0">
                              <a:solidFill>
                                <a:schemeClr val="tx1"/>
                              </a:solidFill>
                              <a:effectLst/>
                              <a:latin typeface="Cambria Math" panose="02040503050406030204" pitchFamily="18" charset="0"/>
                            </a:rPr>
                          </m:ctrlPr>
                        </m:naryPr>
                        <m:sub/>
                        <m:sup/>
                        <m:e>
                          <m:sSub>
                            <m:sSubPr>
                              <m:ctrlPr>
                                <a:rPr lang="es-MX" sz="1900" b="1" i="1" smtClean="0">
                                  <a:solidFill>
                                    <a:schemeClr val="tx1"/>
                                  </a:solidFill>
                                  <a:effectLst/>
                                  <a:latin typeface="Cambria Math" panose="02040503050406030204" pitchFamily="18" charset="0"/>
                                </a:rPr>
                              </m:ctrlPr>
                            </m:sSubPr>
                            <m:e>
                              <m:r>
                                <a:rPr lang="es-MX" sz="1900" b="1" i="1" smtClean="0">
                                  <a:solidFill>
                                    <a:schemeClr val="tx1"/>
                                  </a:solidFill>
                                  <a:effectLst/>
                                  <a:latin typeface="Cambria Math"/>
                                  <a:ea typeface="Cambria Math"/>
                                </a:rPr>
                                <m:t>𝜸</m:t>
                              </m:r>
                            </m:e>
                            <m:sub>
                              <m:r>
                                <a:rPr lang="es-MX" sz="1900" b="1" i="1" smtClean="0">
                                  <a:solidFill>
                                    <a:schemeClr val="tx1"/>
                                  </a:solidFill>
                                  <a:effectLst/>
                                  <a:latin typeface="Cambria Math"/>
                                </a:rPr>
                                <m:t>𝒊</m:t>
                              </m:r>
                            </m:sub>
                          </m:sSub>
                          <m:sSub>
                            <m:sSubPr>
                              <m:ctrlPr>
                                <a:rPr lang="es-MX" sz="1900" b="1" i="1" smtClean="0">
                                  <a:solidFill>
                                    <a:schemeClr val="tx1"/>
                                  </a:solidFill>
                                  <a:effectLst/>
                                  <a:latin typeface="Cambria Math" panose="02040503050406030204" pitchFamily="18" charset="0"/>
                                </a:rPr>
                              </m:ctrlPr>
                            </m:sSubPr>
                            <m:e>
                              <m:r>
                                <a:rPr lang="es-MX" sz="1900" b="1" i="1" smtClean="0">
                                  <a:solidFill>
                                    <a:schemeClr val="tx1"/>
                                  </a:solidFill>
                                  <a:effectLst/>
                                  <a:latin typeface="Cambria Math"/>
                                </a:rPr>
                                <m:t>𝑸</m:t>
                              </m:r>
                            </m:e>
                            <m:sub>
                              <m:r>
                                <a:rPr lang="es-MX" sz="1900" b="1" i="1" smtClean="0">
                                  <a:solidFill>
                                    <a:schemeClr val="tx1"/>
                                  </a:solidFill>
                                  <a:effectLst/>
                                  <a:latin typeface="Cambria Math"/>
                                </a:rPr>
                                <m:t>𝒊</m:t>
                              </m:r>
                            </m:sub>
                          </m:sSub>
                          <m:r>
                            <a:rPr lang="es-MX" sz="1900" b="1" i="1" smtClean="0">
                              <a:solidFill>
                                <a:schemeClr val="tx1"/>
                              </a:solidFill>
                              <a:effectLst/>
                              <a:latin typeface="Cambria Math"/>
                              <a:ea typeface="Cambria Math"/>
                            </a:rPr>
                            <m:t>≤∅</m:t>
                          </m:r>
                          <m:sSub>
                            <m:sSubPr>
                              <m:ctrlPr>
                                <a:rPr lang="es-MX" sz="1900" b="1" i="1" smtClean="0">
                                  <a:solidFill>
                                    <a:schemeClr val="tx1"/>
                                  </a:solidFill>
                                  <a:effectLst/>
                                  <a:latin typeface="Cambria Math" panose="02040503050406030204" pitchFamily="18" charset="0"/>
                                  <a:ea typeface="Cambria Math"/>
                                </a:rPr>
                              </m:ctrlPr>
                            </m:sSubPr>
                            <m:e>
                              <m:r>
                                <a:rPr lang="es-MX" sz="1900" b="1" i="1" smtClean="0">
                                  <a:solidFill>
                                    <a:schemeClr val="tx1"/>
                                  </a:solidFill>
                                  <a:effectLst/>
                                  <a:latin typeface="Cambria Math"/>
                                  <a:ea typeface="Cambria Math"/>
                                </a:rPr>
                                <m:t>𝑹</m:t>
                              </m:r>
                            </m:e>
                            <m:sub>
                              <m:r>
                                <a:rPr lang="es-MX" sz="1900" b="1" i="1" smtClean="0">
                                  <a:solidFill>
                                    <a:schemeClr val="tx1"/>
                                  </a:solidFill>
                                  <a:effectLst/>
                                  <a:latin typeface="Cambria Math"/>
                                  <a:ea typeface="Cambria Math"/>
                                </a:rPr>
                                <m:t>𝒏</m:t>
                              </m:r>
                            </m:sub>
                          </m:sSub>
                        </m:e>
                      </m:nary>
                    </m:oMath>
                  </m:oMathPara>
                </a14:m>
                <a:endParaRPr lang="es-MX" sz="1900" b="1" dirty="0">
                  <a:solidFill>
                    <a:schemeClr val="tx1"/>
                  </a:solidFill>
                  <a:effectLst/>
                </a:endParaRPr>
              </a:p>
            </p:txBody>
          </p:sp>
        </mc:Choice>
        <mc:Fallback xmlns="">
          <p:sp>
            <p:nvSpPr>
              <p:cNvPr id="29" name="17 CuadroTexto"/>
              <p:cNvSpPr txBox="1">
                <a:spLocks noRot="1" noChangeAspect="1" noMove="1" noResize="1" noEditPoints="1" noAdjustHandles="1" noChangeArrowheads="1" noChangeShapeType="1" noTextEdit="1"/>
              </p:cNvSpPr>
              <p:nvPr/>
            </p:nvSpPr>
            <p:spPr>
              <a:xfrm>
                <a:off x="4123694" y="2881323"/>
                <a:ext cx="1845826" cy="800412"/>
              </a:xfrm>
              <a:prstGeom prst="rect">
                <a:avLst/>
              </a:prstGeom>
              <a:blipFill>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0" name="18 CuadroTexto"/>
              <p:cNvSpPr txBox="1"/>
              <p:nvPr/>
            </p:nvSpPr>
            <p:spPr>
              <a:xfrm>
                <a:off x="2678045" y="3707332"/>
                <a:ext cx="1845826" cy="8004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MX" sz="1900" b="1" i="1" smtClean="0">
                              <a:solidFill>
                                <a:schemeClr val="tx1"/>
                              </a:solidFill>
                              <a:effectLst/>
                              <a:latin typeface="Cambria Math" panose="02040503050406030204" pitchFamily="18" charset="0"/>
                            </a:rPr>
                          </m:ctrlPr>
                        </m:naryPr>
                        <m:sub/>
                        <m:sup/>
                        <m:e>
                          <m:sSub>
                            <m:sSubPr>
                              <m:ctrlPr>
                                <a:rPr lang="es-MX" sz="1900" b="1" i="1" smtClean="0">
                                  <a:solidFill>
                                    <a:schemeClr val="tx1"/>
                                  </a:solidFill>
                                  <a:effectLst/>
                                  <a:latin typeface="Cambria Math" panose="02040503050406030204" pitchFamily="18" charset="0"/>
                                </a:rPr>
                              </m:ctrlPr>
                            </m:sSubPr>
                            <m:e>
                              <m:r>
                                <a:rPr lang="es-MX" sz="1900" b="1" i="1" smtClean="0">
                                  <a:solidFill>
                                    <a:schemeClr val="tx1"/>
                                  </a:solidFill>
                                  <a:effectLst/>
                                  <a:latin typeface="Cambria Math"/>
                                  <a:ea typeface="Cambria Math"/>
                                </a:rPr>
                                <m:t>𝜸</m:t>
                              </m:r>
                            </m:e>
                            <m:sub>
                              <m:r>
                                <a:rPr lang="es-MX" sz="1900" b="1" i="1" smtClean="0">
                                  <a:solidFill>
                                    <a:schemeClr val="tx1"/>
                                  </a:solidFill>
                                  <a:effectLst/>
                                  <a:latin typeface="Cambria Math"/>
                                </a:rPr>
                                <m:t>𝒊</m:t>
                              </m:r>
                            </m:sub>
                          </m:sSub>
                          <m:sSub>
                            <m:sSubPr>
                              <m:ctrlPr>
                                <a:rPr lang="es-MX" sz="1900" b="1" i="1" smtClean="0">
                                  <a:solidFill>
                                    <a:schemeClr val="tx1"/>
                                  </a:solidFill>
                                  <a:effectLst/>
                                  <a:latin typeface="Cambria Math" panose="02040503050406030204" pitchFamily="18" charset="0"/>
                                </a:rPr>
                              </m:ctrlPr>
                            </m:sSubPr>
                            <m:e>
                              <m:r>
                                <a:rPr lang="es-MX" sz="1900" b="1" i="1" smtClean="0">
                                  <a:solidFill>
                                    <a:schemeClr val="tx1"/>
                                  </a:solidFill>
                                  <a:effectLst/>
                                  <a:latin typeface="Cambria Math"/>
                                </a:rPr>
                                <m:t>𝑸</m:t>
                              </m:r>
                            </m:e>
                            <m:sub>
                              <m:r>
                                <a:rPr lang="es-MX" sz="1900" b="1" i="1" smtClean="0">
                                  <a:solidFill>
                                    <a:schemeClr val="tx1"/>
                                  </a:solidFill>
                                  <a:effectLst/>
                                  <a:latin typeface="Cambria Math"/>
                                </a:rPr>
                                <m:t>𝒊</m:t>
                              </m:r>
                            </m:sub>
                          </m:sSub>
                          <m:r>
                            <a:rPr lang="es-MX" sz="1900" b="1" i="1" smtClean="0">
                              <a:solidFill>
                                <a:schemeClr val="tx1"/>
                              </a:solidFill>
                              <a:effectLst/>
                              <a:latin typeface="Cambria Math"/>
                              <a:ea typeface="Cambria Math"/>
                            </a:rPr>
                            <m:t>≤∅</m:t>
                          </m:r>
                          <m:sSub>
                            <m:sSubPr>
                              <m:ctrlPr>
                                <a:rPr lang="es-MX" sz="1900" b="1" i="1" smtClean="0">
                                  <a:solidFill>
                                    <a:schemeClr val="tx1"/>
                                  </a:solidFill>
                                  <a:effectLst/>
                                  <a:latin typeface="Cambria Math" panose="02040503050406030204" pitchFamily="18" charset="0"/>
                                  <a:ea typeface="Cambria Math"/>
                                </a:rPr>
                              </m:ctrlPr>
                            </m:sSubPr>
                            <m:e>
                              <m:r>
                                <a:rPr lang="es-MX" sz="1900" b="1" i="1" smtClean="0">
                                  <a:solidFill>
                                    <a:schemeClr val="tx1"/>
                                  </a:solidFill>
                                  <a:effectLst/>
                                  <a:latin typeface="Cambria Math"/>
                                  <a:ea typeface="Cambria Math"/>
                                </a:rPr>
                                <m:t>𝑹</m:t>
                              </m:r>
                            </m:e>
                            <m:sub>
                              <m:r>
                                <a:rPr lang="es-MX" sz="1900" b="1" i="1" smtClean="0">
                                  <a:solidFill>
                                    <a:schemeClr val="tx1"/>
                                  </a:solidFill>
                                  <a:effectLst/>
                                  <a:latin typeface="Cambria Math"/>
                                  <a:ea typeface="Cambria Math"/>
                                </a:rPr>
                                <m:t>𝒏</m:t>
                              </m:r>
                            </m:sub>
                          </m:sSub>
                        </m:e>
                      </m:nary>
                    </m:oMath>
                  </m:oMathPara>
                </a14:m>
                <a:endParaRPr lang="es-MX" sz="1900" b="1" dirty="0">
                  <a:solidFill>
                    <a:schemeClr val="tx1"/>
                  </a:solidFill>
                  <a:effectLst/>
                </a:endParaRPr>
              </a:p>
            </p:txBody>
          </p:sp>
        </mc:Choice>
        <mc:Fallback xmlns="">
          <p:sp>
            <p:nvSpPr>
              <p:cNvPr id="30" name="18 CuadroTexto"/>
              <p:cNvSpPr txBox="1">
                <a:spLocks noRot="1" noChangeAspect="1" noMove="1" noResize="1" noEditPoints="1" noAdjustHandles="1" noChangeArrowheads="1" noChangeShapeType="1" noTextEdit="1"/>
              </p:cNvSpPr>
              <p:nvPr/>
            </p:nvSpPr>
            <p:spPr>
              <a:xfrm>
                <a:off x="2678045" y="3707332"/>
                <a:ext cx="1845826" cy="800412"/>
              </a:xfrm>
              <a:prstGeom prst="rect">
                <a:avLst/>
              </a:prstGeom>
              <a:blipFill>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1" name="19 CuadroTexto"/>
              <p:cNvSpPr txBox="1"/>
              <p:nvPr/>
            </p:nvSpPr>
            <p:spPr>
              <a:xfrm>
                <a:off x="2750053" y="4369690"/>
                <a:ext cx="2253117"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MX" sz="1900" b="1" i="0" smtClean="0">
                          <a:solidFill>
                            <a:schemeClr val="tx1"/>
                          </a:solidFill>
                          <a:effectLst/>
                          <a:latin typeface="Cambria Math"/>
                        </a:rPr>
                        <m:t>𝟐𝟏𝟒</m:t>
                      </m:r>
                      <m:r>
                        <a:rPr lang="es-MX" sz="1900" b="1" i="0" smtClean="0">
                          <a:solidFill>
                            <a:schemeClr val="tx1"/>
                          </a:solidFill>
                          <a:effectLst/>
                          <a:latin typeface="Cambria Math"/>
                        </a:rPr>
                        <m:t>.</m:t>
                      </m:r>
                      <m:r>
                        <a:rPr lang="es-MX" sz="1900" b="1" i="0" smtClean="0">
                          <a:solidFill>
                            <a:schemeClr val="tx1"/>
                          </a:solidFill>
                          <a:effectLst/>
                          <a:latin typeface="Cambria Math"/>
                        </a:rPr>
                        <m:t>𝟒𝟎</m:t>
                      </m:r>
                      <m:r>
                        <a:rPr lang="es-MX" sz="1900" b="1" i="0" smtClean="0">
                          <a:solidFill>
                            <a:schemeClr val="tx1"/>
                          </a:solidFill>
                          <a:effectLst/>
                          <a:latin typeface="Cambria Math"/>
                          <a:ea typeface="Cambria Math"/>
                        </a:rPr>
                        <m:t>≤</m:t>
                      </m:r>
                      <m:r>
                        <a:rPr lang="es-MX" sz="1900" b="1" i="0" smtClean="0">
                          <a:solidFill>
                            <a:schemeClr val="tx1"/>
                          </a:solidFill>
                          <a:effectLst/>
                          <a:latin typeface="Cambria Math"/>
                          <a:ea typeface="Cambria Math"/>
                        </a:rPr>
                        <m:t>𝟎</m:t>
                      </m:r>
                      <m:r>
                        <a:rPr lang="es-MX" sz="1900" b="1" i="0" smtClean="0">
                          <a:solidFill>
                            <a:schemeClr val="tx1"/>
                          </a:solidFill>
                          <a:effectLst/>
                          <a:latin typeface="Cambria Math"/>
                          <a:ea typeface="Cambria Math"/>
                        </a:rPr>
                        <m:t>.</m:t>
                      </m:r>
                      <m:r>
                        <a:rPr lang="es-MX" sz="1900" b="1" i="0" smtClean="0">
                          <a:solidFill>
                            <a:schemeClr val="tx1"/>
                          </a:solidFill>
                          <a:effectLst/>
                          <a:latin typeface="Cambria Math"/>
                          <a:ea typeface="Cambria Math"/>
                        </a:rPr>
                        <m:t>𝟖𝟓</m:t>
                      </m:r>
                      <m:r>
                        <a:rPr lang="es-MX" sz="1900" b="1" i="0" smtClean="0">
                          <a:solidFill>
                            <a:schemeClr val="tx1"/>
                          </a:solidFill>
                          <a:effectLst/>
                          <a:latin typeface="Cambria Math"/>
                          <a:ea typeface="Cambria Math"/>
                        </a:rPr>
                        <m:t> </m:t>
                      </m:r>
                      <m:sSub>
                        <m:sSubPr>
                          <m:ctrlPr>
                            <a:rPr lang="es-MX" sz="1900" b="1" i="1" smtClean="0">
                              <a:solidFill>
                                <a:schemeClr val="tx1"/>
                              </a:solidFill>
                              <a:effectLst/>
                              <a:latin typeface="Cambria Math" panose="02040503050406030204" pitchFamily="18" charset="0"/>
                              <a:ea typeface="Cambria Math"/>
                            </a:rPr>
                          </m:ctrlPr>
                        </m:sSubPr>
                        <m:e>
                          <m:r>
                            <a:rPr lang="es-MX" sz="1900" b="1" i="0" smtClean="0">
                              <a:solidFill>
                                <a:schemeClr val="tx1"/>
                              </a:solidFill>
                              <a:effectLst/>
                              <a:latin typeface="Cambria Math"/>
                              <a:ea typeface="Cambria Math"/>
                            </a:rPr>
                            <m:t>𝐑</m:t>
                          </m:r>
                        </m:e>
                        <m:sub>
                          <m:r>
                            <a:rPr lang="es-MX" sz="1900" b="1" i="0" smtClean="0">
                              <a:solidFill>
                                <a:schemeClr val="tx1"/>
                              </a:solidFill>
                              <a:effectLst/>
                              <a:latin typeface="Cambria Math"/>
                              <a:ea typeface="Cambria Math"/>
                            </a:rPr>
                            <m:t>𝐧</m:t>
                          </m:r>
                        </m:sub>
                      </m:sSub>
                    </m:oMath>
                  </m:oMathPara>
                </a14:m>
                <a:endParaRPr lang="es-MX" sz="1900" b="1" dirty="0">
                  <a:solidFill>
                    <a:schemeClr val="tx1"/>
                  </a:solidFill>
                  <a:effectLst/>
                </a:endParaRPr>
              </a:p>
            </p:txBody>
          </p:sp>
        </mc:Choice>
        <mc:Fallback xmlns="">
          <p:sp>
            <p:nvSpPr>
              <p:cNvPr id="31" name="19 CuadroTexto"/>
              <p:cNvSpPr txBox="1">
                <a:spLocks noRot="1" noChangeAspect="1" noMove="1" noResize="1" noEditPoints="1" noAdjustHandles="1" noChangeArrowheads="1" noChangeShapeType="1" noTextEdit="1"/>
              </p:cNvSpPr>
              <p:nvPr/>
            </p:nvSpPr>
            <p:spPr>
              <a:xfrm>
                <a:off x="2750053" y="4369690"/>
                <a:ext cx="2253117" cy="384721"/>
              </a:xfrm>
              <a:prstGeom prst="rect">
                <a:avLst/>
              </a:prstGeom>
              <a:blipFill>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2" name="20 CuadroTexto"/>
              <p:cNvSpPr txBox="1"/>
              <p:nvPr/>
            </p:nvSpPr>
            <p:spPr>
              <a:xfrm>
                <a:off x="2750053" y="4739022"/>
                <a:ext cx="2275175"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MX" sz="1900" b="1" i="1" smtClean="0">
                              <a:solidFill>
                                <a:schemeClr val="tx1"/>
                              </a:solidFill>
                              <a:effectLst/>
                              <a:latin typeface="Cambria Math" panose="02040503050406030204" pitchFamily="18" charset="0"/>
                            </a:rPr>
                          </m:ctrlPr>
                        </m:sSubPr>
                        <m:e>
                          <m:r>
                            <a:rPr lang="es-MX" sz="1900" b="1" i="1" smtClean="0">
                              <a:solidFill>
                                <a:schemeClr val="tx1"/>
                              </a:solidFill>
                              <a:effectLst/>
                              <a:latin typeface="Cambria Math"/>
                            </a:rPr>
                            <m:t>𝑹</m:t>
                          </m:r>
                        </m:e>
                        <m:sub>
                          <m:r>
                            <a:rPr lang="es-MX" sz="1900" b="1" i="1" smtClean="0">
                              <a:solidFill>
                                <a:schemeClr val="tx1"/>
                              </a:solidFill>
                              <a:effectLst/>
                              <a:latin typeface="Cambria Math"/>
                            </a:rPr>
                            <m:t>𝒏</m:t>
                          </m:r>
                        </m:sub>
                      </m:sSub>
                      <m:r>
                        <a:rPr lang="es-MX" sz="1900" b="1" i="1" smtClean="0">
                          <a:solidFill>
                            <a:schemeClr val="tx1"/>
                          </a:solidFill>
                          <a:effectLst/>
                          <a:latin typeface="Cambria Math"/>
                          <a:ea typeface="Cambria Math"/>
                        </a:rPr>
                        <m:t>≥</m:t>
                      </m:r>
                      <m:r>
                        <a:rPr lang="es-MX" sz="1900" b="1" i="1" smtClean="0">
                          <a:solidFill>
                            <a:schemeClr val="tx1"/>
                          </a:solidFill>
                          <a:effectLst/>
                          <a:latin typeface="Cambria Math"/>
                          <a:ea typeface="Cambria Math"/>
                        </a:rPr>
                        <m:t>𝟐𝟓𝟐</m:t>
                      </m:r>
                      <m:r>
                        <a:rPr lang="es-MX" sz="1900" b="1" i="1" smtClean="0">
                          <a:solidFill>
                            <a:schemeClr val="tx1"/>
                          </a:solidFill>
                          <a:effectLst/>
                          <a:latin typeface="Cambria Math"/>
                          <a:ea typeface="Cambria Math"/>
                        </a:rPr>
                        <m:t>.</m:t>
                      </m:r>
                      <m:r>
                        <a:rPr lang="es-MX" sz="1900" b="1" i="1" smtClean="0">
                          <a:solidFill>
                            <a:schemeClr val="tx1"/>
                          </a:solidFill>
                          <a:effectLst/>
                          <a:latin typeface="Cambria Math"/>
                          <a:ea typeface="Cambria Math"/>
                        </a:rPr>
                        <m:t>𝟐𝟎</m:t>
                      </m:r>
                      <m:r>
                        <a:rPr lang="es-MX" sz="1900" b="1" i="1" smtClean="0">
                          <a:solidFill>
                            <a:schemeClr val="tx1"/>
                          </a:solidFill>
                          <a:effectLst/>
                          <a:latin typeface="Cambria Math"/>
                          <a:ea typeface="Cambria Math"/>
                        </a:rPr>
                        <m:t> </m:t>
                      </m:r>
                      <m:r>
                        <a:rPr lang="es-MX" sz="1900" b="1" i="1" smtClean="0">
                          <a:solidFill>
                            <a:schemeClr val="tx1"/>
                          </a:solidFill>
                          <a:effectLst/>
                          <a:latin typeface="Cambria Math"/>
                          <a:ea typeface="Cambria Math"/>
                        </a:rPr>
                        <m:t>𝑲𝒊𝒑𝒔</m:t>
                      </m:r>
                    </m:oMath>
                  </m:oMathPara>
                </a14:m>
                <a:endParaRPr lang="es-MX" sz="1900" b="1" dirty="0">
                  <a:solidFill>
                    <a:schemeClr val="tx1"/>
                  </a:solidFill>
                  <a:effectLst/>
                </a:endParaRPr>
              </a:p>
            </p:txBody>
          </p:sp>
        </mc:Choice>
        <mc:Fallback xmlns="">
          <p:sp>
            <p:nvSpPr>
              <p:cNvPr id="32" name="20 CuadroTexto"/>
              <p:cNvSpPr txBox="1">
                <a:spLocks noRot="1" noChangeAspect="1" noMove="1" noResize="1" noEditPoints="1" noAdjustHandles="1" noChangeArrowheads="1" noChangeShapeType="1" noTextEdit="1"/>
              </p:cNvSpPr>
              <p:nvPr/>
            </p:nvSpPr>
            <p:spPr>
              <a:xfrm>
                <a:off x="2750053" y="4739022"/>
                <a:ext cx="2275175" cy="384721"/>
              </a:xfrm>
              <a:prstGeom prst="rect">
                <a:avLst/>
              </a:prstGeom>
              <a:blipFill>
                <a:blip r:embed="rId7"/>
                <a:stretch>
                  <a:fillRect b="-10938"/>
                </a:stretch>
              </a:blipFill>
            </p:spPr>
            <p:txBody>
              <a:bodyPr/>
              <a:lstStyle/>
              <a:p>
                <a:r>
                  <a:rPr lang="es-MX">
                    <a:noFill/>
                  </a:rPr>
                  <a:t> </a:t>
                </a:r>
              </a:p>
            </p:txBody>
          </p:sp>
        </mc:Fallback>
      </mc:AlternateContent>
      <p:sp>
        <p:nvSpPr>
          <p:cNvPr id="33" name="5 CuadroTexto"/>
          <p:cNvSpPr txBox="1"/>
          <p:nvPr/>
        </p:nvSpPr>
        <p:spPr>
          <a:xfrm>
            <a:off x="1040051" y="5303164"/>
            <a:ext cx="1728192" cy="384721"/>
          </a:xfrm>
          <a:prstGeom prst="rect">
            <a:avLst/>
          </a:prstGeom>
          <a:noFill/>
        </p:spPr>
        <p:txBody>
          <a:bodyPr wrap="square" rtlCol="0">
            <a:spAutoFit/>
          </a:bodyPr>
          <a:lstStyle/>
          <a:p>
            <a:pPr algn="just"/>
            <a:r>
              <a:rPr lang="es-ES" sz="1900" dirty="0"/>
              <a:t>Respuesta:</a:t>
            </a:r>
            <a:endParaRPr lang="es-MX" sz="1900" dirty="0"/>
          </a:p>
        </p:txBody>
      </p:sp>
      <p:sp>
        <p:nvSpPr>
          <p:cNvPr id="17" name="Rectángulo redondeado 16">
            <a:hlinkClick r:id="rId8" action="ppaction://hlinksldjump"/>
            <a:extLst>
              <a:ext uri="{FF2B5EF4-FFF2-40B4-BE49-F238E27FC236}">
                <a16:creationId xmlns:a16="http://schemas.microsoft.com/office/drawing/2014/main" id="{D1BF47E8-7AE2-4EC8-BE18-C1908A7A4677}"/>
              </a:ext>
            </a:extLst>
          </p:cNvPr>
          <p:cNvSpPr/>
          <p:nvPr/>
        </p:nvSpPr>
        <p:spPr>
          <a:xfrm>
            <a:off x="474561" y="6356352"/>
            <a:ext cx="1577552" cy="365125"/>
          </a:xfrm>
          <a:prstGeom prst="roundRect">
            <a:avLst/>
          </a:prstGeom>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
        <p:nvSpPr>
          <p:cNvPr id="3" name="Marcador de número de diapositiva 2">
            <a:extLst>
              <a:ext uri="{FF2B5EF4-FFF2-40B4-BE49-F238E27FC236}">
                <a16:creationId xmlns:a16="http://schemas.microsoft.com/office/drawing/2014/main" id="{BB5096B6-BD33-4E35-A423-BFA51CFC5DF2}"/>
              </a:ext>
            </a:extLst>
          </p:cNvPr>
          <p:cNvSpPr>
            <a:spLocks noGrp="1"/>
          </p:cNvSpPr>
          <p:nvPr>
            <p:ph type="sldNum" sz="quarter" idx="12"/>
          </p:nvPr>
        </p:nvSpPr>
        <p:spPr/>
        <p:txBody>
          <a:bodyPr/>
          <a:lstStyle/>
          <a:p>
            <a:fld id="{A20D5B2E-A39C-4A67-9A03-2664C49F1C64}" type="slidenum">
              <a:rPr lang="es-MX" smtClean="0"/>
              <a:pPr/>
              <a:t>87</a:t>
            </a:fld>
            <a:r>
              <a:rPr lang="es-MX"/>
              <a:t>/87</a:t>
            </a:r>
            <a:endParaRPr lang="es-MX" sz="1400" dirty="0"/>
          </a:p>
        </p:txBody>
      </p:sp>
    </p:spTree>
    <p:extLst>
      <p:ext uri="{BB962C8B-B14F-4D97-AF65-F5344CB8AC3E}">
        <p14:creationId xmlns:p14="http://schemas.microsoft.com/office/powerpoint/2010/main" val="242370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
          <p:cNvSpPr txBox="1"/>
          <p:nvPr/>
        </p:nvSpPr>
        <p:spPr>
          <a:xfrm>
            <a:off x="395958" y="1295762"/>
            <a:ext cx="9433051" cy="477054"/>
          </a:xfrm>
          <a:prstGeom prst="rect">
            <a:avLst/>
          </a:prstGeom>
          <a:solidFill>
            <a:srgbClr val="C00000"/>
          </a:solidFill>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r>
              <a:rPr lang="es-MX" dirty="0"/>
              <a:t>TIPOS DE ALEACIONES</a:t>
            </a:r>
          </a:p>
        </p:txBody>
      </p:sp>
      <p:sp>
        <p:nvSpPr>
          <p:cNvPr id="13" name="CuadroTexto 11"/>
          <p:cNvSpPr txBox="1"/>
          <p:nvPr/>
        </p:nvSpPr>
        <p:spPr>
          <a:xfrm>
            <a:off x="395959" y="1948334"/>
            <a:ext cx="9425456" cy="3770263"/>
          </a:xfrm>
          <a:prstGeom prst="rect">
            <a:avLst/>
          </a:prstGeom>
          <a:noFill/>
        </p:spPr>
        <p:txBody>
          <a:bodyPr wrap="square" rtlCol="0">
            <a:spAutoFit/>
          </a:bodyPr>
          <a:lstStyle/>
          <a:p>
            <a:pPr algn="just">
              <a:buFont typeface="Wingdings" pitchFamily="2" charset="2"/>
              <a:buChar char="q"/>
            </a:pPr>
            <a:r>
              <a:rPr lang="es-MX" sz="2000" dirty="0"/>
              <a:t> </a:t>
            </a:r>
            <a:r>
              <a:rPr lang="es-MX" sz="1900" dirty="0"/>
              <a:t>Las aleaciones generalmente se clasifican tomando en cuenta los elementos que se encuentran presentes en mayor proporción, los cuales, serán denominados como componentes base.</a:t>
            </a:r>
          </a:p>
          <a:p>
            <a:pPr algn="just"/>
            <a:r>
              <a:rPr lang="es-MX" sz="1900" dirty="0"/>
              <a:t>Los elementos que se encuentran en menor proporción serán considerados como componentes secundarios o traza.</a:t>
            </a:r>
          </a:p>
          <a:p>
            <a:pPr algn="just"/>
            <a:r>
              <a:rPr lang="es-MX" sz="1900" dirty="0"/>
              <a:t> </a:t>
            </a:r>
          </a:p>
          <a:p>
            <a:pPr algn="just">
              <a:buFont typeface="Wingdings" pitchFamily="2" charset="2"/>
              <a:buChar char="q"/>
            </a:pPr>
            <a:r>
              <a:rPr lang="es-MX" sz="1900" dirty="0"/>
              <a:t> Pero en general, las aleaciones se pueden clasificar en dos grandes grupos:</a:t>
            </a:r>
          </a:p>
          <a:p>
            <a:pPr algn="just"/>
            <a:r>
              <a:rPr lang="es-MX" sz="1900" dirty="0"/>
              <a:t> </a:t>
            </a:r>
          </a:p>
          <a:p>
            <a:pPr algn="just">
              <a:buFont typeface="Wingdings" pitchFamily="2" charset="2"/>
              <a:buChar char="Ø"/>
            </a:pPr>
            <a:r>
              <a:rPr lang="es-MX" sz="1900" dirty="0"/>
              <a:t>Aleaciones ferrosas</a:t>
            </a:r>
          </a:p>
          <a:p>
            <a:pPr>
              <a:buFont typeface="Wingdings" pitchFamily="2" charset="2"/>
              <a:buChar char="Ø"/>
            </a:pPr>
            <a:r>
              <a:rPr lang="es-MX" sz="1900" dirty="0"/>
              <a:t> Aleaciones no ferrosas</a:t>
            </a:r>
          </a:p>
          <a:p>
            <a:pPr algn="just">
              <a:buFont typeface="Wingdings" pitchFamily="2" charset="2"/>
              <a:buChar char="q"/>
              <a:defRPr/>
            </a:pPr>
            <a:endParaRPr lang="es-ES" sz="2000" dirty="0"/>
          </a:p>
          <a:p>
            <a:endParaRPr lang="es-ES" sz="1900" b="1" dirty="0">
              <a:cs typeface="Arial" pitchFamily="34" charset="0"/>
            </a:endParaRPr>
          </a:p>
        </p:txBody>
      </p:sp>
      <p:sp>
        <p:nvSpPr>
          <p:cNvPr id="21" name="1 Título"/>
          <p:cNvSpPr txBox="1">
            <a:spLocks/>
          </p:cNvSpPr>
          <p:nvPr/>
        </p:nvSpPr>
        <p:spPr>
          <a:xfrm>
            <a:off x="0" y="6390456"/>
            <a:ext cx="10440988" cy="350912"/>
          </a:xfrm>
          <a:prstGeom prst="rect">
            <a:avLst/>
          </a:prstGeom>
        </p:spPr>
        <p:txBody>
          <a:bodyPr vert="horz" lIns="91440" tIns="45720" rIns="91440" bIns="45720" rtlCol="0" anchor="ctr">
            <a:noAutofit/>
          </a:bodyPr>
          <a:lstStyle/>
          <a:p>
            <a:pPr algn="ctr">
              <a:spcBef>
                <a:spcPct val="0"/>
              </a:spcBef>
              <a:defRPr/>
            </a:pPr>
            <a:r>
              <a:rPr lang="es-MX" sz="1200" b="1" dirty="0">
                <a:solidFill>
                  <a:schemeClr val="tx2"/>
                </a:solidFill>
                <a:effectLst>
                  <a:outerShdw blurRad="38100" dist="38100" dir="2700000" algn="tl">
                    <a:srgbClr val="000000">
                      <a:alpha val="43137"/>
                    </a:srgbClr>
                  </a:outerShdw>
                </a:effectLst>
                <a:latin typeface="Century Gothic" pitchFamily="34" charset="0"/>
              </a:rPr>
              <a:t>M. C. ANTONIO DANIEL MARTÍNEZ DIBENE</a:t>
            </a:r>
          </a:p>
        </p:txBody>
      </p:sp>
      <p:sp>
        <p:nvSpPr>
          <p:cNvPr id="20482" name="AutoShape 2" descr="Resultado de imagen para aceros no aleados de calid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1" name="Imagen 10"/>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884659" y="163282"/>
            <a:ext cx="1080000" cy="1080000"/>
          </a:xfrm>
          <a:prstGeom prst="rect">
            <a:avLst/>
          </a:prstGeom>
        </p:spPr>
      </p:pic>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42" y="163282"/>
            <a:ext cx="1161290" cy="1080000"/>
          </a:xfrm>
          <a:prstGeom prst="rect">
            <a:avLst/>
          </a:prstGeom>
        </p:spPr>
      </p:pic>
      <p:sp>
        <p:nvSpPr>
          <p:cNvPr id="16" name="15 CuadroTexto"/>
          <p:cNvSpPr txBox="1"/>
          <p:nvPr/>
        </p:nvSpPr>
        <p:spPr>
          <a:xfrm>
            <a:off x="1728108" y="293892"/>
            <a:ext cx="6984775" cy="707886"/>
          </a:xfrm>
          <a:prstGeom prst="rect">
            <a:avLst/>
          </a:prstGeom>
          <a:noFill/>
        </p:spPr>
        <p:txBody>
          <a:bodyPr wrap="square" rtlCol="0">
            <a:spAutoFit/>
          </a:bodyPr>
          <a:lstStyle/>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DISEÑO DE ELEMENTOS DE ACERO                                                                      </a:t>
            </a:r>
          </a:p>
          <a:p>
            <a:pPr algn="ct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1.1 EL ACERO ESTRUCTURAL </a:t>
            </a: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rPr>
              <a:t> </a:t>
            </a:r>
            <a:endPar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3" name="Marcador de número de diapositiva 2">
            <a:extLst>
              <a:ext uri="{FF2B5EF4-FFF2-40B4-BE49-F238E27FC236}">
                <a16:creationId xmlns:a16="http://schemas.microsoft.com/office/drawing/2014/main" id="{DF197EFD-7039-48B6-821D-559E18BBCEED}"/>
              </a:ext>
            </a:extLst>
          </p:cNvPr>
          <p:cNvSpPr>
            <a:spLocks noGrp="1"/>
          </p:cNvSpPr>
          <p:nvPr>
            <p:ph type="sldNum" sz="quarter" idx="12"/>
          </p:nvPr>
        </p:nvSpPr>
        <p:spPr/>
        <p:txBody>
          <a:bodyPr/>
          <a:lstStyle/>
          <a:p>
            <a:fld id="{A20D5B2E-A39C-4A67-9A03-2664C49F1C64}" type="slidenum">
              <a:rPr lang="es-MX" smtClean="0"/>
              <a:pPr/>
              <a:t>9</a:t>
            </a:fld>
            <a:r>
              <a:rPr lang="es-MX"/>
              <a:t>/87</a:t>
            </a:r>
            <a:endParaRPr lang="es-MX" dirty="0"/>
          </a:p>
        </p:txBody>
      </p:sp>
    </p:spTree>
    <p:extLst>
      <p:ext uri="{BB962C8B-B14F-4D97-AF65-F5344CB8AC3E}">
        <p14:creationId xmlns:p14="http://schemas.microsoft.com/office/powerpoint/2010/main" val="1873189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Tema de Office">
  <a:themeElements>
    <a:clrScheme name="Personalizado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C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0">
          <a:schemeClr val="accent6"/>
        </a:lnRef>
        <a:fillRef idx="3">
          <a:schemeClr val="accent6"/>
        </a:fillRef>
        <a:effectRef idx="3">
          <a:schemeClr val="accent6"/>
        </a:effectRef>
        <a:fontRef idx="minor">
          <a:schemeClr val="lt1"/>
        </a:fontRef>
      </a:style>
    </a:sp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TotalTime>
  <Words>7411</Words>
  <Application>Microsoft Office PowerPoint</Application>
  <PresentationFormat>Personalizado</PresentationFormat>
  <Paragraphs>807</Paragraphs>
  <Slides>87</Slides>
  <Notes>8</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87</vt:i4>
      </vt:variant>
    </vt:vector>
  </HeadingPairs>
  <TitlesOfParts>
    <vt:vector size="95" baseType="lpstr">
      <vt:lpstr>Aharoni</vt:lpstr>
      <vt:lpstr>Arial</vt:lpstr>
      <vt:lpstr>Calibri</vt:lpstr>
      <vt:lpstr>Cambria Math</vt:lpstr>
      <vt:lpstr>Century Gothic</vt:lpstr>
      <vt:lpstr>Times New Roman</vt:lpstr>
      <vt:lpstr>Wingdings</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Windows User</dc:creator>
  <cp:lastModifiedBy>Usuario</cp:lastModifiedBy>
  <cp:revision>23</cp:revision>
  <dcterms:created xsi:type="dcterms:W3CDTF">2017-09-21T05:25:39Z</dcterms:created>
  <dcterms:modified xsi:type="dcterms:W3CDTF">2023-02-13T21:32:06Z</dcterms:modified>
</cp:coreProperties>
</file>